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138"/>
  </p:notesMasterIdLst>
  <p:handoutMasterIdLst>
    <p:handoutMasterId r:id="rId139"/>
  </p:handoutMasterIdLst>
  <p:sldIdLst>
    <p:sldId id="407" r:id="rId5"/>
    <p:sldId id="408" r:id="rId6"/>
    <p:sldId id="296" r:id="rId7"/>
    <p:sldId id="303" r:id="rId8"/>
    <p:sldId id="304" r:id="rId9"/>
    <p:sldId id="299" r:id="rId10"/>
    <p:sldId id="305" r:id="rId11"/>
    <p:sldId id="335" r:id="rId12"/>
    <p:sldId id="336" r:id="rId13"/>
    <p:sldId id="300" r:id="rId14"/>
    <p:sldId id="301" r:id="rId15"/>
    <p:sldId id="339" r:id="rId16"/>
    <p:sldId id="340" r:id="rId17"/>
    <p:sldId id="338" r:id="rId18"/>
    <p:sldId id="337" r:id="rId19"/>
    <p:sldId id="302" r:id="rId20"/>
    <p:sldId id="306" r:id="rId21"/>
    <p:sldId id="341" r:id="rId22"/>
    <p:sldId id="342" r:id="rId23"/>
    <p:sldId id="343" r:id="rId24"/>
    <p:sldId id="414" r:id="rId25"/>
    <p:sldId id="415" r:id="rId26"/>
    <p:sldId id="416" r:id="rId27"/>
    <p:sldId id="435" r:id="rId28"/>
    <p:sldId id="436" r:id="rId29"/>
    <p:sldId id="417" r:id="rId30"/>
    <p:sldId id="473" r:id="rId31"/>
    <p:sldId id="418" r:id="rId32"/>
    <p:sldId id="437" r:id="rId33"/>
    <p:sldId id="422" r:id="rId34"/>
    <p:sldId id="421" r:id="rId35"/>
    <p:sldId id="419" r:id="rId36"/>
    <p:sldId id="423" r:id="rId37"/>
    <p:sldId id="409" r:id="rId38"/>
    <p:sldId id="309" r:id="rId39"/>
    <p:sldId id="344" r:id="rId40"/>
    <p:sldId id="345" r:id="rId41"/>
    <p:sldId id="346" r:id="rId42"/>
    <p:sldId id="348" r:id="rId43"/>
    <p:sldId id="349" r:id="rId44"/>
    <p:sldId id="350" r:id="rId45"/>
    <p:sldId id="351" r:id="rId46"/>
    <p:sldId id="425" r:id="rId47"/>
    <p:sldId id="427" r:id="rId48"/>
    <p:sldId id="430" r:id="rId49"/>
    <p:sldId id="429" r:id="rId50"/>
    <p:sldId id="431" r:id="rId51"/>
    <p:sldId id="432" r:id="rId52"/>
    <p:sldId id="433" r:id="rId53"/>
    <p:sldId id="428" r:id="rId54"/>
    <p:sldId id="472" r:id="rId55"/>
    <p:sldId id="434" r:id="rId56"/>
    <p:sldId id="410" r:id="rId57"/>
    <p:sldId id="310" r:id="rId58"/>
    <p:sldId id="316" r:id="rId59"/>
    <p:sldId id="355" r:id="rId60"/>
    <p:sldId id="356" r:id="rId61"/>
    <p:sldId id="357" r:id="rId62"/>
    <p:sldId id="318" r:id="rId63"/>
    <p:sldId id="319" r:id="rId64"/>
    <p:sldId id="358" r:id="rId65"/>
    <p:sldId id="359" r:id="rId66"/>
    <p:sldId id="360" r:id="rId67"/>
    <p:sldId id="361" r:id="rId68"/>
    <p:sldId id="362" r:id="rId69"/>
    <p:sldId id="363" r:id="rId70"/>
    <p:sldId id="438" r:id="rId71"/>
    <p:sldId id="439" r:id="rId72"/>
    <p:sldId id="440" r:id="rId73"/>
    <p:sldId id="441" r:id="rId74"/>
    <p:sldId id="411" r:id="rId75"/>
    <p:sldId id="402" r:id="rId76"/>
    <p:sldId id="403" r:id="rId77"/>
    <p:sldId id="404" r:id="rId78"/>
    <p:sldId id="405" r:id="rId79"/>
    <p:sldId id="406" r:id="rId80"/>
    <p:sldId id="448" r:id="rId81"/>
    <p:sldId id="367" r:id="rId82"/>
    <p:sldId id="368" r:id="rId83"/>
    <p:sldId id="442" r:id="rId84"/>
    <p:sldId id="443" r:id="rId85"/>
    <p:sldId id="444" r:id="rId86"/>
    <p:sldId id="445" r:id="rId87"/>
    <p:sldId id="446" r:id="rId88"/>
    <p:sldId id="462" r:id="rId89"/>
    <p:sldId id="463" r:id="rId90"/>
    <p:sldId id="464" r:id="rId91"/>
    <p:sldId id="412" r:id="rId92"/>
    <p:sldId id="450" r:id="rId93"/>
    <p:sldId id="451" r:id="rId94"/>
    <p:sldId id="452" r:id="rId95"/>
    <p:sldId id="453" r:id="rId96"/>
    <p:sldId id="454" r:id="rId97"/>
    <p:sldId id="455" r:id="rId98"/>
    <p:sldId id="375" r:id="rId99"/>
    <p:sldId id="376" r:id="rId100"/>
    <p:sldId id="377" r:id="rId101"/>
    <p:sldId id="378" r:id="rId102"/>
    <p:sldId id="379" r:id="rId103"/>
    <p:sldId id="382" r:id="rId104"/>
    <p:sldId id="383" r:id="rId105"/>
    <p:sldId id="449" r:id="rId106"/>
    <p:sldId id="465" r:id="rId107"/>
    <p:sldId id="456" r:id="rId108"/>
    <p:sldId id="457" r:id="rId109"/>
    <p:sldId id="468" r:id="rId110"/>
    <p:sldId id="469" r:id="rId111"/>
    <p:sldId id="470" r:id="rId112"/>
    <p:sldId id="458" r:id="rId113"/>
    <p:sldId id="471" r:id="rId114"/>
    <p:sldId id="459" r:id="rId115"/>
    <p:sldId id="413" r:id="rId116"/>
    <p:sldId id="384" r:id="rId117"/>
    <p:sldId id="385" r:id="rId118"/>
    <p:sldId id="387" r:id="rId119"/>
    <p:sldId id="388" r:id="rId120"/>
    <p:sldId id="389" r:id="rId121"/>
    <p:sldId id="390" r:id="rId122"/>
    <p:sldId id="391" r:id="rId123"/>
    <p:sldId id="392" r:id="rId124"/>
    <p:sldId id="394" r:id="rId125"/>
    <p:sldId id="395" r:id="rId126"/>
    <p:sldId id="393" r:id="rId127"/>
    <p:sldId id="323" r:id="rId128"/>
    <p:sldId id="396" r:id="rId129"/>
    <p:sldId id="397" r:id="rId130"/>
    <p:sldId id="398" r:id="rId131"/>
    <p:sldId id="399" r:id="rId132"/>
    <p:sldId id="400" r:id="rId133"/>
    <p:sldId id="460" r:id="rId134"/>
    <p:sldId id="466" r:id="rId135"/>
    <p:sldId id="467" r:id="rId136"/>
    <p:sldId id="461" r:id="rId137"/>
  </p:sldIdLst>
  <p:sldSz cx="9144000" cy="5143500" type="screen16x9"/>
  <p:notesSz cx="7315200" cy="9601200"/>
  <p:embeddedFontLst>
    <p:embeddedFont>
      <p:font typeface="Myriad Web Pro" panose="020B0503030403020204" pitchFamily="34" charset="77"/>
      <p:regular r:id="rId140"/>
      <p:bold r:id="rId141"/>
      <p:italic r:id="rId142"/>
    </p:embeddedFont>
    <p:embeddedFont>
      <p:font typeface="Segoe UI" panose="020B0502040204020203" pitchFamily="34" charset="0"/>
      <p:regular r:id="rId143"/>
      <p:bold r:id="rId144"/>
      <p:italic r:id="rId145"/>
      <p:boldItalic r:id="rId146"/>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521415D9-36F7-43E2-AB2F-B90AF26B5E84}">
      <p14:sectionLst xmlns:p14="http://schemas.microsoft.com/office/powerpoint/2010/main">
        <p14:section name="Introduction" id="{885ECEFA-4194-4747-BDB7-F1EAF047785D}">
          <p14:sldIdLst>
            <p14:sldId id="407"/>
          </p14:sldIdLst>
        </p14:section>
        <p14:section name="S1 Slides" id="{AE77546D-3CD0-4696-9B69-9F22F09BDC69}">
          <p14:sldIdLst>
            <p14:sldId id="408"/>
            <p14:sldId id="296"/>
            <p14:sldId id="303"/>
            <p14:sldId id="304"/>
            <p14:sldId id="299"/>
            <p14:sldId id="305"/>
            <p14:sldId id="335"/>
            <p14:sldId id="336"/>
            <p14:sldId id="300"/>
            <p14:sldId id="301"/>
            <p14:sldId id="339"/>
            <p14:sldId id="340"/>
            <p14:sldId id="338"/>
            <p14:sldId id="337"/>
            <p14:sldId id="302"/>
            <p14:sldId id="306"/>
            <p14:sldId id="341"/>
            <p14:sldId id="342"/>
            <p14:sldId id="343"/>
          </p14:sldIdLst>
        </p14:section>
        <p14:section name="S1 Supplementary Slides" id="{5C028DFC-D5B8-4902-8F9A-207A1B06334C}">
          <p14:sldIdLst>
            <p14:sldId id="414"/>
            <p14:sldId id="415"/>
            <p14:sldId id="416"/>
            <p14:sldId id="435"/>
            <p14:sldId id="436"/>
            <p14:sldId id="417"/>
            <p14:sldId id="473"/>
            <p14:sldId id="418"/>
            <p14:sldId id="437"/>
            <p14:sldId id="422"/>
            <p14:sldId id="421"/>
            <p14:sldId id="419"/>
            <p14:sldId id="423"/>
          </p14:sldIdLst>
        </p14:section>
        <p14:section name="S2 Slides" id="{742B128D-0A5C-4706-BFCB-CC1153B07B85}">
          <p14:sldIdLst>
            <p14:sldId id="409"/>
            <p14:sldId id="309"/>
            <p14:sldId id="344"/>
            <p14:sldId id="345"/>
            <p14:sldId id="346"/>
            <p14:sldId id="348"/>
            <p14:sldId id="349"/>
            <p14:sldId id="350"/>
            <p14:sldId id="351"/>
          </p14:sldIdLst>
        </p14:section>
        <p14:section name="S2 Supplementary Slides" id="{3324CAEA-62AE-478C-ABC5-035217C6CE05}">
          <p14:sldIdLst>
            <p14:sldId id="425"/>
            <p14:sldId id="427"/>
            <p14:sldId id="430"/>
            <p14:sldId id="429"/>
            <p14:sldId id="431"/>
            <p14:sldId id="432"/>
            <p14:sldId id="433"/>
            <p14:sldId id="428"/>
            <p14:sldId id="472"/>
            <p14:sldId id="434"/>
          </p14:sldIdLst>
        </p14:section>
        <p14:section name="S3 Slides" id="{F0D12EC5-8B2F-4C90-87F3-6D84C362C86E}">
          <p14:sldIdLst>
            <p14:sldId id="410"/>
            <p14:sldId id="310"/>
            <p14:sldId id="316"/>
            <p14:sldId id="355"/>
            <p14:sldId id="356"/>
            <p14:sldId id="357"/>
            <p14:sldId id="318"/>
            <p14:sldId id="319"/>
            <p14:sldId id="358"/>
            <p14:sldId id="359"/>
            <p14:sldId id="360"/>
            <p14:sldId id="361"/>
            <p14:sldId id="362"/>
            <p14:sldId id="363"/>
          </p14:sldIdLst>
        </p14:section>
        <p14:section name="S3 Supplementary Materials" id="{C969BDEC-8F51-49F0-9826-E2A11C95B9A2}">
          <p14:sldIdLst>
            <p14:sldId id="438"/>
            <p14:sldId id="439"/>
            <p14:sldId id="440"/>
            <p14:sldId id="441"/>
          </p14:sldIdLst>
        </p14:section>
        <p14:section name="S4 Slides" id="{479B164B-8C09-4011-8842-BF8E4597C0FF}">
          <p14:sldIdLst>
            <p14:sldId id="411"/>
            <p14:sldId id="402"/>
            <p14:sldId id="403"/>
            <p14:sldId id="404"/>
            <p14:sldId id="405"/>
            <p14:sldId id="406"/>
            <p14:sldId id="448"/>
            <p14:sldId id="367"/>
            <p14:sldId id="368"/>
          </p14:sldIdLst>
        </p14:section>
        <p14:section name="S4 Supplementary Slides" id="{47DD7E81-1F5D-42A4-81EA-AF9F51920874}">
          <p14:sldIdLst>
            <p14:sldId id="442"/>
            <p14:sldId id="443"/>
            <p14:sldId id="444"/>
            <p14:sldId id="445"/>
            <p14:sldId id="446"/>
            <p14:sldId id="462"/>
            <p14:sldId id="463"/>
            <p14:sldId id="464"/>
          </p14:sldIdLst>
        </p14:section>
        <p14:section name="S5 Slides" id="{B2EE90DE-96C5-478E-8A42-6C8003AE61F9}">
          <p14:sldIdLst>
            <p14:sldId id="412"/>
            <p14:sldId id="450"/>
            <p14:sldId id="451"/>
            <p14:sldId id="452"/>
            <p14:sldId id="453"/>
            <p14:sldId id="454"/>
            <p14:sldId id="455"/>
            <p14:sldId id="375"/>
            <p14:sldId id="376"/>
            <p14:sldId id="377"/>
            <p14:sldId id="378"/>
            <p14:sldId id="379"/>
            <p14:sldId id="382"/>
            <p14:sldId id="383"/>
          </p14:sldIdLst>
        </p14:section>
        <p14:section name="S5 Supplementary Slides" id="{CBF08124-3DB8-4D50-A98E-3A0E30D033C1}">
          <p14:sldIdLst>
            <p14:sldId id="449"/>
            <p14:sldId id="465"/>
            <p14:sldId id="456"/>
            <p14:sldId id="457"/>
            <p14:sldId id="468"/>
            <p14:sldId id="469"/>
            <p14:sldId id="470"/>
            <p14:sldId id="458"/>
            <p14:sldId id="471"/>
            <p14:sldId id="459"/>
          </p14:sldIdLst>
        </p14:section>
        <p14:section name="S6 Slides" id="{63EA0E37-B668-4C9E-8A7A-3FBB40240A00}">
          <p14:sldIdLst>
            <p14:sldId id="413"/>
            <p14:sldId id="384"/>
            <p14:sldId id="385"/>
            <p14:sldId id="387"/>
            <p14:sldId id="388"/>
            <p14:sldId id="389"/>
            <p14:sldId id="390"/>
            <p14:sldId id="391"/>
            <p14:sldId id="392"/>
            <p14:sldId id="394"/>
            <p14:sldId id="395"/>
            <p14:sldId id="393"/>
            <p14:sldId id="323"/>
            <p14:sldId id="396"/>
            <p14:sldId id="397"/>
            <p14:sldId id="398"/>
            <p14:sldId id="399"/>
            <p14:sldId id="400"/>
          </p14:sldIdLst>
        </p14:section>
        <p14:section name="S6 Supplementary Slides" id="{D45A61BB-3728-4239-9169-95A3CC445BC7}">
          <p14:sldIdLst>
            <p14:sldId id="460"/>
            <p14:sldId id="466"/>
            <p14:sldId id="467"/>
            <p14:sldId id="46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8BE51-2054-FCB3-0583-DD774756BE98}" name="Berra, Liris (CDC/NCIPC/DVP)" initials="LB" userId="S::svo3@CDC.GOV::51235d9a-bcdd-4a24-8197-286139001aa5" providerId="AD"/>
  <p188:author id="{26786C7B-1073-8189-BF66-B54D90380A26}" name="Baumann, Ashley (CDC/NCIPC/OD) (CTR)" initials="B(" userId="S::yig6_cdc.gov#ext#@banyan.onmicrosoft.com::2ce764e4-e986-4cc6-900c-c7e34da13660" providerId="AD"/>
  <p188:author id="{96C8FDCF-F99C-2608-31B9-D544091B065A}" name="Jerry, Brittany (CDC/NCIPC/DVP)" initials="JB" userId="S::znm6@cdc.gov::c524a0d1-942a-432c-b221-267aaef75354" providerId="AD"/>
  <p188:author id="{EE2D60EC-909B-C8F3-B4B8-28B991062557}" name="Patricia De Souza" initials="PD" userId="S::Pdesouza@banyancom.com::19d0ba33-76f2-443f-bfe6-21fbf6264d23" providerId="AD"/>
  <p188:author id="{A8CB0DFA-A2A0-9482-31F3-EC10176DA77E}" name="Baumann, Ashley (CDC/NCIPC/OD) (CTR)" initials="AB" userId="S::yig6@cdc.gov::b2fa0ea8-3779-4131-9373-282c68add3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 Donna (Vi) (CDC/ONDIEH/NCIPC)" initials="LD((" lastIdx="1" clrIdx="0">
    <p:extLst>
      <p:ext uri="{19B8F6BF-5375-455C-9EA6-DF929625EA0E}">
        <p15:presenceInfo xmlns:p15="http://schemas.microsoft.com/office/powerpoint/2012/main" userId="S-1-5-21-1207783550-2075000910-922709458-646094" providerId="AD"/>
      </p:ext>
    </p:extLst>
  </p:cmAuthor>
  <p:cmAuthor id="2" name="DeGue, Sarah (CDC/ONDIEH/NCIPC)" initials="DS(" lastIdx="1" clrIdx="1">
    <p:extLst>
      <p:ext uri="{19B8F6BF-5375-455C-9EA6-DF929625EA0E}">
        <p15:presenceInfo xmlns:p15="http://schemas.microsoft.com/office/powerpoint/2012/main" userId="S-1-5-21-1207783550-2075000910-922709458-215549" providerId="AD"/>
      </p:ext>
    </p:extLst>
  </p:cmAuthor>
  <p:cmAuthor id="3" name="Jeffrey Herbst" initials="JH" lastIdx="8" clrIdx="2">
    <p:extLst>
      <p:ext uri="{19B8F6BF-5375-455C-9EA6-DF929625EA0E}">
        <p15:presenceInfo xmlns:p15="http://schemas.microsoft.com/office/powerpoint/2012/main" userId="S-1-5-21-1207783550-2075000910-922709458-178742" providerId="AD"/>
      </p:ext>
    </p:extLst>
  </p:cmAuthor>
  <p:cmAuthor id="4" name="Middlebrooks, Jennifer (CDC/ONDIEH/NCIPC)" initials="MJ(" lastIdx="1" clrIdx="3">
    <p:extLst>
      <p:ext uri="{19B8F6BF-5375-455C-9EA6-DF929625EA0E}">
        <p15:presenceInfo xmlns:p15="http://schemas.microsoft.com/office/powerpoint/2012/main" userId="S-1-5-21-1207783550-2075000910-922709458-171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63D"/>
    <a:srgbClr val="275A70"/>
    <a:srgbClr val="862391"/>
    <a:srgbClr val="30C5C8"/>
    <a:srgbClr val="2EBDC0"/>
    <a:srgbClr val="781D7E"/>
    <a:srgbClr val="EC881D"/>
    <a:srgbClr val="00853F"/>
    <a:srgbClr val="006A71"/>
    <a:srgbClr val="8D8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5E800-831A-B796-0949-C146D9B28EDA}" v="8" dt="2025-08-28T20:13:20.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2" autoAdjust="0"/>
    <p:restoredTop sz="91289" autoAdjust="0"/>
  </p:normalViewPr>
  <p:slideViewPr>
    <p:cSldViewPr snapToGrid="0">
      <p:cViewPr varScale="1">
        <p:scale>
          <a:sx n="178" d="100"/>
          <a:sy n="178" d="100"/>
        </p:scale>
        <p:origin x="1120"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viewProps" Target="view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1.fntdata"/><Relationship Id="rId145"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2.fntdata"/><Relationship Id="rId14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3.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4.fntdata"/><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microsoft.com/office/2018/10/relationships/authors" Target="author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5.fntdata"/><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umann, Ashley (CDC/NCIPC/OD) (CTR)" userId="S::yig6_cdc.gov#ext#@banyan.onmicrosoft.com::2ce764e4-e986-4cc6-900c-c7e34da13660" providerId="AD" clId="Web-{61E5E800-831A-B796-0949-C146D9B28EDA}"/>
    <pc:docChg chg="mod addSld delSld modSld sldOrd modSection">
      <pc:chgData name="Baumann, Ashley (CDC/NCIPC/OD) (CTR)" userId="S::yig6_cdc.gov#ext#@banyan.onmicrosoft.com::2ce764e4-e986-4cc6-900c-c7e34da13660" providerId="AD" clId="Web-{61E5E800-831A-B796-0949-C146D9B28EDA}" dt="2025-08-28T20:13:20.136" v="5"/>
      <pc:docMkLst>
        <pc:docMk/>
      </pc:docMkLst>
      <pc:sldChg chg="modSp">
        <pc:chgData name="Baumann, Ashley (CDC/NCIPC/OD) (CTR)" userId="S::yig6_cdc.gov#ext#@banyan.onmicrosoft.com::2ce764e4-e986-4cc6-900c-c7e34da13660" providerId="AD" clId="Web-{61E5E800-831A-B796-0949-C146D9B28EDA}" dt="2025-08-28T20:06:05.203" v="1" actId="20577"/>
        <pc:sldMkLst>
          <pc:docMk/>
          <pc:sldMk cId="4098780929" sldId="436"/>
        </pc:sldMkLst>
        <pc:spChg chg="mod">
          <ac:chgData name="Baumann, Ashley (CDC/NCIPC/OD) (CTR)" userId="S::yig6_cdc.gov#ext#@banyan.onmicrosoft.com::2ce764e4-e986-4cc6-900c-c7e34da13660" providerId="AD" clId="Web-{61E5E800-831A-B796-0949-C146D9B28EDA}" dt="2025-08-28T20:06:05.203" v="1" actId="20577"/>
          <ac:spMkLst>
            <pc:docMk/>
            <pc:sldMk cId="4098780929" sldId="436"/>
            <ac:spMk id="6" creationId="{6673F2F5-7AFC-5289-2EA9-09226876F422}"/>
          </ac:spMkLst>
        </pc:spChg>
      </pc:sldChg>
      <pc:sldChg chg="ord">
        <pc:chgData name="Baumann, Ashley (CDC/NCIPC/OD) (CTR)" userId="S::yig6_cdc.gov#ext#@banyan.onmicrosoft.com::2ce764e4-e986-4cc6-900c-c7e34da13660" providerId="AD" clId="Web-{61E5E800-831A-B796-0949-C146D9B28EDA}" dt="2025-08-28T20:13:20.136" v="5"/>
        <pc:sldMkLst>
          <pc:docMk/>
          <pc:sldMk cId="1582946384" sldId="458"/>
        </pc:sldMkLst>
      </pc:sldChg>
      <pc:sldChg chg="new del">
        <pc:chgData name="Baumann, Ashley (CDC/NCIPC/OD) (CTR)" userId="S::yig6_cdc.gov#ext#@banyan.onmicrosoft.com::2ce764e4-e986-4cc6-900c-c7e34da13660" providerId="AD" clId="Web-{61E5E800-831A-B796-0949-C146D9B28EDA}" dt="2025-08-28T20:06:10.578" v="3"/>
        <pc:sldMkLst>
          <pc:docMk/>
          <pc:sldMk cId="1852543332" sldId="4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9/4/25</a:t>
            </a:fld>
            <a:endParaRPr lang="en-US" dirty="0"/>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dirty="0"/>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9/4/25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dirty="0"/>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94630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16</a:t>
            </a:fld>
            <a:endParaRPr lang="en-US" dirty="0"/>
          </a:p>
        </p:txBody>
      </p:sp>
    </p:spTree>
    <p:extLst>
      <p:ext uri="{BB962C8B-B14F-4D97-AF65-F5344CB8AC3E}">
        <p14:creationId xmlns:p14="http://schemas.microsoft.com/office/powerpoint/2010/main" val="376320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17</a:t>
            </a:fld>
            <a:endParaRPr lang="en-US" dirty="0"/>
          </a:p>
        </p:txBody>
      </p:sp>
    </p:spTree>
    <p:extLst>
      <p:ext uri="{BB962C8B-B14F-4D97-AF65-F5344CB8AC3E}">
        <p14:creationId xmlns:p14="http://schemas.microsoft.com/office/powerpoint/2010/main" val="217399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18</a:t>
            </a:fld>
            <a:endParaRPr lang="en-US" dirty="0"/>
          </a:p>
        </p:txBody>
      </p:sp>
    </p:spTree>
    <p:extLst>
      <p:ext uri="{BB962C8B-B14F-4D97-AF65-F5344CB8AC3E}">
        <p14:creationId xmlns:p14="http://schemas.microsoft.com/office/powerpoint/2010/main" val="1961650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dirty="0"/>
          </a:p>
        </p:txBody>
      </p:sp>
    </p:spTree>
    <p:extLst>
      <p:ext uri="{BB962C8B-B14F-4D97-AF65-F5344CB8AC3E}">
        <p14:creationId xmlns:p14="http://schemas.microsoft.com/office/powerpoint/2010/main" val="4216022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dirty="0"/>
          </a:p>
        </p:txBody>
      </p:sp>
    </p:spTree>
    <p:extLst>
      <p:ext uri="{BB962C8B-B14F-4D97-AF65-F5344CB8AC3E}">
        <p14:creationId xmlns:p14="http://schemas.microsoft.com/office/powerpoint/2010/main" val="1829484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Suggested Ground Rules</a:t>
            </a:r>
          </a:p>
          <a:p>
            <a:pPr marL="171450" indent="-171450">
              <a:buFont typeface="Arial" panose="020B0604020202020204" pitchFamily="34" charset="0"/>
              <a:buChar char="•"/>
            </a:pPr>
            <a:r>
              <a:rPr lang="en-US" dirty="0"/>
              <a:t>Respect each other’s privacy.</a:t>
            </a:r>
          </a:p>
          <a:p>
            <a:pPr marL="171450" indent="-171450">
              <a:buFont typeface="Arial" panose="020B0604020202020204" pitchFamily="34" charset="0"/>
              <a:buChar char="•"/>
            </a:pPr>
            <a:r>
              <a:rPr lang="en-US" dirty="0"/>
              <a:t>We have the right to our point of view.</a:t>
            </a:r>
          </a:p>
          <a:p>
            <a:pPr marL="171450" indent="-171450">
              <a:buFont typeface="Arial" panose="020B0604020202020204" pitchFamily="34" charset="0"/>
              <a:buChar char="•"/>
            </a:pPr>
            <a:r>
              <a:rPr lang="en-US" dirty="0"/>
              <a:t>Be respectful of everyone's sexual orientation and gender identity.</a:t>
            </a:r>
          </a:p>
          <a:p>
            <a:pPr marL="171450" indent="-171450">
              <a:buFont typeface="Arial" panose="020B0604020202020204" pitchFamily="34" charset="0"/>
              <a:buChar char="•"/>
            </a:pPr>
            <a:r>
              <a:rPr lang="en-US" dirty="0"/>
              <a:t>Everyone deserves to be heard.</a:t>
            </a:r>
          </a:p>
          <a:p>
            <a:pPr marL="171450" indent="-171450">
              <a:buFont typeface="Arial" panose="020B0604020202020204" pitchFamily="34" charset="0"/>
              <a:buChar char="•"/>
            </a:pPr>
            <a:r>
              <a:rPr lang="en-US" dirty="0"/>
              <a:t>We will strive to be supportive and encouraging of others.</a:t>
            </a:r>
          </a:p>
          <a:p>
            <a:pPr marL="171450" indent="-171450">
              <a:buFont typeface="Arial" panose="020B0604020202020204" pitchFamily="34" charset="0"/>
              <a:buChar char="•"/>
            </a:pPr>
            <a:r>
              <a:rPr lang="en-US" dirty="0"/>
              <a:t>There is no such thing as a stupid question or one “right” answer</a:t>
            </a:r>
          </a:p>
          <a:p>
            <a:pPr marL="171450" indent="-171450">
              <a:buFont typeface="Arial" panose="020B0604020202020204" pitchFamily="34" charset="0"/>
              <a:buChar char="•"/>
            </a:pPr>
            <a:r>
              <a:rPr lang="en-US" dirty="0"/>
              <a:t>Attendance is important and expected at all sessions.</a:t>
            </a:r>
          </a:p>
          <a:p>
            <a:pPr marL="171450" indent="-171450">
              <a:buFont typeface="Arial" panose="020B0604020202020204" pitchFamily="34" charset="0"/>
              <a:buChar char="•"/>
            </a:pPr>
            <a:r>
              <a:rPr lang="en-US" dirty="0"/>
              <a:t>No cell phones and try to limit interruptions. </a:t>
            </a:r>
          </a:p>
          <a:p>
            <a:pPr marL="171450" indent="-171450">
              <a:buFont typeface="Arial" panose="020B0604020202020204" pitchFamily="34" charset="0"/>
              <a:buChar char="•"/>
            </a:pPr>
            <a:r>
              <a:rPr lang="en-US" dirty="0"/>
              <a:t>Mute yourself when not talking.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2141544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15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dirty="0"/>
          </a:p>
        </p:txBody>
      </p:sp>
    </p:spTree>
    <p:extLst>
      <p:ext uri="{BB962C8B-B14F-4D97-AF65-F5344CB8AC3E}">
        <p14:creationId xmlns:p14="http://schemas.microsoft.com/office/powerpoint/2010/main" val="2069928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15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dirty="0"/>
          </a:p>
        </p:txBody>
      </p:sp>
    </p:spTree>
    <p:extLst>
      <p:ext uri="{BB962C8B-B14F-4D97-AF65-F5344CB8AC3E}">
        <p14:creationId xmlns:p14="http://schemas.microsoft.com/office/powerpoint/2010/main" val="446674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15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dirty="0"/>
          </a:p>
        </p:txBody>
      </p:sp>
    </p:spTree>
    <p:extLst>
      <p:ext uri="{BB962C8B-B14F-4D97-AF65-F5344CB8AC3E}">
        <p14:creationId xmlns:p14="http://schemas.microsoft.com/office/powerpoint/2010/main" val="769765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18</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dirty="0"/>
          </a:p>
        </p:txBody>
      </p:sp>
    </p:spTree>
    <p:extLst>
      <p:ext uri="{BB962C8B-B14F-4D97-AF65-F5344CB8AC3E}">
        <p14:creationId xmlns:p14="http://schemas.microsoft.com/office/powerpoint/2010/main" val="222864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2111711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19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Parent Handbook: Page 5</a:t>
            </a:r>
          </a:p>
          <a:p>
            <a:endParaRPr lang="en-US" dirty="0"/>
          </a:p>
          <a:p>
            <a:r>
              <a:rPr lang="en-US" dirty="0"/>
              <a:t>You can add a new slide (or open up a word document) and type out responses to this activity.</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dirty="0"/>
          </a:p>
        </p:txBody>
      </p:sp>
    </p:spTree>
    <p:extLst>
      <p:ext uri="{BB962C8B-B14F-4D97-AF65-F5344CB8AC3E}">
        <p14:creationId xmlns:p14="http://schemas.microsoft.com/office/powerpoint/2010/main" val="1026987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21</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dirty="0"/>
          </a:p>
        </p:txBody>
      </p:sp>
    </p:spTree>
    <p:extLst>
      <p:ext uri="{BB962C8B-B14F-4D97-AF65-F5344CB8AC3E}">
        <p14:creationId xmlns:p14="http://schemas.microsoft.com/office/powerpoint/2010/main" val="2422402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2919891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35</a:t>
            </a:fld>
            <a:endParaRPr lang="en-US" dirty="0"/>
          </a:p>
        </p:txBody>
      </p:sp>
    </p:spTree>
    <p:extLst>
      <p:ext uri="{BB962C8B-B14F-4D97-AF65-F5344CB8AC3E}">
        <p14:creationId xmlns:p14="http://schemas.microsoft.com/office/powerpoint/2010/main" val="876157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36</a:t>
            </a:fld>
            <a:endParaRPr lang="en-US" dirty="0"/>
          </a:p>
        </p:txBody>
      </p:sp>
    </p:spTree>
    <p:extLst>
      <p:ext uri="{BB962C8B-B14F-4D97-AF65-F5344CB8AC3E}">
        <p14:creationId xmlns:p14="http://schemas.microsoft.com/office/powerpoint/2010/main" val="2814665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37</a:t>
            </a:fld>
            <a:endParaRPr lang="en-US" dirty="0"/>
          </a:p>
        </p:txBody>
      </p:sp>
    </p:spTree>
    <p:extLst>
      <p:ext uri="{BB962C8B-B14F-4D97-AF65-F5344CB8AC3E}">
        <p14:creationId xmlns:p14="http://schemas.microsoft.com/office/powerpoint/2010/main" val="418110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38</a:t>
            </a:fld>
            <a:endParaRPr lang="en-US" dirty="0"/>
          </a:p>
        </p:txBody>
      </p:sp>
    </p:spTree>
    <p:extLst>
      <p:ext uri="{BB962C8B-B14F-4D97-AF65-F5344CB8AC3E}">
        <p14:creationId xmlns:p14="http://schemas.microsoft.com/office/powerpoint/2010/main" val="2912825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39</a:t>
            </a:fld>
            <a:endParaRPr lang="en-US" dirty="0"/>
          </a:p>
        </p:txBody>
      </p:sp>
    </p:spTree>
    <p:extLst>
      <p:ext uri="{BB962C8B-B14F-4D97-AF65-F5344CB8AC3E}">
        <p14:creationId xmlns:p14="http://schemas.microsoft.com/office/powerpoint/2010/main" val="3166285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40</a:t>
            </a:fld>
            <a:endParaRPr lang="en-US" dirty="0"/>
          </a:p>
        </p:txBody>
      </p:sp>
    </p:spTree>
    <p:extLst>
      <p:ext uri="{BB962C8B-B14F-4D97-AF65-F5344CB8AC3E}">
        <p14:creationId xmlns:p14="http://schemas.microsoft.com/office/powerpoint/2010/main" val="403513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41</a:t>
            </a:fld>
            <a:endParaRPr lang="en-US" dirty="0"/>
          </a:p>
        </p:txBody>
      </p:sp>
    </p:spTree>
    <p:extLst>
      <p:ext uri="{BB962C8B-B14F-4D97-AF65-F5344CB8AC3E}">
        <p14:creationId xmlns:p14="http://schemas.microsoft.com/office/powerpoint/2010/main" val="399847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a:t>
            </a:fld>
            <a:endParaRPr lang="en-US" dirty="0"/>
          </a:p>
        </p:txBody>
      </p:sp>
    </p:spTree>
    <p:extLst>
      <p:ext uri="{BB962C8B-B14F-4D97-AF65-F5344CB8AC3E}">
        <p14:creationId xmlns:p14="http://schemas.microsoft.com/office/powerpoint/2010/main" val="3472450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26</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43</a:t>
            </a:fld>
            <a:endParaRPr lang="en-US" dirty="0"/>
          </a:p>
        </p:txBody>
      </p:sp>
    </p:spTree>
    <p:extLst>
      <p:ext uri="{BB962C8B-B14F-4D97-AF65-F5344CB8AC3E}">
        <p14:creationId xmlns:p14="http://schemas.microsoft.com/office/powerpoint/2010/main" val="488048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26</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44</a:t>
            </a:fld>
            <a:endParaRPr lang="en-US" dirty="0"/>
          </a:p>
        </p:txBody>
      </p:sp>
    </p:spTree>
    <p:extLst>
      <p:ext uri="{BB962C8B-B14F-4D97-AF65-F5344CB8AC3E}">
        <p14:creationId xmlns:p14="http://schemas.microsoft.com/office/powerpoint/2010/main" val="3601170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26</a:t>
            </a:r>
          </a:p>
          <a:p>
            <a:endParaRPr lang="en-US" b="1"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45</a:t>
            </a:fld>
            <a:endParaRPr lang="en-US" dirty="0"/>
          </a:p>
        </p:txBody>
      </p:sp>
    </p:spTree>
    <p:extLst>
      <p:ext uri="{BB962C8B-B14F-4D97-AF65-F5344CB8AC3E}">
        <p14:creationId xmlns:p14="http://schemas.microsoft.com/office/powerpoint/2010/main" val="1784575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26</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46</a:t>
            </a:fld>
            <a:endParaRPr lang="en-US" dirty="0"/>
          </a:p>
        </p:txBody>
      </p:sp>
    </p:spTree>
    <p:extLst>
      <p:ext uri="{BB962C8B-B14F-4D97-AF65-F5344CB8AC3E}">
        <p14:creationId xmlns:p14="http://schemas.microsoft.com/office/powerpoint/2010/main" val="2387073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27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47</a:t>
            </a:fld>
            <a:endParaRPr lang="en-US" dirty="0"/>
          </a:p>
        </p:txBody>
      </p:sp>
    </p:spTree>
    <p:extLst>
      <p:ext uri="{BB962C8B-B14F-4D97-AF65-F5344CB8AC3E}">
        <p14:creationId xmlns:p14="http://schemas.microsoft.com/office/powerpoint/2010/main" val="3985832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28</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48</a:t>
            </a:fld>
            <a:endParaRPr lang="en-US" dirty="0"/>
          </a:p>
        </p:txBody>
      </p:sp>
    </p:spTree>
    <p:extLst>
      <p:ext uri="{BB962C8B-B14F-4D97-AF65-F5344CB8AC3E}">
        <p14:creationId xmlns:p14="http://schemas.microsoft.com/office/powerpoint/2010/main" val="2419363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29</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49</a:t>
            </a:fld>
            <a:endParaRPr lang="en-US" dirty="0"/>
          </a:p>
        </p:txBody>
      </p:sp>
    </p:spTree>
    <p:extLst>
      <p:ext uri="{BB962C8B-B14F-4D97-AF65-F5344CB8AC3E}">
        <p14:creationId xmlns:p14="http://schemas.microsoft.com/office/powerpoint/2010/main" val="565248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26</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50</a:t>
            </a:fld>
            <a:endParaRPr lang="en-US" dirty="0"/>
          </a:p>
        </p:txBody>
      </p:sp>
    </p:spTree>
    <p:extLst>
      <p:ext uri="{BB962C8B-B14F-4D97-AF65-F5344CB8AC3E}">
        <p14:creationId xmlns:p14="http://schemas.microsoft.com/office/powerpoint/2010/main" val="3207735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3341915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solidFill>
                <a:srgbClr val="000000"/>
              </a:solidFill>
              <a:latin typeface="Segoe UI" panose="020B0502040204020203" pitchFamily="34" charset="0"/>
            </a:endParaRPr>
          </a:p>
          <a:p>
            <a:pPr marL="285750" indent="-285750">
              <a:buFont typeface="Arial" panose="020B0604020202020204" pitchFamily="34" charset="0"/>
              <a:buChar char="•"/>
            </a:pPr>
            <a:endParaRPr lang="en-US" sz="1800" dirty="0">
              <a:solidFill>
                <a:prstClr val="black"/>
              </a:solidFill>
              <a:latin typeface="Segoe UI" panose="020B0502040204020203" pitchFamily="34" charset="0"/>
            </a:endParaRPr>
          </a:p>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54</a:t>
            </a:fld>
            <a:endParaRPr lang="en-US" dirty="0"/>
          </a:p>
        </p:txBody>
      </p:sp>
    </p:spTree>
    <p:extLst>
      <p:ext uri="{BB962C8B-B14F-4D97-AF65-F5344CB8AC3E}">
        <p14:creationId xmlns:p14="http://schemas.microsoft.com/office/powerpoint/2010/main" val="3708494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dirty="0"/>
          </a:p>
        </p:txBody>
      </p:sp>
    </p:spTree>
    <p:extLst>
      <p:ext uri="{BB962C8B-B14F-4D97-AF65-F5344CB8AC3E}">
        <p14:creationId xmlns:p14="http://schemas.microsoft.com/office/powerpoint/2010/main" val="2662478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55</a:t>
            </a:fld>
            <a:endParaRPr lang="en-US" dirty="0"/>
          </a:p>
        </p:txBody>
      </p:sp>
    </p:spTree>
    <p:extLst>
      <p:ext uri="{BB962C8B-B14F-4D97-AF65-F5344CB8AC3E}">
        <p14:creationId xmlns:p14="http://schemas.microsoft.com/office/powerpoint/2010/main" val="1778887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56</a:t>
            </a:fld>
            <a:endParaRPr lang="en-US" dirty="0"/>
          </a:p>
        </p:txBody>
      </p:sp>
    </p:spTree>
    <p:extLst>
      <p:ext uri="{BB962C8B-B14F-4D97-AF65-F5344CB8AC3E}">
        <p14:creationId xmlns:p14="http://schemas.microsoft.com/office/powerpoint/2010/main" val="3950692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59</a:t>
            </a:fld>
            <a:endParaRPr lang="en-US" dirty="0"/>
          </a:p>
        </p:txBody>
      </p:sp>
    </p:spTree>
    <p:extLst>
      <p:ext uri="{BB962C8B-B14F-4D97-AF65-F5344CB8AC3E}">
        <p14:creationId xmlns:p14="http://schemas.microsoft.com/office/powerpoint/2010/main" val="2030089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60</a:t>
            </a:fld>
            <a:endParaRPr lang="en-US" dirty="0"/>
          </a:p>
        </p:txBody>
      </p:sp>
    </p:spTree>
    <p:extLst>
      <p:ext uri="{BB962C8B-B14F-4D97-AF65-F5344CB8AC3E}">
        <p14:creationId xmlns:p14="http://schemas.microsoft.com/office/powerpoint/2010/main" val="1771350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71</a:t>
            </a:fld>
            <a:endParaRPr lang="en-US" altLang="en-US">
              <a:latin typeface="Calibri" panose="020F0502020204030204" pitchFamily="34" charset="0"/>
            </a:endParaRPr>
          </a:p>
        </p:txBody>
      </p:sp>
    </p:spTree>
    <p:extLst>
      <p:ext uri="{BB962C8B-B14F-4D97-AF65-F5344CB8AC3E}">
        <p14:creationId xmlns:p14="http://schemas.microsoft.com/office/powerpoint/2010/main" val="1950979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Font typeface="Arial" pitchFamily="34" charset="0"/>
              <a:buNone/>
            </a:pPr>
            <a:endParaRPr lang="en-US" sz="13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72</a:t>
            </a:fld>
            <a:endParaRPr lang="en-US" dirty="0"/>
          </a:p>
        </p:txBody>
      </p:sp>
    </p:spTree>
    <p:extLst>
      <p:ext uri="{BB962C8B-B14F-4D97-AF65-F5344CB8AC3E}">
        <p14:creationId xmlns:p14="http://schemas.microsoft.com/office/powerpoint/2010/main" val="15746489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84</a:t>
            </a:fld>
            <a:endParaRPr lang="en-US" dirty="0"/>
          </a:p>
        </p:txBody>
      </p:sp>
    </p:spTree>
    <p:extLst>
      <p:ext uri="{BB962C8B-B14F-4D97-AF65-F5344CB8AC3E}">
        <p14:creationId xmlns:p14="http://schemas.microsoft.com/office/powerpoint/2010/main" val="2368962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BEEFA-503C-E55D-887B-9F2C6D73C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47CC0-1579-9768-5908-D58ED4F252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BD8E1-D534-E82B-84B7-CF99AC079A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737EBE-CB54-9F4B-78F7-0CE4F447232A}"/>
              </a:ext>
            </a:extLst>
          </p:cNvPr>
          <p:cNvSpPr>
            <a:spLocks noGrp="1"/>
          </p:cNvSpPr>
          <p:nvPr>
            <p:ph type="sldNum" sz="quarter" idx="5"/>
          </p:nvPr>
        </p:nvSpPr>
        <p:spPr/>
        <p:txBody>
          <a:bodyPr/>
          <a:lstStyle/>
          <a:p>
            <a:pPr>
              <a:defRPr/>
            </a:pPr>
            <a:fld id="{EB38CAEC-4554-485B-9189-C45C7447A404}" type="slidenum">
              <a:rPr lang="en-US" smtClean="0"/>
              <a:pPr>
                <a:defRPr/>
              </a:pPr>
              <a:t>85</a:t>
            </a:fld>
            <a:endParaRPr lang="en-US" dirty="0"/>
          </a:p>
        </p:txBody>
      </p:sp>
    </p:spTree>
    <p:extLst>
      <p:ext uri="{BB962C8B-B14F-4D97-AF65-F5344CB8AC3E}">
        <p14:creationId xmlns:p14="http://schemas.microsoft.com/office/powerpoint/2010/main" val="1313377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6BB03-972E-3AC7-1EE6-63F2E5B18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96AE5-4501-8A23-02C8-2692A987A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1B76D-D3A5-2E69-06FD-3170F37CA4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158397-7F11-1771-C4F2-B0D0AFF428CA}"/>
              </a:ext>
            </a:extLst>
          </p:cNvPr>
          <p:cNvSpPr>
            <a:spLocks noGrp="1"/>
          </p:cNvSpPr>
          <p:nvPr>
            <p:ph type="sldNum" sz="quarter" idx="5"/>
          </p:nvPr>
        </p:nvSpPr>
        <p:spPr/>
        <p:txBody>
          <a:bodyPr/>
          <a:lstStyle/>
          <a:p>
            <a:pPr>
              <a:defRPr/>
            </a:pPr>
            <a:fld id="{EB38CAEC-4554-485B-9189-C45C7447A404}" type="slidenum">
              <a:rPr lang="en-US" smtClean="0"/>
              <a:pPr>
                <a:defRPr/>
              </a:pPr>
              <a:t>86</a:t>
            </a:fld>
            <a:endParaRPr lang="en-US" dirty="0"/>
          </a:p>
        </p:txBody>
      </p:sp>
    </p:spTree>
    <p:extLst>
      <p:ext uri="{BB962C8B-B14F-4D97-AF65-F5344CB8AC3E}">
        <p14:creationId xmlns:p14="http://schemas.microsoft.com/office/powerpoint/2010/main" val="1131784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90D57-760A-1F0D-C405-C2CFD6262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420D6-3232-0FC3-9339-5CEAD44D7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F0341-B84F-1320-9342-BB872BF8C4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063170-5DC8-5EFB-69FE-9B25C8EDD6C5}"/>
              </a:ext>
            </a:extLst>
          </p:cNvPr>
          <p:cNvSpPr>
            <a:spLocks noGrp="1"/>
          </p:cNvSpPr>
          <p:nvPr>
            <p:ph type="sldNum" sz="quarter" idx="5"/>
          </p:nvPr>
        </p:nvSpPr>
        <p:spPr/>
        <p:txBody>
          <a:bodyPr/>
          <a:lstStyle/>
          <a:p>
            <a:pPr>
              <a:defRPr/>
            </a:pPr>
            <a:fld id="{EB38CAEC-4554-485B-9189-C45C7447A404}" type="slidenum">
              <a:rPr lang="en-US" smtClean="0"/>
              <a:pPr>
                <a:defRPr/>
              </a:pPr>
              <a:t>87</a:t>
            </a:fld>
            <a:endParaRPr lang="en-US" dirty="0"/>
          </a:p>
        </p:txBody>
      </p:sp>
    </p:spTree>
    <p:extLst>
      <p:ext uri="{BB962C8B-B14F-4D97-AF65-F5344CB8AC3E}">
        <p14:creationId xmlns:p14="http://schemas.microsoft.com/office/powerpoint/2010/main" val="413681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dirty="0"/>
          </a:p>
        </p:txBody>
      </p:sp>
    </p:spTree>
    <p:extLst>
      <p:ext uri="{BB962C8B-B14F-4D97-AF65-F5344CB8AC3E}">
        <p14:creationId xmlns:p14="http://schemas.microsoft.com/office/powerpoint/2010/main" val="3313337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88</a:t>
            </a:fld>
            <a:endParaRPr lang="en-US" altLang="en-US">
              <a:latin typeface="Calibri" panose="020F0502020204030204" pitchFamily="34" charset="0"/>
            </a:endParaRPr>
          </a:p>
        </p:txBody>
      </p:sp>
    </p:spTree>
    <p:extLst>
      <p:ext uri="{BB962C8B-B14F-4D97-AF65-F5344CB8AC3E}">
        <p14:creationId xmlns:p14="http://schemas.microsoft.com/office/powerpoint/2010/main" val="2443658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Font typeface="Arial" pitchFamily="34" charset="0"/>
              <a:buNone/>
            </a:pPr>
            <a:endParaRPr lang="en-US" sz="13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89</a:t>
            </a:fld>
            <a:endParaRPr lang="en-US" dirty="0"/>
          </a:p>
        </p:txBody>
      </p:sp>
    </p:spTree>
    <p:extLst>
      <p:ext uri="{BB962C8B-B14F-4D97-AF65-F5344CB8AC3E}">
        <p14:creationId xmlns:p14="http://schemas.microsoft.com/office/powerpoint/2010/main" val="1251286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105</a:t>
            </a:fld>
            <a:endParaRPr lang="en-US" dirty="0"/>
          </a:p>
        </p:txBody>
      </p:sp>
    </p:spTree>
    <p:extLst>
      <p:ext uri="{BB962C8B-B14F-4D97-AF65-F5344CB8AC3E}">
        <p14:creationId xmlns:p14="http://schemas.microsoft.com/office/powerpoint/2010/main" val="228386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107</a:t>
            </a:fld>
            <a:endParaRPr lang="en-US" dirty="0"/>
          </a:p>
        </p:txBody>
      </p:sp>
    </p:spTree>
    <p:extLst>
      <p:ext uri="{BB962C8B-B14F-4D97-AF65-F5344CB8AC3E}">
        <p14:creationId xmlns:p14="http://schemas.microsoft.com/office/powerpoint/2010/main" val="1698481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112</a:t>
            </a:fld>
            <a:endParaRPr lang="en-US" altLang="en-US">
              <a:latin typeface="Calibri" panose="020F0502020204030204" pitchFamily="34" charset="0"/>
            </a:endParaRPr>
          </a:p>
        </p:txBody>
      </p:sp>
    </p:spTree>
    <p:extLst>
      <p:ext uri="{BB962C8B-B14F-4D97-AF65-F5344CB8AC3E}">
        <p14:creationId xmlns:p14="http://schemas.microsoft.com/office/powerpoint/2010/main" val="24794024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114</a:t>
            </a:fld>
            <a:endParaRPr lang="en-US" dirty="0"/>
          </a:p>
        </p:txBody>
      </p:sp>
    </p:spTree>
    <p:extLst>
      <p:ext uri="{BB962C8B-B14F-4D97-AF65-F5344CB8AC3E}">
        <p14:creationId xmlns:p14="http://schemas.microsoft.com/office/powerpoint/2010/main" val="29120675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115</a:t>
            </a:fld>
            <a:endParaRPr lang="en-US" dirty="0"/>
          </a:p>
        </p:txBody>
      </p:sp>
    </p:spTree>
    <p:extLst>
      <p:ext uri="{BB962C8B-B14F-4D97-AF65-F5344CB8AC3E}">
        <p14:creationId xmlns:p14="http://schemas.microsoft.com/office/powerpoint/2010/main" val="8868215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116</a:t>
            </a:fld>
            <a:endParaRPr lang="en-US" dirty="0"/>
          </a:p>
        </p:txBody>
      </p:sp>
    </p:spTree>
    <p:extLst>
      <p:ext uri="{BB962C8B-B14F-4D97-AF65-F5344CB8AC3E}">
        <p14:creationId xmlns:p14="http://schemas.microsoft.com/office/powerpoint/2010/main" val="32451715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117</a:t>
            </a:fld>
            <a:endParaRPr lang="en-US" dirty="0"/>
          </a:p>
        </p:txBody>
      </p:sp>
    </p:spTree>
    <p:extLst>
      <p:ext uri="{BB962C8B-B14F-4D97-AF65-F5344CB8AC3E}">
        <p14:creationId xmlns:p14="http://schemas.microsoft.com/office/powerpoint/2010/main" val="3781906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122</a:t>
            </a:fld>
            <a:endParaRPr lang="en-US" dirty="0"/>
          </a:p>
        </p:txBody>
      </p:sp>
    </p:spTree>
    <p:extLst>
      <p:ext uri="{BB962C8B-B14F-4D97-AF65-F5344CB8AC3E}">
        <p14:creationId xmlns:p14="http://schemas.microsoft.com/office/powerpoint/2010/main" val="2710149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dirty="0"/>
          </a:p>
        </p:txBody>
      </p:sp>
    </p:spTree>
    <p:extLst>
      <p:ext uri="{BB962C8B-B14F-4D97-AF65-F5344CB8AC3E}">
        <p14:creationId xmlns:p14="http://schemas.microsoft.com/office/powerpoint/2010/main" val="484627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124</a:t>
            </a:fld>
            <a:endParaRPr lang="en-US" dirty="0"/>
          </a:p>
        </p:txBody>
      </p:sp>
    </p:spTree>
    <p:extLst>
      <p:ext uri="{BB962C8B-B14F-4D97-AF65-F5344CB8AC3E}">
        <p14:creationId xmlns:p14="http://schemas.microsoft.com/office/powerpoint/2010/main" val="345334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dirty="0"/>
          </a:p>
        </p:txBody>
      </p:sp>
    </p:spTree>
    <p:extLst>
      <p:ext uri="{BB962C8B-B14F-4D97-AF65-F5344CB8AC3E}">
        <p14:creationId xmlns:p14="http://schemas.microsoft.com/office/powerpoint/2010/main" val="1553288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a:t>
            </a:fld>
            <a:endParaRPr lang="en-US" dirty="0"/>
          </a:p>
        </p:txBody>
      </p:sp>
    </p:spTree>
    <p:extLst>
      <p:ext uri="{BB962C8B-B14F-4D97-AF65-F5344CB8AC3E}">
        <p14:creationId xmlns:p14="http://schemas.microsoft.com/office/powerpoint/2010/main" val="1151195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latin typeface="Arial" pitchFamily="34" charset="0"/>
                <a:cs typeface="Arial" pitchFamily="34" charset="0"/>
              </a:rPr>
              <a:t>Changes</a:t>
            </a:r>
            <a:r>
              <a:rPr lang="en-US" b="1" baseline="0" dirty="0">
                <a:latin typeface="Arial" pitchFamily="34" charset="0"/>
                <a:cs typeface="Arial" pitchFamily="34" charset="0"/>
              </a:rPr>
              <a:t> During Adolescence</a:t>
            </a:r>
          </a:p>
          <a:p>
            <a:endParaRPr lang="en-US" b="1" baseline="0" dirty="0">
              <a:latin typeface="Arial" pitchFamily="34" charset="0"/>
              <a:cs typeface="Arial" pitchFamily="34" charset="0"/>
            </a:endParaRPr>
          </a:p>
          <a:p>
            <a:pPr marL="174697" indent="-174697">
              <a:buFont typeface="Arial" pitchFamily="34" charset="0"/>
              <a:buChar char="•"/>
            </a:pPr>
            <a:r>
              <a:rPr lang="en-US" b="0" dirty="0">
                <a:latin typeface="Arial" pitchFamily="34" charset="0"/>
                <a:cs typeface="Arial" pitchFamily="34" charset="0"/>
              </a:rPr>
              <a:t>Changes in Social Relationships</a:t>
            </a:r>
          </a:p>
          <a:p>
            <a:pPr marL="640556" lvl="1" indent="-174697">
              <a:buFont typeface="Arial" pitchFamily="34" charset="0"/>
              <a:buChar char="•"/>
            </a:pPr>
            <a:r>
              <a:rPr lang="en-US" b="0" dirty="0">
                <a:latin typeface="Arial" pitchFamily="34" charset="0"/>
                <a:cs typeface="Arial" pitchFamily="34" charset="0"/>
              </a:rPr>
              <a:t>Begin to rely more on friends	</a:t>
            </a:r>
          </a:p>
          <a:p>
            <a:pPr marL="640556" lvl="1" indent="-174697">
              <a:buFont typeface="Arial" pitchFamily="34" charset="0"/>
              <a:buChar char="•"/>
            </a:pPr>
            <a:r>
              <a:rPr lang="en-US" b="0" dirty="0">
                <a:latin typeface="Arial" pitchFamily="34" charset="0"/>
                <a:cs typeface="Arial" pitchFamily="34" charset="0"/>
              </a:rPr>
              <a:t>Influenced by friends and peers</a:t>
            </a:r>
          </a:p>
          <a:p>
            <a:pPr marL="640556" lvl="1" indent="-174697">
              <a:buFont typeface="Arial" pitchFamily="34" charset="0"/>
              <a:buChar char="•"/>
            </a:pPr>
            <a:r>
              <a:rPr lang="en-US" b="0" dirty="0">
                <a:latin typeface="Arial" pitchFamily="34" charset="0"/>
                <a:cs typeface="Arial" pitchFamily="34" charset="0"/>
              </a:rPr>
              <a:t>Want to spend more time with friends</a:t>
            </a:r>
          </a:p>
          <a:p>
            <a:pPr marL="640556" lvl="1" indent="-174697">
              <a:buFont typeface="Arial" pitchFamily="34" charset="0"/>
              <a:buChar char="•"/>
            </a:pPr>
            <a:r>
              <a:rPr lang="en-US" b="0" dirty="0">
                <a:latin typeface="Arial" pitchFamily="34" charset="0"/>
                <a:cs typeface="Arial" pitchFamily="34" charset="0"/>
              </a:rPr>
              <a:t>Interested in individuals in a romantic way</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dirty="0"/>
          </a:p>
        </p:txBody>
      </p:sp>
    </p:spTree>
    <p:extLst>
      <p:ext uri="{BB962C8B-B14F-4D97-AF65-F5344CB8AC3E}">
        <p14:creationId xmlns:p14="http://schemas.microsoft.com/office/powerpoint/2010/main" val="2255230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IPC">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3692"/>
          <a:stretch/>
        </p:blipFill>
        <p:spPr>
          <a:xfrm>
            <a:off x="0" y="6"/>
            <a:ext cx="9144000" cy="927279"/>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275A70"/>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275A70"/>
                </a:solidFill>
                <a:effectLst/>
                <a:latin typeface="Calibri"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chemeClr val="accent4">
                    <a:lumMod val="50000"/>
                  </a:schemeClr>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3"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Injury Prevention and Control</a:t>
            </a:r>
          </a:p>
        </p:txBody>
      </p:sp>
    </p:spTree>
    <p:extLst>
      <p:ext uri="{BB962C8B-B14F-4D97-AF65-F5344CB8AC3E}">
        <p14:creationId xmlns:p14="http://schemas.microsoft.com/office/powerpoint/2010/main" val="11156785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3" name="Picture 2" descr="Logo of Healthy relationships Toolkit (HeaRT) with the tagline Empowering teens to build safe and supportive relationships">
            <a:extLst>
              <a:ext uri="{FF2B5EF4-FFF2-40B4-BE49-F238E27FC236}">
                <a16:creationId xmlns:a16="http://schemas.microsoft.com/office/drawing/2014/main" id="{8D4B64CB-B441-DD1F-0E4E-685B39BC17E6}"/>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237" y="368448"/>
            <a:ext cx="6903526" cy="1218270"/>
          </a:xfrm>
          <a:prstGeom prst="rect">
            <a:avLst/>
          </a:prstGeom>
        </p:spPr>
      </p:pic>
    </p:spTree>
    <p:extLst>
      <p:ext uri="{BB962C8B-B14F-4D97-AF65-F5344CB8AC3E}">
        <p14:creationId xmlns:p14="http://schemas.microsoft.com/office/powerpoint/2010/main" val="14259887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Blank Slide: Insert title</a:t>
            </a:r>
          </a:p>
        </p:txBody>
      </p:sp>
      <p:sp>
        <p:nvSpPr>
          <p:cNvPr id="6" name="Text Placeholder 7"/>
          <p:cNvSpPr>
            <a:spLocks noGrp="1"/>
          </p:cNvSpPr>
          <p:nvPr>
            <p:ph type="body" sz="quarter" idx="10"/>
          </p:nvPr>
        </p:nvSpPr>
        <p:spPr>
          <a:xfrm>
            <a:off x="457200" y="1158875"/>
            <a:ext cx="8229600" cy="3341688"/>
          </a:xfrm>
        </p:spPr>
        <p:txBody>
          <a:bodyPr/>
          <a:lstStyle>
            <a:lvl1pPr marL="342883" indent="-342883">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22041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Data Slide (for content heavy tables and chart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A1DF08-2AD6-5C81-7B63-A8F6C53E19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13" y="2775857"/>
            <a:ext cx="9170870" cy="2367643"/>
          </a:xfrm>
          <a:prstGeom prst="rect">
            <a:avLst/>
          </a:prstGeom>
        </p:spPr>
      </p:pic>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Teal Accent: Insert title</a:t>
            </a:r>
          </a:p>
        </p:txBody>
      </p:sp>
      <p:sp>
        <p:nvSpPr>
          <p:cNvPr id="6" name="Text Placeholder 7"/>
          <p:cNvSpPr>
            <a:spLocks noGrp="1"/>
          </p:cNvSpPr>
          <p:nvPr>
            <p:ph type="body" sz="quarter" idx="10"/>
          </p:nvPr>
        </p:nvSpPr>
        <p:spPr>
          <a:xfrm>
            <a:off x="457200" y="1158875"/>
            <a:ext cx="8229600" cy="3341688"/>
          </a:xfrm>
        </p:spPr>
        <p:txBody>
          <a:bodyPr/>
          <a:lstStyle>
            <a:lvl1pPr marL="342883" indent="-342883">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799528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61BCA-1316-52BD-7899-34C4AF357B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13" y="2775857"/>
            <a:ext cx="9170870" cy="2367642"/>
          </a:xfrm>
          <a:prstGeom prst="rect">
            <a:avLst/>
          </a:prstGeom>
        </p:spPr>
      </p:pic>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Teal Accent</a:t>
            </a:r>
          </a:p>
        </p:txBody>
      </p:sp>
      <p:sp>
        <p:nvSpPr>
          <p:cNvPr id="7" name="Text Placeholder 7"/>
          <p:cNvSpPr>
            <a:spLocks noGrp="1"/>
          </p:cNvSpPr>
          <p:nvPr>
            <p:ph type="body" sz="quarter" idx="10"/>
          </p:nvPr>
        </p:nvSpPr>
        <p:spPr>
          <a:xfrm>
            <a:off x="457200" y="1158875"/>
            <a:ext cx="8229600" cy="3341688"/>
          </a:xfrm>
        </p:spPr>
        <p:txBody>
          <a:bodyPr/>
          <a:lstStyle>
            <a:lvl1pPr marL="342883" indent="-342883">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173508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ata Slide (for content heavy tables and char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61BCA-1316-52BD-7899-34C4AF357B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11" y="2775857"/>
            <a:ext cx="9170866" cy="2367642"/>
          </a:xfrm>
          <a:prstGeom prst="rect">
            <a:avLst/>
          </a:prstGeom>
        </p:spPr>
      </p:pic>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Teal Accent</a:t>
            </a:r>
          </a:p>
        </p:txBody>
      </p:sp>
      <p:sp>
        <p:nvSpPr>
          <p:cNvPr id="7" name="Text Placeholder 7"/>
          <p:cNvSpPr>
            <a:spLocks noGrp="1"/>
          </p:cNvSpPr>
          <p:nvPr>
            <p:ph type="body" sz="quarter" idx="10"/>
          </p:nvPr>
        </p:nvSpPr>
        <p:spPr>
          <a:xfrm>
            <a:off x="457200" y="1158875"/>
            <a:ext cx="8229600" cy="3341688"/>
          </a:xfrm>
        </p:spPr>
        <p:txBody>
          <a:bodyPr/>
          <a:lstStyle>
            <a:lvl1pPr marL="342883" indent="-342883">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644805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Swirl Accent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22872" y="3796109"/>
            <a:ext cx="3019732" cy="1600200"/>
          </a:xfrm>
          <a:prstGeom prst="rect">
            <a:avLst/>
          </a:prstGeom>
        </p:spPr>
      </p:pic>
      <p:sp>
        <p:nvSpPr>
          <p:cNvPr id="7" name="Text Placeholder 7"/>
          <p:cNvSpPr>
            <a:spLocks noGrp="1"/>
          </p:cNvSpPr>
          <p:nvPr>
            <p:ph type="body" sz="quarter" idx="10"/>
          </p:nvPr>
        </p:nvSpPr>
        <p:spPr>
          <a:xfrm>
            <a:off x="457200" y="1158875"/>
            <a:ext cx="8229600" cy="3341688"/>
          </a:xfrm>
        </p:spPr>
        <p:txBody>
          <a:bodyPr/>
          <a:lstStyle>
            <a:lvl1pPr marL="342883" indent="-342883">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167041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Gaby &amp; Brendon</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29" y="3389545"/>
            <a:ext cx="2098039" cy="1753961"/>
          </a:xfrm>
          <a:prstGeom prst="rect">
            <a:avLst/>
          </a:prstGeom>
        </p:spPr>
      </p:pic>
      <p:sp>
        <p:nvSpPr>
          <p:cNvPr id="7" name="Text Placeholder 7"/>
          <p:cNvSpPr>
            <a:spLocks noGrp="1"/>
          </p:cNvSpPr>
          <p:nvPr>
            <p:ph type="body" sz="quarter" idx="10"/>
          </p:nvPr>
        </p:nvSpPr>
        <p:spPr>
          <a:xfrm>
            <a:off x="457200" y="1158875"/>
            <a:ext cx="8229600" cy="3341688"/>
          </a:xfrm>
        </p:spPr>
        <p:txBody>
          <a:bodyPr/>
          <a:lstStyle>
            <a:lvl1pPr marL="342883" indent="-342883">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177595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Devon &amp; Rachel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3507410"/>
            <a:ext cx="1534540" cy="1636090"/>
          </a:xfrm>
          <a:prstGeom prst="rect">
            <a:avLst/>
          </a:prstGeom>
        </p:spPr>
      </p:pic>
      <p:sp>
        <p:nvSpPr>
          <p:cNvPr id="7" name="Text Placeholder 7"/>
          <p:cNvSpPr>
            <a:spLocks noGrp="1"/>
          </p:cNvSpPr>
          <p:nvPr>
            <p:ph type="body" sz="quarter" idx="10"/>
          </p:nvPr>
        </p:nvSpPr>
        <p:spPr>
          <a:xfrm>
            <a:off x="457200" y="1158875"/>
            <a:ext cx="8229600" cy="3341688"/>
          </a:xfrm>
        </p:spPr>
        <p:txBody>
          <a:bodyPr/>
          <a:lstStyle>
            <a:lvl1pPr marL="342883" indent="-342883">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274138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4" r:id="rId1"/>
    <p:sldLayoutId id="2147483861" r:id="rId2"/>
    <p:sldLayoutId id="2147483853" r:id="rId3"/>
    <p:sldLayoutId id="2147483859" r:id="rId4"/>
    <p:sldLayoutId id="2147483855" r:id="rId5"/>
    <p:sldLayoutId id="2147483860" r:id="rId6"/>
    <p:sldLayoutId id="2147483856" r:id="rId7"/>
    <p:sldLayoutId id="2147483857" r:id="rId8"/>
    <p:sldLayoutId id="2147483858" r:id="rId9"/>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78" algn="ctr" rtl="0" fontAlgn="base">
        <a:spcBef>
          <a:spcPct val="0"/>
        </a:spcBef>
        <a:spcAft>
          <a:spcPct val="0"/>
        </a:spcAft>
        <a:defRPr sz="4400">
          <a:solidFill>
            <a:schemeClr val="tx1"/>
          </a:solidFill>
          <a:latin typeface="Myriad Web Pro" panose="020B0503030403020204" pitchFamily="34" charset="0"/>
        </a:defRPr>
      </a:lvl6pPr>
      <a:lvl7pPr marL="914354" algn="ctr" rtl="0" fontAlgn="base">
        <a:spcBef>
          <a:spcPct val="0"/>
        </a:spcBef>
        <a:spcAft>
          <a:spcPct val="0"/>
        </a:spcAft>
        <a:defRPr sz="4400">
          <a:solidFill>
            <a:schemeClr val="tx1"/>
          </a:solidFill>
          <a:latin typeface="Myriad Web Pro" panose="020B0503030403020204" pitchFamily="34" charset="0"/>
        </a:defRPr>
      </a:lvl7pPr>
      <a:lvl8pPr marL="1371532" algn="ctr" rtl="0" fontAlgn="base">
        <a:spcBef>
          <a:spcPct val="0"/>
        </a:spcBef>
        <a:spcAft>
          <a:spcPct val="0"/>
        </a:spcAft>
        <a:defRPr sz="4400">
          <a:solidFill>
            <a:schemeClr val="tx1"/>
          </a:solidFill>
          <a:latin typeface="Myriad Web Pro" panose="020B0503030403020204" pitchFamily="34" charset="0"/>
        </a:defRPr>
      </a:lvl8pPr>
      <a:lvl9pPr marL="1828709" algn="ctr" rtl="0" fontAlgn="base">
        <a:spcBef>
          <a:spcPct val="0"/>
        </a:spcBef>
        <a:spcAft>
          <a:spcPct val="0"/>
        </a:spcAft>
        <a:defRPr sz="4400">
          <a:solidFill>
            <a:schemeClr val="tx1"/>
          </a:solidFill>
          <a:latin typeface="Myriad Web Pro" panose="020B0503030403020204" pitchFamily="34" charset="0"/>
        </a:defRPr>
      </a:lvl9pPr>
    </p:titleStyle>
    <p:bodyStyle>
      <a:lvl1pPr marL="342883" indent="-342883"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474"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hyperlink" Target="https://www.youtube.com/watch?v=XbUBy2Nt5f4" TargetMode="Externa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6.png"/></Relationships>
</file>

<file path=ppt/slides/_rels/slide10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6.png"/></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8.png"/></Relationships>
</file>

<file path=ppt/slides/_rels/slide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hyperlink" Target="https://www.youtube.com/watch?v=XbUBy2Nt5f4"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5J7nQ9tCWzY"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LqWSQhLNKKU"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N-3SDPpyEB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N-3SDPpyEBs"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CrNVuSqQ7KM"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8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8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8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0"/>
              </a:ext>
            </a:extLst>
          </p:cNvPr>
          <p:cNvSpPr txBox="1">
            <a:spLocks noGrp="1"/>
          </p:cNvSpPr>
          <p:nvPr>
            <p:ph type="title" idx="4294967295"/>
          </p:nvPr>
        </p:nvSpPr>
        <p:spPr>
          <a:xfrm>
            <a:off x="990600" y="1987550"/>
            <a:ext cx="7162800" cy="17541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36363D"/>
                </a:solidFill>
                <a:effectLst/>
                <a:uLnTx/>
                <a:uFillTx/>
                <a:latin typeface="Calibri" panose="020F0502020204030204" pitchFamily="34" charset="0"/>
                <a:ea typeface="+mn-ea"/>
                <a:cs typeface="+mn-cs"/>
              </a:rPr>
              <a:t>Healthy Relationships Toolkit for Parents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36363D"/>
                </a:solidFill>
                <a:effectLst/>
                <a:uLnTx/>
                <a:uFillTx/>
                <a:latin typeface="Calibri" panose="020F0502020204030204" pitchFamily="34" charset="0"/>
                <a:ea typeface="+mn-ea"/>
                <a:cs typeface="+mn-cs"/>
              </a:rPr>
              <a:t>6th Grade</a:t>
            </a:r>
            <a:endParaRPr kumimoji="0" lang="en-US" sz="2400" b="1" i="0" u="none" strike="noStrike" kern="1200" cap="none" spc="0" normalizeH="0" baseline="0" noProof="0" dirty="0">
              <a:ln>
                <a:noFill/>
              </a:ln>
              <a:solidFill>
                <a:srgbClr val="36363D"/>
              </a:solidFill>
              <a:effectLst/>
              <a:uLnTx/>
              <a:uFillTx/>
              <a:latin typeface="Calibri" panose="020F0502020204030204" pitchFamily="34" charset="0"/>
              <a:ea typeface="+mn-ea"/>
              <a:cs typeface="+mn-cs"/>
            </a:endParaRPr>
          </a:p>
        </p:txBody>
      </p:sp>
      <p:pic>
        <p:nvPicPr>
          <p:cNvPr id="8" name="Picture 7" descr="illustration of a group of diverse students and school faculty standing together">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880" y="3116625"/>
            <a:ext cx="4522598" cy="2026875"/>
          </a:xfrm>
          <a:prstGeom prst="rect">
            <a:avLst/>
          </a:prstGeom>
        </p:spPr>
      </p:pic>
    </p:spTree>
    <p:extLst>
      <p:ext uri="{BB962C8B-B14F-4D97-AF65-F5344CB8AC3E}">
        <p14:creationId xmlns:p14="http://schemas.microsoft.com/office/powerpoint/2010/main" val="25178952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chorCtr="0"/>
          <a:lstStyle/>
          <a:p>
            <a:pPr>
              <a:lnSpc>
                <a:spcPct val="140977"/>
              </a:lnSpc>
            </a:pPr>
            <a:r>
              <a:rPr lang="en-US" dirty="0"/>
              <a:t>Understanding Pre-Teens and Teenagers</a:t>
            </a:r>
            <a:br>
              <a:rPr lang="en-US" dirty="0"/>
            </a:br>
            <a:r>
              <a:rPr lang="en-US" sz="1400" dirty="0"/>
              <a:t>Emotional Changes</a:t>
            </a:r>
            <a:endParaRPr lang="en-US" dirty="0"/>
          </a:p>
        </p:txBody>
      </p:sp>
      <p:sp>
        <p:nvSpPr>
          <p:cNvPr id="3" name="Text Placeholder 2"/>
          <p:cNvSpPr>
            <a:spLocks noGrp="1"/>
          </p:cNvSpPr>
          <p:nvPr>
            <p:ph type="body" sz="quarter" idx="10"/>
          </p:nvPr>
        </p:nvSpPr>
        <p:spPr>
          <a:xfrm>
            <a:off x="457200" y="1499615"/>
            <a:ext cx="8229600" cy="3000947"/>
          </a:xfrm>
        </p:spPr>
        <p:txBody>
          <a:bodyPr/>
          <a:lstStyle/>
          <a:p>
            <a:r>
              <a:rPr lang="en-US" b="1" dirty="0"/>
              <a:t>The pre-teen and teenage years are a period of change</a:t>
            </a:r>
          </a:p>
          <a:p>
            <a:pPr lvl="1"/>
            <a:r>
              <a:rPr lang="en-US" dirty="0"/>
              <a:t>New and emerging attitudes and skills</a:t>
            </a:r>
          </a:p>
          <a:p>
            <a:pPr lvl="1"/>
            <a:r>
              <a:rPr lang="en-US" dirty="0"/>
              <a:t>Emotionally adjusting to an in-between place of childhood and adulthood</a:t>
            </a:r>
          </a:p>
          <a:p>
            <a:pPr lvl="1"/>
            <a:r>
              <a:rPr lang="en-US" dirty="0"/>
              <a:t>Independent one day, childlike the next</a:t>
            </a:r>
          </a:p>
        </p:txBody>
      </p:sp>
    </p:spTree>
    <p:extLst>
      <p:ext uri="{BB962C8B-B14F-4D97-AF65-F5344CB8AC3E}">
        <p14:creationId xmlns:p14="http://schemas.microsoft.com/office/powerpoint/2010/main" val="2670763893"/>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I Worry? </a:t>
            </a:r>
            <a:br>
              <a:rPr lang="en-US" dirty="0"/>
            </a:br>
            <a:r>
              <a:rPr lang="en-US" dirty="0"/>
              <a:t>The Realities of Teen Dating Violence </a:t>
            </a:r>
          </a:p>
        </p:txBody>
      </p:sp>
      <p:sp>
        <p:nvSpPr>
          <p:cNvPr id="3" name="Text Placeholder 2"/>
          <p:cNvSpPr>
            <a:spLocks noGrp="1"/>
          </p:cNvSpPr>
          <p:nvPr>
            <p:ph type="body" sz="quarter" idx="10"/>
          </p:nvPr>
        </p:nvSpPr>
        <p:spPr/>
        <p:txBody>
          <a:bodyPr/>
          <a:lstStyle/>
          <a:p>
            <a:r>
              <a:rPr lang="en-US" b="1" dirty="0"/>
              <a:t>Consequences of teen dating violence are serious:</a:t>
            </a:r>
          </a:p>
          <a:p>
            <a:pPr lvl="1"/>
            <a:r>
              <a:rPr lang="en-US" dirty="0"/>
              <a:t>Tend to be depressed and do poorly in school</a:t>
            </a:r>
          </a:p>
          <a:p>
            <a:pPr lvl="1"/>
            <a:r>
              <a:rPr lang="en-US" dirty="0"/>
              <a:t>Engage in unhealthy behaviors (for example: using drugs and alcohol)</a:t>
            </a:r>
          </a:p>
          <a:p>
            <a:pPr lvl="1"/>
            <a:r>
              <a:rPr lang="en-US" dirty="0"/>
              <a:t>Think about or attempt suicide</a:t>
            </a:r>
          </a:p>
          <a:p>
            <a:pPr lvl="1"/>
            <a:r>
              <a:rPr lang="en-US" dirty="0"/>
              <a:t>Greater risk for being victimized in the future</a:t>
            </a:r>
          </a:p>
        </p:txBody>
      </p:sp>
    </p:spTree>
    <p:extLst>
      <p:ext uri="{BB962C8B-B14F-4D97-AF65-F5344CB8AC3E}">
        <p14:creationId xmlns:p14="http://schemas.microsoft.com/office/powerpoint/2010/main" val="3002038250"/>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I Worry? </a:t>
            </a:r>
            <a:br>
              <a:rPr lang="en-US" dirty="0"/>
            </a:br>
            <a:r>
              <a:rPr lang="en-US" dirty="0"/>
              <a:t>The Realities of Teen Dating Violence  </a:t>
            </a:r>
          </a:p>
        </p:txBody>
      </p:sp>
      <p:sp>
        <p:nvSpPr>
          <p:cNvPr id="3" name="Text Placeholder 2"/>
          <p:cNvSpPr>
            <a:spLocks noGrp="1"/>
          </p:cNvSpPr>
          <p:nvPr>
            <p:ph type="body" sz="quarter" idx="10"/>
          </p:nvPr>
        </p:nvSpPr>
        <p:spPr/>
        <p:txBody>
          <a:bodyPr/>
          <a:lstStyle/>
          <a:p>
            <a:r>
              <a:rPr lang="en-US" b="1" dirty="0"/>
              <a:t>Certain parenting behaviors are associated with increased risk for teen dating violence exposure</a:t>
            </a:r>
          </a:p>
          <a:p>
            <a:pPr lvl="1"/>
            <a:r>
              <a:rPr lang="en-US" dirty="0"/>
              <a:t>Conflict between parents</a:t>
            </a:r>
          </a:p>
          <a:p>
            <a:pPr lvl="1"/>
            <a:r>
              <a:rPr lang="en-US" dirty="0"/>
              <a:t>Violence in the home (experienced or witnessed)</a:t>
            </a:r>
          </a:p>
          <a:p>
            <a:pPr lvl="1"/>
            <a:r>
              <a:rPr lang="en-US" dirty="0"/>
              <a:t>Harsh parenting practices</a:t>
            </a:r>
          </a:p>
          <a:p>
            <a:pPr lvl="1"/>
            <a:r>
              <a:rPr lang="en-US" dirty="0"/>
              <a:t>Low parental monitoring</a:t>
            </a:r>
          </a:p>
          <a:p>
            <a:pPr lvl="1"/>
            <a:r>
              <a:rPr lang="en-US" dirty="0"/>
              <a:t>Negative parent-child interactions</a:t>
            </a:r>
          </a:p>
          <a:p>
            <a:pPr lvl="1"/>
            <a:r>
              <a:rPr lang="en-US" dirty="0"/>
              <a:t>Poor parent-child boundaries</a:t>
            </a:r>
          </a:p>
          <a:p>
            <a:pPr lvl="1"/>
            <a:r>
              <a:rPr lang="en-US" dirty="0"/>
              <a:t>Argumentative, threatening, or critical family communications</a:t>
            </a:r>
          </a:p>
        </p:txBody>
      </p:sp>
    </p:spTree>
    <p:extLst>
      <p:ext uri="{BB962C8B-B14F-4D97-AF65-F5344CB8AC3E}">
        <p14:creationId xmlns:p14="http://schemas.microsoft.com/office/powerpoint/2010/main" val="3288546447"/>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4FB60A-4F7F-BF40-AA82-7D4FD6D1A1F9}"/>
              </a:ext>
            </a:extLst>
          </p:cNvPr>
          <p:cNvSpPr>
            <a:spLocks noGrp="1"/>
          </p:cNvSpPr>
          <p:nvPr>
            <p:ph type="title"/>
          </p:nvPr>
        </p:nvSpPr>
        <p:spPr>
          <a:xfrm>
            <a:off x="206347" y="4373377"/>
            <a:ext cx="8229600" cy="857250"/>
          </a:xfrm>
        </p:spPr>
        <p:txBody>
          <a:bodyPr/>
          <a:lstStyle/>
          <a:p>
            <a:r>
              <a:rPr lang="en-US" dirty="0"/>
              <a:t>Poster 13</a:t>
            </a:r>
          </a:p>
        </p:txBody>
      </p:sp>
      <p:pic>
        <p:nvPicPr>
          <p:cNvPr id="2" name="Picture 1" descr="image of poster 13 with a background photo of a parent and child wearing pink masks and capes. Along with a quote by Robert Fulghum : “Don’t worry that children never listen to you; worry that they are always watching you.”">
            <a:extLst>
              <a:ext uri="{FF2B5EF4-FFF2-40B4-BE49-F238E27FC236}">
                <a16:creationId xmlns:a16="http://schemas.microsoft.com/office/drawing/2014/main" id="{1907AB42-248D-7543-1DDE-06E6EC1499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6"/>
            <a:ext cx="3857623" cy="5142507"/>
          </a:xfrm>
          <a:prstGeom prst="rect">
            <a:avLst/>
          </a:prstGeom>
        </p:spPr>
      </p:pic>
    </p:spTree>
    <p:extLst>
      <p:ext uri="{BB962C8B-B14F-4D97-AF65-F5344CB8AC3E}">
        <p14:creationId xmlns:p14="http://schemas.microsoft.com/office/powerpoint/2010/main" val="347564257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FD50-34F4-9652-D51C-7A35E81C6D7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7144CA9-47BD-966D-495E-2EB997974D03}"/>
              </a:ext>
            </a:extLst>
          </p:cNvPr>
          <p:cNvSpPr>
            <a:spLocks noGrp="1"/>
          </p:cNvSpPr>
          <p:nvPr>
            <p:ph type="title"/>
          </p:nvPr>
        </p:nvSpPr>
        <p:spPr>
          <a:xfrm>
            <a:off x="206347" y="4373377"/>
            <a:ext cx="8229600" cy="857250"/>
          </a:xfrm>
        </p:spPr>
        <p:txBody>
          <a:bodyPr/>
          <a:lstStyle/>
          <a:p>
            <a:r>
              <a:rPr lang="en-US" dirty="0"/>
              <a:t>Poster 14</a:t>
            </a:r>
          </a:p>
        </p:txBody>
      </p:sp>
      <p:pic>
        <p:nvPicPr>
          <p:cNvPr id="2" name="Picture 1" descr="image of poster 14, with a background photo of a parent hugging a child. Along with a quote by Saint Anthony of Padua saying, “Actions speak louder than words; Let your words teach and your actions speak.”&#10;">
            <a:extLst>
              <a:ext uri="{FF2B5EF4-FFF2-40B4-BE49-F238E27FC236}">
                <a16:creationId xmlns:a16="http://schemas.microsoft.com/office/drawing/2014/main" id="{D6F01684-69B5-ED84-80AC-CA38AF21B7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6"/>
            <a:ext cx="3857623" cy="5142507"/>
          </a:xfrm>
          <a:prstGeom prst="rect">
            <a:avLst/>
          </a:prstGeom>
        </p:spPr>
      </p:pic>
    </p:spTree>
    <p:extLst>
      <p:ext uri="{BB962C8B-B14F-4D97-AF65-F5344CB8AC3E}">
        <p14:creationId xmlns:p14="http://schemas.microsoft.com/office/powerpoint/2010/main" val="467577652"/>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E4282-567D-BD3A-F502-B5E1420BB0DA}"/>
              </a:ext>
            </a:extLst>
          </p:cNvPr>
          <p:cNvSpPr>
            <a:spLocks noGrp="1"/>
          </p:cNvSpPr>
          <p:nvPr>
            <p:ph type="title"/>
          </p:nvPr>
        </p:nvSpPr>
        <p:spPr/>
        <p:txBody>
          <a:bodyPr/>
          <a:lstStyle/>
          <a:p>
            <a:r>
              <a:rPr lang="en-US" dirty="0"/>
              <a:t>Video 6: Children See. Children Do. </a:t>
            </a:r>
          </a:p>
        </p:txBody>
      </p:sp>
      <p:sp>
        <p:nvSpPr>
          <p:cNvPr id="7" name="Text Placeholder 2">
            <a:extLst>
              <a:ext uri="{FF2B5EF4-FFF2-40B4-BE49-F238E27FC236}">
                <a16:creationId xmlns:a16="http://schemas.microsoft.com/office/drawing/2014/main" id="{E61FEC7C-363A-1769-4B45-205C0705795B}"/>
              </a:ext>
            </a:extLst>
          </p:cNvPr>
          <p:cNvSpPr>
            <a:spLocks noGrp="1"/>
          </p:cNvSpPr>
          <p:nvPr>
            <p:ph type="body" sz="quarter" idx="10"/>
          </p:nvPr>
        </p:nvSpPr>
        <p:spPr>
          <a:xfrm>
            <a:off x="457200" y="1158875"/>
            <a:ext cx="8229600" cy="3341688"/>
          </a:xfrm>
        </p:spPr>
        <p:txBody>
          <a:bodyPr/>
          <a:lstStyle/>
          <a:p>
            <a:r>
              <a:rPr lang="en-US" dirty="0">
                <a:hlinkClick r:id="rId2"/>
              </a:rPr>
              <a:t>Children See. Children Do. - YouTube</a:t>
            </a:r>
            <a:endParaRPr lang="en-US" dirty="0"/>
          </a:p>
        </p:txBody>
      </p:sp>
    </p:spTree>
    <p:extLst>
      <p:ext uri="{BB962C8B-B14F-4D97-AF65-F5344CB8AC3E}">
        <p14:creationId xmlns:p14="http://schemas.microsoft.com/office/powerpoint/2010/main" val="154855185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13AE-953A-D89E-17C0-7393F6B0794B}"/>
              </a:ext>
            </a:extLst>
          </p:cNvPr>
          <p:cNvSpPr>
            <a:spLocks noGrp="1"/>
          </p:cNvSpPr>
          <p:nvPr>
            <p:ph type="title"/>
          </p:nvPr>
        </p:nvSpPr>
        <p:spPr/>
        <p:txBody>
          <a:bodyPr/>
          <a:lstStyle/>
          <a:p>
            <a:r>
              <a:rPr lang="en-US" dirty="0"/>
              <a:t>Supplement 5.1: Relationship Behavior Cards</a:t>
            </a:r>
          </a:p>
        </p:txBody>
      </p:sp>
      <p:pic>
        <p:nvPicPr>
          <p:cNvPr id="5" name="Picture 4">
            <a:extLst>
              <a:ext uri="{FF2B5EF4-FFF2-40B4-BE49-F238E27FC236}">
                <a16:creationId xmlns:a16="http://schemas.microsoft.com/office/drawing/2014/main" id="{A0854278-7915-C99C-C35D-CFFDFCCC22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44" y="364104"/>
            <a:ext cx="2844800" cy="2844800"/>
          </a:xfrm>
          <a:prstGeom prst="rect">
            <a:avLst/>
          </a:prstGeom>
        </p:spPr>
      </p:pic>
      <p:sp>
        <p:nvSpPr>
          <p:cNvPr id="3" name="TextBox 2">
            <a:extLst>
              <a:ext uri="{FF2B5EF4-FFF2-40B4-BE49-F238E27FC236}">
                <a16:creationId xmlns:a16="http://schemas.microsoft.com/office/drawing/2014/main" id="{D45661C6-1C3E-D95A-2F09-D1766EE9A24A}"/>
              </a:ext>
            </a:extLst>
          </p:cNvPr>
          <p:cNvSpPr txBox="1"/>
          <p:nvPr/>
        </p:nvSpPr>
        <p:spPr>
          <a:xfrm>
            <a:off x="411508" y="1072573"/>
            <a:ext cx="2138766" cy="1015663"/>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asked me to quit my clubs and hobbies to spend more time with them.</a:t>
            </a:r>
          </a:p>
        </p:txBody>
      </p:sp>
      <p:pic>
        <p:nvPicPr>
          <p:cNvPr id="9" name="Picture 8">
            <a:extLst>
              <a:ext uri="{FF2B5EF4-FFF2-40B4-BE49-F238E27FC236}">
                <a16:creationId xmlns:a16="http://schemas.microsoft.com/office/drawing/2014/main" id="{5C0BEC99-0432-ABE6-4DEE-D1B686288D5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431091" flipH="1">
            <a:off x="15590" y="2575950"/>
            <a:ext cx="2899903" cy="2899903"/>
          </a:xfrm>
          <a:prstGeom prst="rect">
            <a:avLst/>
          </a:prstGeom>
        </p:spPr>
      </p:pic>
      <p:sp>
        <p:nvSpPr>
          <p:cNvPr id="8" name="TextBox 7">
            <a:extLst>
              <a:ext uri="{FF2B5EF4-FFF2-40B4-BE49-F238E27FC236}">
                <a16:creationId xmlns:a16="http://schemas.microsoft.com/office/drawing/2014/main" id="{F8E9DC65-97CD-D5E7-4C24-C964D2A9852B}"/>
              </a:ext>
            </a:extLst>
          </p:cNvPr>
          <p:cNvSpPr txBox="1"/>
          <p:nvPr/>
        </p:nvSpPr>
        <p:spPr>
          <a:xfrm>
            <a:off x="411508" y="3266616"/>
            <a:ext cx="2138766" cy="1015663"/>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My partner gets jealous of my friends, who are girls. She thinks they are flirting with me.</a:t>
            </a:r>
          </a:p>
        </p:txBody>
      </p:sp>
      <p:pic>
        <p:nvPicPr>
          <p:cNvPr id="11" name="Picture 10">
            <a:extLst>
              <a:ext uri="{FF2B5EF4-FFF2-40B4-BE49-F238E27FC236}">
                <a16:creationId xmlns:a16="http://schemas.microsoft.com/office/drawing/2014/main" id="{0790E190-1F7D-B49C-96B5-1142F48DF86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7387" b="16456"/>
          <a:stretch>
            <a:fillRect/>
          </a:stretch>
        </p:blipFill>
        <p:spPr>
          <a:xfrm>
            <a:off x="2870342" y="593470"/>
            <a:ext cx="3071702" cy="2339327"/>
          </a:xfrm>
          <a:prstGeom prst="rect">
            <a:avLst/>
          </a:prstGeom>
        </p:spPr>
      </p:pic>
      <p:sp>
        <p:nvSpPr>
          <p:cNvPr id="4" name="TextBox 3">
            <a:extLst>
              <a:ext uri="{FF2B5EF4-FFF2-40B4-BE49-F238E27FC236}">
                <a16:creationId xmlns:a16="http://schemas.microsoft.com/office/drawing/2014/main" id="{127C0880-D9A0-2893-BCA0-19F5886B21E5}"/>
              </a:ext>
            </a:extLst>
          </p:cNvPr>
          <p:cNvSpPr txBox="1"/>
          <p:nvPr/>
        </p:nvSpPr>
        <p:spPr>
          <a:xfrm>
            <a:off x="3377406" y="1334402"/>
            <a:ext cx="1967482" cy="784830"/>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supports me in my personal and academic goals.</a:t>
            </a:r>
          </a:p>
        </p:txBody>
      </p:sp>
      <p:pic>
        <p:nvPicPr>
          <p:cNvPr id="7" name="Picture 6">
            <a:extLst>
              <a:ext uri="{FF2B5EF4-FFF2-40B4-BE49-F238E27FC236}">
                <a16:creationId xmlns:a16="http://schemas.microsoft.com/office/drawing/2014/main" id="{65F2D40E-16D9-D7DC-1677-70674F19435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2998856" y="2571750"/>
            <a:ext cx="3084082" cy="3084082"/>
          </a:xfrm>
          <a:prstGeom prst="rect">
            <a:avLst/>
          </a:prstGeom>
        </p:spPr>
      </p:pic>
      <p:sp>
        <p:nvSpPr>
          <p:cNvPr id="10" name="TextBox 9">
            <a:extLst>
              <a:ext uri="{FF2B5EF4-FFF2-40B4-BE49-F238E27FC236}">
                <a16:creationId xmlns:a16="http://schemas.microsoft.com/office/drawing/2014/main" id="{F4A72633-760C-0C88-9FC6-772B2FF5FD5C}"/>
              </a:ext>
            </a:extLst>
          </p:cNvPr>
          <p:cNvSpPr txBox="1"/>
          <p:nvPr/>
        </p:nvSpPr>
        <p:spPr>
          <a:xfrm>
            <a:off x="3759608" y="3450843"/>
            <a:ext cx="1591989" cy="784830"/>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My partner listens to me when I am upset.</a:t>
            </a:r>
          </a:p>
        </p:txBody>
      </p:sp>
      <p:pic>
        <p:nvPicPr>
          <p:cNvPr id="15" name="Picture 14">
            <a:extLst>
              <a:ext uri="{FF2B5EF4-FFF2-40B4-BE49-F238E27FC236}">
                <a16:creationId xmlns:a16="http://schemas.microsoft.com/office/drawing/2014/main" id="{0F20FCBA-791C-0E82-5CB6-28F1F1B684F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5991607" y="205978"/>
            <a:ext cx="3345433" cy="2899903"/>
          </a:xfrm>
          <a:prstGeom prst="rect">
            <a:avLst/>
          </a:prstGeom>
        </p:spPr>
      </p:pic>
      <p:sp>
        <p:nvSpPr>
          <p:cNvPr id="6" name="TextBox 5">
            <a:extLst>
              <a:ext uri="{FF2B5EF4-FFF2-40B4-BE49-F238E27FC236}">
                <a16:creationId xmlns:a16="http://schemas.microsoft.com/office/drawing/2014/main" id="{BDFA8B79-AF36-28CF-AED6-193A38EC5062}"/>
              </a:ext>
            </a:extLst>
          </p:cNvPr>
          <p:cNvSpPr txBox="1"/>
          <p:nvPr/>
        </p:nvSpPr>
        <p:spPr>
          <a:xfrm>
            <a:off x="6302752" y="1011513"/>
            <a:ext cx="2485830" cy="1015663"/>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When my family or other friends want to spend time with me, my partner tells me that they are too controlling.</a:t>
            </a:r>
          </a:p>
        </p:txBody>
      </p:sp>
      <p:pic>
        <p:nvPicPr>
          <p:cNvPr id="13" name="Picture 12">
            <a:extLst>
              <a:ext uri="{FF2B5EF4-FFF2-40B4-BE49-F238E27FC236}">
                <a16:creationId xmlns:a16="http://schemas.microsoft.com/office/drawing/2014/main" id="{6782E619-5633-340D-3603-E85F7051A2D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82976" y="2448560"/>
            <a:ext cx="3345433" cy="2844800"/>
          </a:xfrm>
          <a:prstGeom prst="rect">
            <a:avLst/>
          </a:prstGeom>
        </p:spPr>
      </p:pic>
      <p:sp>
        <p:nvSpPr>
          <p:cNvPr id="12" name="TextBox 11">
            <a:extLst>
              <a:ext uri="{FF2B5EF4-FFF2-40B4-BE49-F238E27FC236}">
                <a16:creationId xmlns:a16="http://schemas.microsoft.com/office/drawing/2014/main" id="{BBA2D352-1305-A329-A0FE-451B404EACE5}"/>
              </a:ext>
            </a:extLst>
          </p:cNvPr>
          <p:cNvSpPr txBox="1"/>
          <p:nvPr/>
        </p:nvSpPr>
        <p:spPr>
          <a:xfrm>
            <a:off x="6593978" y="3347157"/>
            <a:ext cx="1900640" cy="784830"/>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My partner tells me he must always know where I am.</a:t>
            </a:r>
          </a:p>
        </p:txBody>
      </p:sp>
    </p:spTree>
    <p:extLst>
      <p:ext uri="{BB962C8B-B14F-4D97-AF65-F5344CB8AC3E}">
        <p14:creationId xmlns:p14="http://schemas.microsoft.com/office/powerpoint/2010/main" val="1289048314"/>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08F0-C5E4-EE6B-272B-9E1B7AEA4F71}"/>
              </a:ext>
            </a:extLst>
          </p:cNvPr>
          <p:cNvSpPr>
            <a:spLocks noGrp="1"/>
          </p:cNvSpPr>
          <p:nvPr>
            <p:ph type="title"/>
          </p:nvPr>
        </p:nvSpPr>
        <p:spPr>
          <a:xfrm>
            <a:off x="457200" y="-857250"/>
            <a:ext cx="8229600" cy="857250"/>
          </a:xfrm>
        </p:spPr>
        <p:txBody>
          <a:bodyPr anchor="b" anchorCtr="0"/>
          <a:lstStyle/>
          <a:p>
            <a:r>
              <a:rPr lang="en-US" dirty="0">
                <a:cs typeface="Calibri" panose="020F0502020204030204" pitchFamily="34" charset="0"/>
              </a:rPr>
              <a:t>Supplement 5.1: Relationship Behavior Cards </a:t>
            </a:r>
            <a:endParaRPr lang="en-US" dirty="0"/>
          </a:p>
        </p:txBody>
      </p:sp>
      <p:pic>
        <p:nvPicPr>
          <p:cNvPr id="3" name="Picture 2">
            <a:extLst>
              <a:ext uri="{FF2B5EF4-FFF2-40B4-BE49-F238E27FC236}">
                <a16:creationId xmlns:a16="http://schemas.microsoft.com/office/drawing/2014/main" id="{D3CA4101-E0F6-77B1-965B-3F2BFC052E1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12842" b="12645"/>
          <a:stretch>
            <a:fillRect/>
          </a:stretch>
        </p:blipFill>
        <p:spPr>
          <a:xfrm rot="21181189" flipH="1">
            <a:off x="37358" y="387256"/>
            <a:ext cx="2887031" cy="2151163"/>
          </a:xfrm>
          <a:prstGeom prst="rect">
            <a:avLst/>
          </a:prstGeom>
        </p:spPr>
      </p:pic>
      <p:sp>
        <p:nvSpPr>
          <p:cNvPr id="13" name="TextBox 12">
            <a:extLst>
              <a:ext uri="{FF2B5EF4-FFF2-40B4-BE49-F238E27FC236}">
                <a16:creationId xmlns:a16="http://schemas.microsoft.com/office/drawing/2014/main" id="{67738EA5-330B-3DF3-066C-2C2663553B93}"/>
              </a:ext>
            </a:extLst>
          </p:cNvPr>
          <p:cNvSpPr txBox="1"/>
          <p:nvPr/>
        </p:nvSpPr>
        <p:spPr>
          <a:xfrm>
            <a:off x="411508" y="711029"/>
            <a:ext cx="2138766" cy="1015663"/>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Me and my partner hangout together but also have our own separate hobbies.</a:t>
            </a:r>
          </a:p>
        </p:txBody>
      </p:sp>
      <p:pic>
        <p:nvPicPr>
          <p:cNvPr id="12" name="Picture 11">
            <a:extLst>
              <a:ext uri="{FF2B5EF4-FFF2-40B4-BE49-F238E27FC236}">
                <a16:creationId xmlns:a16="http://schemas.microsoft.com/office/drawing/2014/main" id="{2D045DD1-73E1-9614-F8B5-1524E273B3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44" y="2393296"/>
            <a:ext cx="2844800" cy="2844800"/>
          </a:xfrm>
          <a:prstGeom prst="rect">
            <a:avLst/>
          </a:prstGeom>
        </p:spPr>
      </p:pic>
      <p:sp>
        <p:nvSpPr>
          <p:cNvPr id="19" name="TextBox 18">
            <a:extLst>
              <a:ext uri="{FF2B5EF4-FFF2-40B4-BE49-F238E27FC236}">
                <a16:creationId xmlns:a16="http://schemas.microsoft.com/office/drawing/2014/main" id="{46922F69-B086-F195-7C55-12AB3F6B0757}"/>
              </a:ext>
            </a:extLst>
          </p:cNvPr>
          <p:cNvSpPr txBox="1"/>
          <p:nvPr/>
        </p:nvSpPr>
        <p:spPr>
          <a:xfrm>
            <a:off x="411508" y="3227862"/>
            <a:ext cx="2138766" cy="784830"/>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trusts me to hang out with friends of the opposite sex.</a:t>
            </a:r>
          </a:p>
        </p:txBody>
      </p:sp>
      <p:pic>
        <p:nvPicPr>
          <p:cNvPr id="6" name="Picture 5">
            <a:extLst>
              <a:ext uri="{FF2B5EF4-FFF2-40B4-BE49-F238E27FC236}">
                <a16:creationId xmlns:a16="http://schemas.microsoft.com/office/drawing/2014/main" id="{FE760B15-89EC-18BC-7A69-605433E3CD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937609" y="-50692"/>
            <a:ext cx="3069607" cy="3069607"/>
          </a:xfrm>
          <a:prstGeom prst="rect">
            <a:avLst/>
          </a:prstGeom>
        </p:spPr>
      </p:pic>
      <p:sp>
        <p:nvSpPr>
          <p:cNvPr id="14" name="TextBox 13">
            <a:extLst>
              <a:ext uri="{FF2B5EF4-FFF2-40B4-BE49-F238E27FC236}">
                <a16:creationId xmlns:a16="http://schemas.microsoft.com/office/drawing/2014/main" id="{4B17A00B-4984-EB92-4648-5BED2ECE00A1}"/>
              </a:ext>
            </a:extLst>
          </p:cNvPr>
          <p:cNvSpPr txBox="1"/>
          <p:nvPr/>
        </p:nvSpPr>
        <p:spPr>
          <a:xfrm>
            <a:off x="3708808" y="745295"/>
            <a:ext cx="1591989" cy="1015663"/>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My partner tells me I am ugly, and that I am lucky to have them.</a:t>
            </a:r>
          </a:p>
        </p:txBody>
      </p:sp>
      <p:pic>
        <p:nvPicPr>
          <p:cNvPr id="22" name="Picture 21">
            <a:extLst>
              <a:ext uri="{FF2B5EF4-FFF2-40B4-BE49-F238E27FC236}">
                <a16:creationId xmlns:a16="http://schemas.microsoft.com/office/drawing/2014/main" id="{E15DCB3E-42EC-C158-6D75-22FA663D4EA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7387" b="16456"/>
          <a:stretch>
            <a:fillRect/>
          </a:stretch>
        </p:blipFill>
        <p:spPr>
          <a:xfrm>
            <a:off x="2870342" y="2622662"/>
            <a:ext cx="3071702" cy="2339327"/>
          </a:xfrm>
          <a:prstGeom prst="rect">
            <a:avLst/>
          </a:prstGeom>
        </p:spPr>
      </p:pic>
      <p:sp>
        <p:nvSpPr>
          <p:cNvPr id="20" name="TextBox 19">
            <a:extLst>
              <a:ext uri="{FF2B5EF4-FFF2-40B4-BE49-F238E27FC236}">
                <a16:creationId xmlns:a16="http://schemas.microsoft.com/office/drawing/2014/main" id="{8B1E4FC0-15A0-D068-EC2B-26335CB86DD2}"/>
              </a:ext>
            </a:extLst>
          </p:cNvPr>
          <p:cNvSpPr txBox="1"/>
          <p:nvPr/>
        </p:nvSpPr>
        <p:spPr>
          <a:xfrm>
            <a:off x="3377406" y="3492960"/>
            <a:ext cx="1967482" cy="553998"/>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hits me when she is angry.</a:t>
            </a:r>
          </a:p>
        </p:txBody>
      </p:sp>
      <p:pic>
        <p:nvPicPr>
          <p:cNvPr id="8" name="Picture 7">
            <a:extLst>
              <a:ext uri="{FF2B5EF4-FFF2-40B4-BE49-F238E27FC236}">
                <a16:creationId xmlns:a16="http://schemas.microsoft.com/office/drawing/2014/main" id="{694E2EFD-7468-6E1A-436A-18A8F632BA5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98566" y="-215660"/>
            <a:ext cx="3345434" cy="2862857"/>
          </a:xfrm>
          <a:prstGeom prst="rect">
            <a:avLst/>
          </a:prstGeom>
        </p:spPr>
      </p:pic>
      <p:sp>
        <p:nvSpPr>
          <p:cNvPr id="15" name="TextBox 14">
            <a:extLst>
              <a:ext uri="{FF2B5EF4-FFF2-40B4-BE49-F238E27FC236}">
                <a16:creationId xmlns:a16="http://schemas.microsoft.com/office/drawing/2014/main" id="{85F47A99-6954-66C2-27F6-8B7F4B61F1DC}"/>
              </a:ext>
            </a:extLst>
          </p:cNvPr>
          <p:cNvSpPr txBox="1"/>
          <p:nvPr/>
        </p:nvSpPr>
        <p:spPr>
          <a:xfrm>
            <a:off x="6476194" y="575782"/>
            <a:ext cx="2138766" cy="1015663"/>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Me and my partner….quote repeats. We may need to flag to the client</a:t>
            </a:r>
          </a:p>
        </p:txBody>
      </p:sp>
      <p:pic>
        <p:nvPicPr>
          <p:cNvPr id="23" name="Picture 22">
            <a:extLst>
              <a:ext uri="{FF2B5EF4-FFF2-40B4-BE49-F238E27FC236}">
                <a16:creationId xmlns:a16="http://schemas.microsoft.com/office/drawing/2014/main" id="{3B867310-AD23-952C-6890-BDA122565E4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5991607" y="2235170"/>
            <a:ext cx="3345433" cy="2899903"/>
          </a:xfrm>
          <a:prstGeom prst="rect">
            <a:avLst/>
          </a:prstGeom>
        </p:spPr>
      </p:pic>
      <p:sp>
        <p:nvSpPr>
          <p:cNvPr id="21" name="TextBox 20">
            <a:extLst>
              <a:ext uri="{FF2B5EF4-FFF2-40B4-BE49-F238E27FC236}">
                <a16:creationId xmlns:a16="http://schemas.microsoft.com/office/drawing/2014/main" id="{040E454A-6528-0528-AF63-564E7AA92E2D}"/>
              </a:ext>
            </a:extLst>
          </p:cNvPr>
          <p:cNvSpPr txBox="1"/>
          <p:nvPr/>
        </p:nvSpPr>
        <p:spPr>
          <a:xfrm>
            <a:off x="6476194" y="3069283"/>
            <a:ext cx="2138766" cy="1015663"/>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tells me that he will spread rumors about me if I do not have sex with him.</a:t>
            </a:r>
          </a:p>
        </p:txBody>
      </p:sp>
    </p:spTree>
    <p:extLst>
      <p:ext uri="{BB962C8B-B14F-4D97-AF65-F5344CB8AC3E}">
        <p14:creationId xmlns:p14="http://schemas.microsoft.com/office/powerpoint/2010/main" val="1146244678"/>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4435A-1FB4-BC02-7191-10455008C2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19AD08-A31D-6D5D-16C2-BD9317DE1EF6}"/>
              </a:ext>
            </a:extLst>
          </p:cNvPr>
          <p:cNvSpPr>
            <a:spLocks noGrp="1"/>
          </p:cNvSpPr>
          <p:nvPr>
            <p:ph type="title"/>
          </p:nvPr>
        </p:nvSpPr>
        <p:spPr>
          <a:xfrm>
            <a:off x="457200" y="-541452"/>
            <a:ext cx="8229600" cy="529701"/>
          </a:xfrm>
        </p:spPr>
        <p:txBody>
          <a:bodyPr/>
          <a:lstStyle/>
          <a:p>
            <a:r>
              <a:rPr lang="en-US" dirty="0">
                <a:cs typeface="Calibri" panose="020F0502020204030204" pitchFamily="34" charset="0"/>
              </a:rPr>
              <a:t>Supplement 5.1: Relationship Behavior Cards  </a:t>
            </a:r>
            <a:endParaRPr lang="en-US" dirty="0"/>
          </a:p>
        </p:txBody>
      </p:sp>
      <p:pic>
        <p:nvPicPr>
          <p:cNvPr id="2" name="Picture 1">
            <a:extLst>
              <a:ext uri="{FF2B5EF4-FFF2-40B4-BE49-F238E27FC236}">
                <a16:creationId xmlns:a16="http://schemas.microsoft.com/office/drawing/2014/main" id="{5DED44EB-26B3-0AB2-B2DF-A0CA55F3F4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44" y="-61945"/>
            <a:ext cx="2844800" cy="2844800"/>
          </a:xfrm>
          <a:prstGeom prst="rect">
            <a:avLst/>
          </a:prstGeom>
        </p:spPr>
      </p:pic>
      <p:sp>
        <p:nvSpPr>
          <p:cNvPr id="10" name="TextBox 9">
            <a:extLst>
              <a:ext uri="{FF2B5EF4-FFF2-40B4-BE49-F238E27FC236}">
                <a16:creationId xmlns:a16="http://schemas.microsoft.com/office/drawing/2014/main" id="{FAFDF439-9520-06C5-442B-61979784A773}"/>
              </a:ext>
            </a:extLst>
          </p:cNvPr>
          <p:cNvSpPr txBox="1"/>
          <p:nvPr/>
        </p:nvSpPr>
        <p:spPr>
          <a:xfrm>
            <a:off x="411508" y="735680"/>
            <a:ext cx="2138766" cy="784830"/>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screams at me when she gets upset, but later apologizes.</a:t>
            </a:r>
          </a:p>
        </p:txBody>
      </p:sp>
      <p:pic>
        <p:nvPicPr>
          <p:cNvPr id="17" name="Picture 16">
            <a:extLst>
              <a:ext uri="{FF2B5EF4-FFF2-40B4-BE49-F238E27FC236}">
                <a16:creationId xmlns:a16="http://schemas.microsoft.com/office/drawing/2014/main" id="{7BC30053-705D-BEFE-D96C-721A4B8F8A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414276" flipH="1">
            <a:off x="69142" y="2406018"/>
            <a:ext cx="2899903" cy="2899903"/>
          </a:xfrm>
          <a:prstGeom prst="rect">
            <a:avLst/>
          </a:prstGeom>
        </p:spPr>
      </p:pic>
      <p:sp>
        <p:nvSpPr>
          <p:cNvPr id="13" name="TextBox 12">
            <a:extLst>
              <a:ext uri="{FF2B5EF4-FFF2-40B4-BE49-F238E27FC236}">
                <a16:creationId xmlns:a16="http://schemas.microsoft.com/office/drawing/2014/main" id="{E67FAE14-9E49-E3C7-A0DB-B68781DB6C8F}"/>
              </a:ext>
            </a:extLst>
          </p:cNvPr>
          <p:cNvSpPr txBox="1"/>
          <p:nvPr/>
        </p:nvSpPr>
        <p:spPr>
          <a:xfrm>
            <a:off x="318499" y="3089306"/>
            <a:ext cx="2355063" cy="1015663"/>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My partner shows affection, but sometimes it is annoying when he does it in public.</a:t>
            </a:r>
          </a:p>
        </p:txBody>
      </p:sp>
      <p:pic>
        <p:nvPicPr>
          <p:cNvPr id="3" name="Picture 2">
            <a:extLst>
              <a:ext uri="{FF2B5EF4-FFF2-40B4-BE49-F238E27FC236}">
                <a16:creationId xmlns:a16="http://schemas.microsoft.com/office/drawing/2014/main" id="{6322CE76-2FE7-DEA8-5D70-CFA9DCC8162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7387" b="16456"/>
          <a:stretch>
            <a:fillRect/>
          </a:stretch>
        </p:blipFill>
        <p:spPr>
          <a:xfrm>
            <a:off x="2870342" y="167421"/>
            <a:ext cx="3071702" cy="2339327"/>
          </a:xfrm>
          <a:prstGeom prst="rect">
            <a:avLst/>
          </a:prstGeom>
        </p:spPr>
      </p:pic>
      <p:sp>
        <p:nvSpPr>
          <p:cNvPr id="11" name="TextBox 10">
            <a:extLst>
              <a:ext uri="{FF2B5EF4-FFF2-40B4-BE49-F238E27FC236}">
                <a16:creationId xmlns:a16="http://schemas.microsoft.com/office/drawing/2014/main" id="{BFA610B9-1C45-D979-EDBD-D8BAEA43586A}"/>
              </a:ext>
            </a:extLst>
          </p:cNvPr>
          <p:cNvSpPr txBox="1"/>
          <p:nvPr/>
        </p:nvSpPr>
        <p:spPr>
          <a:xfrm>
            <a:off x="3376586" y="495129"/>
            <a:ext cx="1979586" cy="1477328"/>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sometimes makes fun of me in front of friends sometimes, but she says it is just teasing.</a:t>
            </a:r>
          </a:p>
        </p:txBody>
      </p:sp>
      <p:pic>
        <p:nvPicPr>
          <p:cNvPr id="18" name="Picture 17">
            <a:extLst>
              <a:ext uri="{FF2B5EF4-FFF2-40B4-BE49-F238E27FC236}">
                <a16:creationId xmlns:a16="http://schemas.microsoft.com/office/drawing/2014/main" id="{5EC8080D-5D06-4156-089D-D7BD425DFBE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t="6296" b="14939"/>
          <a:stretch>
            <a:fillRect/>
          </a:stretch>
        </p:blipFill>
        <p:spPr>
          <a:xfrm flipH="1">
            <a:off x="2881760" y="2571750"/>
            <a:ext cx="3084082" cy="2429154"/>
          </a:xfrm>
          <a:prstGeom prst="rect">
            <a:avLst/>
          </a:prstGeom>
        </p:spPr>
      </p:pic>
      <p:sp>
        <p:nvSpPr>
          <p:cNvPr id="14" name="TextBox 13">
            <a:extLst>
              <a:ext uri="{FF2B5EF4-FFF2-40B4-BE49-F238E27FC236}">
                <a16:creationId xmlns:a16="http://schemas.microsoft.com/office/drawing/2014/main" id="{CA27A428-C39F-88EF-C0F1-4F94237F99A0}"/>
              </a:ext>
            </a:extLst>
          </p:cNvPr>
          <p:cNvSpPr txBox="1"/>
          <p:nvPr/>
        </p:nvSpPr>
        <p:spPr>
          <a:xfrm>
            <a:off x="3664204" y="3229936"/>
            <a:ext cx="1591989" cy="1015663"/>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Sometimes me and my partner get bored with one another.</a:t>
            </a:r>
          </a:p>
        </p:txBody>
      </p:sp>
      <p:pic>
        <p:nvPicPr>
          <p:cNvPr id="16" name="Picture 15">
            <a:extLst>
              <a:ext uri="{FF2B5EF4-FFF2-40B4-BE49-F238E27FC236}">
                <a16:creationId xmlns:a16="http://schemas.microsoft.com/office/drawing/2014/main" id="{63E52DE4-4EEE-BC90-FDCA-C01F301E3B9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6479" t="13363" b="3727"/>
          <a:stretch>
            <a:fillRect/>
          </a:stretch>
        </p:blipFill>
        <p:spPr>
          <a:xfrm flipH="1">
            <a:off x="5991604" y="167421"/>
            <a:ext cx="3128711" cy="2404329"/>
          </a:xfrm>
          <a:prstGeom prst="rect">
            <a:avLst/>
          </a:prstGeom>
        </p:spPr>
      </p:pic>
      <p:sp>
        <p:nvSpPr>
          <p:cNvPr id="12" name="TextBox 11">
            <a:extLst>
              <a:ext uri="{FF2B5EF4-FFF2-40B4-BE49-F238E27FC236}">
                <a16:creationId xmlns:a16="http://schemas.microsoft.com/office/drawing/2014/main" id="{155AFF75-2E52-D33A-303D-62F8618FF79E}"/>
              </a:ext>
            </a:extLst>
          </p:cNvPr>
          <p:cNvSpPr txBox="1"/>
          <p:nvPr/>
        </p:nvSpPr>
        <p:spPr>
          <a:xfrm>
            <a:off x="6476194" y="535589"/>
            <a:ext cx="2138766" cy="1246495"/>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Me and my partner talk about problems in our relationship but usually only whenever there is an issue.</a:t>
            </a:r>
          </a:p>
        </p:txBody>
      </p:sp>
      <p:pic>
        <p:nvPicPr>
          <p:cNvPr id="19" name="Picture 18">
            <a:extLst>
              <a:ext uri="{FF2B5EF4-FFF2-40B4-BE49-F238E27FC236}">
                <a16:creationId xmlns:a16="http://schemas.microsoft.com/office/drawing/2014/main" id="{743BAB60-50AD-C33D-8306-0EAAF0E6FC6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l="6478" t="12589" b="4307"/>
          <a:stretch>
            <a:fillRect/>
          </a:stretch>
        </p:blipFill>
        <p:spPr>
          <a:xfrm>
            <a:off x="5991604" y="2636752"/>
            <a:ext cx="3128713" cy="2364152"/>
          </a:xfrm>
          <a:prstGeom prst="rect">
            <a:avLst/>
          </a:prstGeom>
        </p:spPr>
      </p:pic>
      <p:sp>
        <p:nvSpPr>
          <p:cNvPr id="15" name="TextBox 14">
            <a:extLst>
              <a:ext uri="{FF2B5EF4-FFF2-40B4-BE49-F238E27FC236}">
                <a16:creationId xmlns:a16="http://schemas.microsoft.com/office/drawing/2014/main" id="{FCEC7B19-D0F4-57FD-86B7-99AE8731A508}"/>
              </a:ext>
            </a:extLst>
          </p:cNvPr>
          <p:cNvSpPr txBox="1"/>
          <p:nvPr/>
        </p:nvSpPr>
        <p:spPr>
          <a:xfrm>
            <a:off x="6363627" y="2963617"/>
            <a:ext cx="2347975" cy="1246495"/>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When my partner and I got into an argument, he sent some of my private pictures and text messages all over the school.</a:t>
            </a:r>
          </a:p>
        </p:txBody>
      </p:sp>
    </p:spTree>
    <p:extLst>
      <p:ext uri="{BB962C8B-B14F-4D97-AF65-F5344CB8AC3E}">
        <p14:creationId xmlns:p14="http://schemas.microsoft.com/office/powerpoint/2010/main" val="4173371203"/>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AF62-61E2-BBDE-D7DE-C4B71FD67F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D6C9CB-8A71-22AB-4CB6-26A4D905E635}"/>
              </a:ext>
            </a:extLst>
          </p:cNvPr>
          <p:cNvSpPr>
            <a:spLocks noGrp="1"/>
          </p:cNvSpPr>
          <p:nvPr>
            <p:ph type="title"/>
          </p:nvPr>
        </p:nvSpPr>
        <p:spPr>
          <a:xfrm>
            <a:off x="457200" y="-857250"/>
            <a:ext cx="8229600" cy="857250"/>
          </a:xfrm>
        </p:spPr>
        <p:txBody>
          <a:bodyPr anchor="b" anchorCtr="0"/>
          <a:lstStyle/>
          <a:p>
            <a:r>
              <a:rPr lang="en-US" dirty="0">
                <a:cs typeface="Calibri" panose="020F0502020204030204" pitchFamily="34" charset="0"/>
              </a:rPr>
              <a:t>Supplement 5.1: Relationship Behavior Cards   </a:t>
            </a:r>
            <a:endParaRPr lang="en-US" dirty="0"/>
          </a:p>
        </p:txBody>
      </p:sp>
      <p:pic>
        <p:nvPicPr>
          <p:cNvPr id="7" name="Picture 6">
            <a:extLst>
              <a:ext uri="{FF2B5EF4-FFF2-40B4-BE49-F238E27FC236}">
                <a16:creationId xmlns:a16="http://schemas.microsoft.com/office/drawing/2014/main" id="{0A7DAF75-C355-3C48-D6B4-BAB767BC65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12842" b="12645"/>
          <a:stretch>
            <a:fillRect/>
          </a:stretch>
        </p:blipFill>
        <p:spPr>
          <a:xfrm rot="21181189" flipH="1">
            <a:off x="37358" y="387256"/>
            <a:ext cx="2887031" cy="2151163"/>
          </a:xfrm>
          <a:prstGeom prst="rect">
            <a:avLst/>
          </a:prstGeom>
        </p:spPr>
      </p:pic>
      <p:sp>
        <p:nvSpPr>
          <p:cNvPr id="13" name="TextBox 12">
            <a:extLst>
              <a:ext uri="{FF2B5EF4-FFF2-40B4-BE49-F238E27FC236}">
                <a16:creationId xmlns:a16="http://schemas.microsoft.com/office/drawing/2014/main" id="{FDBA172B-CCD2-44F5-C886-CA289BA0C515}"/>
              </a:ext>
            </a:extLst>
          </p:cNvPr>
          <p:cNvSpPr txBox="1"/>
          <p:nvPr/>
        </p:nvSpPr>
        <p:spPr>
          <a:xfrm>
            <a:off x="380686" y="853063"/>
            <a:ext cx="2138766" cy="784830"/>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My partner threatens to kill themselves if I leave them.</a:t>
            </a:r>
          </a:p>
        </p:txBody>
      </p:sp>
      <p:pic>
        <p:nvPicPr>
          <p:cNvPr id="2" name="Picture 1">
            <a:extLst>
              <a:ext uri="{FF2B5EF4-FFF2-40B4-BE49-F238E27FC236}">
                <a16:creationId xmlns:a16="http://schemas.microsoft.com/office/drawing/2014/main" id="{59F2E8CF-C89A-7812-A6E9-435A823CF6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44" y="2393296"/>
            <a:ext cx="2844800" cy="2844800"/>
          </a:xfrm>
          <a:prstGeom prst="rect">
            <a:avLst/>
          </a:prstGeom>
        </p:spPr>
      </p:pic>
      <p:sp>
        <p:nvSpPr>
          <p:cNvPr id="19" name="TextBox 18">
            <a:extLst>
              <a:ext uri="{FF2B5EF4-FFF2-40B4-BE49-F238E27FC236}">
                <a16:creationId xmlns:a16="http://schemas.microsoft.com/office/drawing/2014/main" id="{27C3405D-FCA8-541D-92A6-6F056B5ACE54}"/>
              </a:ext>
            </a:extLst>
          </p:cNvPr>
          <p:cNvSpPr txBox="1"/>
          <p:nvPr/>
        </p:nvSpPr>
        <p:spPr>
          <a:xfrm>
            <a:off x="411508" y="3096317"/>
            <a:ext cx="2138766" cy="1015663"/>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posts embarrassing pictures or information about me on social media.</a:t>
            </a:r>
          </a:p>
        </p:txBody>
      </p:sp>
      <p:pic>
        <p:nvPicPr>
          <p:cNvPr id="9" name="Picture 8">
            <a:extLst>
              <a:ext uri="{FF2B5EF4-FFF2-40B4-BE49-F238E27FC236}">
                <a16:creationId xmlns:a16="http://schemas.microsoft.com/office/drawing/2014/main" id="{72997C86-1DE0-5A39-5437-EB511D48860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937609" y="-50692"/>
            <a:ext cx="3069607" cy="3069607"/>
          </a:xfrm>
          <a:prstGeom prst="rect">
            <a:avLst/>
          </a:prstGeom>
        </p:spPr>
      </p:pic>
      <p:sp>
        <p:nvSpPr>
          <p:cNvPr id="14" name="TextBox 13">
            <a:extLst>
              <a:ext uri="{FF2B5EF4-FFF2-40B4-BE49-F238E27FC236}">
                <a16:creationId xmlns:a16="http://schemas.microsoft.com/office/drawing/2014/main" id="{42CCDE2E-EEA3-88F0-A6B7-AF4D458B41B4}"/>
              </a:ext>
            </a:extLst>
          </p:cNvPr>
          <p:cNvSpPr txBox="1"/>
          <p:nvPr/>
        </p:nvSpPr>
        <p:spPr>
          <a:xfrm>
            <a:off x="3633118" y="719367"/>
            <a:ext cx="1732209" cy="1015663"/>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My partner says that if I break up with him, he’ll tell my parents I’m gay.</a:t>
            </a:r>
          </a:p>
        </p:txBody>
      </p:sp>
      <p:pic>
        <p:nvPicPr>
          <p:cNvPr id="3" name="Picture 2">
            <a:extLst>
              <a:ext uri="{FF2B5EF4-FFF2-40B4-BE49-F238E27FC236}">
                <a16:creationId xmlns:a16="http://schemas.microsoft.com/office/drawing/2014/main" id="{ADCD6993-CE3A-290A-E536-FE42E9544A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7387" b="16456"/>
          <a:stretch>
            <a:fillRect/>
          </a:stretch>
        </p:blipFill>
        <p:spPr>
          <a:xfrm>
            <a:off x="2870342" y="2622662"/>
            <a:ext cx="3071702" cy="2339327"/>
          </a:xfrm>
          <a:prstGeom prst="rect">
            <a:avLst/>
          </a:prstGeom>
        </p:spPr>
      </p:pic>
      <p:sp>
        <p:nvSpPr>
          <p:cNvPr id="20" name="TextBox 19">
            <a:extLst>
              <a:ext uri="{FF2B5EF4-FFF2-40B4-BE49-F238E27FC236}">
                <a16:creationId xmlns:a16="http://schemas.microsoft.com/office/drawing/2014/main" id="{B69A8B65-F1F9-3AC3-851F-2E8195974905}"/>
              </a:ext>
            </a:extLst>
          </p:cNvPr>
          <p:cNvSpPr txBox="1"/>
          <p:nvPr/>
        </p:nvSpPr>
        <p:spPr>
          <a:xfrm>
            <a:off x="3377406" y="3317686"/>
            <a:ext cx="1967482" cy="784830"/>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texts me a hundred times per day to check in on me.</a:t>
            </a:r>
          </a:p>
        </p:txBody>
      </p:sp>
      <p:pic>
        <p:nvPicPr>
          <p:cNvPr id="10" name="Picture 9">
            <a:extLst>
              <a:ext uri="{FF2B5EF4-FFF2-40B4-BE49-F238E27FC236}">
                <a16:creationId xmlns:a16="http://schemas.microsoft.com/office/drawing/2014/main" id="{AC9D6429-8984-9A00-ECB6-D11E8E0E478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98566" y="-215660"/>
            <a:ext cx="3345434" cy="2862857"/>
          </a:xfrm>
          <a:prstGeom prst="rect">
            <a:avLst/>
          </a:prstGeom>
        </p:spPr>
      </p:pic>
      <p:sp>
        <p:nvSpPr>
          <p:cNvPr id="15" name="TextBox 14">
            <a:extLst>
              <a:ext uri="{FF2B5EF4-FFF2-40B4-BE49-F238E27FC236}">
                <a16:creationId xmlns:a16="http://schemas.microsoft.com/office/drawing/2014/main" id="{6CEE9305-892F-B569-D04F-D4A7F1015D9B}"/>
              </a:ext>
            </a:extLst>
          </p:cNvPr>
          <p:cNvSpPr txBox="1"/>
          <p:nvPr/>
        </p:nvSpPr>
        <p:spPr>
          <a:xfrm>
            <a:off x="6476194" y="719367"/>
            <a:ext cx="2138766" cy="784830"/>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My partner gets upset if I do not return phone calls right away.</a:t>
            </a:r>
          </a:p>
        </p:txBody>
      </p:sp>
      <p:pic>
        <p:nvPicPr>
          <p:cNvPr id="4" name="Picture 3">
            <a:extLst>
              <a:ext uri="{FF2B5EF4-FFF2-40B4-BE49-F238E27FC236}">
                <a16:creationId xmlns:a16="http://schemas.microsoft.com/office/drawing/2014/main" id="{32D5A564-2708-AEDE-304E-CAFFA196CD4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5991607" y="2235170"/>
            <a:ext cx="3345433" cy="2899903"/>
          </a:xfrm>
          <a:prstGeom prst="rect">
            <a:avLst/>
          </a:prstGeom>
        </p:spPr>
      </p:pic>
      <p:sp>
        <p:nvSpPr>
          <p:cNvPr id="21" name="TextBox 20">
            <a:extLst>
              <a:ext uri="{FF2B5EF4-FFF2-40B4-BE49-F238E27FC236}">
                <a16:creationId xmlns:a16="http://schemas.microsoft.com/office/drawing/2014/main" id="{1A32501D-9CAF-DD40-F4F0-62150B7BF808}"/>
              </a:ext>
            </a:extLst>
          </p:cNvPr>
          <p:cNvSpPr txBox="1"/>
          <p:nvPr/>
        </p:nvSpPr>
        <p:spPr>
          <a:xfrm>
            <a:off x="6374122" y="3273133"/>
            <a:ext cx="2224654" cy="553998"/>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My partner says we need to hang out every day.</a:t>
            </a:r>
          </a:p>
        </p:txBody>
      </p:sp>
    </p:spTree>
    <p:extLst>
      <p:ext uri="{BB962C8B-B14F-4D97-AF65-F5344CB8AC3E}">
        <p14:creationId xmlns:p14="http://schemas.microsoft.com/office/powerpoint/2010/main" val="3621751067"/>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A4E84C2-4FA7-6614-A998-591F0491E857}"/>
              </a:ext>
            </a:extLst>
          </p:cNvPr>
          <p:cNvSpPr>
            <a:spLocks noGrp="1"/>
          </p:cNvSpPr>
          <p:nvPr>
            <p:ph type="title"/>
          </p:nvPr>
        </p:nvSpPr>
        <p:spPr>
          <a:xfrm>
            <a:off x="457200" y="205979"/>
            <a:ext cx="8229600" cy="857250"/>
          </a:xfrm>
        </p:spPr>
        <p:txBody>
          <a:bodyPr/>
          <a:lstStyle/>
          <a:p>
            <a:r>
              <a:rPr lang="en-US" dirty="0"/>
              <a:t>Supplement 5.2: Teen Dating Violence Behavior Cards</a:t>
            </a:r>
          </a:p>
        </p:txBody>
      </p:sp>
      <p:pic>
        <p:nvPicPr>
          <p:cNvPr id="2" name="Picture 1">
            <a:extLst>
              <a:ext uri="{FF2B5EF4-FFF2-40B4-BE49-F238E27FC236}">
                <a16:creationId xmlns:a16="http://schemas.microsoft.com/office/drawing/2014/main" id="{A3019E1A-E517-5D9E-B1D1-AFFD3A5103E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9704" t="17839" r="3900" b="5418"/>
          <a:stretch>
            <a:fillRect/>
          </a:stretch>
        </p:blipFill>
        <p:spPr>
          <a:xfrm>
            <a:off x="183237" y="655403"/>
            <a:ext cx="3186687" cy="2286001"/>
          </a:xfrm>
          <a:prstGeom prst="rect">
            <a:avLst/>
          </a:prstGeom>
        </p:spPr>
      </p:pic>
      <p:sp>
        <p:nvSpPr>
          <p:cNvPr id="18" name="TextBox 17">
            <a:extLst>
              <a:ext uri="{FF2B5EF4-FFF2-40B4-BE49-F238E27FC236}">
                <a16:creationId xmlns:a16="http://schemas.microsoft.com/office/drawing/2014/main" id="{F8989863-11A3-C1CF-EFEF-713981BBA6B0}"/>
              </a:ext>
            </a:extLst>
          </p:cNvPr>
          <p:cNvSpPr txBox="1"/>
          <p:nvPr/>
        </p:nvSpPr>
        <p:spPr>
          <a:xfrm>
            <a:off x="382242" y="758935"/>
            <a:ext cx="2727015" cy="1246495"/>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True or False?</a:t>
            </a:r>
          </a:p>
          <a:p>
            <a:pPr algn="ctr"/>
            <a:r>
              <a:rPr lang="en-US" sz="1500" dirty="0">
                <a:solidFill>
                  <a:schemeClr val="bg2"/>
                </a:solidFill>
                <a:latin typeface="Calibri" panose="020F0502020204030204" pitchFamily="34" charset="0"/>
              </a:rPr>
              <a:t>Teens who identify as lesbian, gay, or bisexual are less likely to experience dating violence than those who identify as straight.</a:t>
            </a:r>
          </a:p>
        </p:txBody>
      </p:sp>
      <p:pic>
        <p:nvPicPr>
          <p:cNvPr id="4" name="Picture 3">
            <a:extLst>
              <a:ext uri="{FF2B5EF4-FFF2-40B4-BE49-F238E27FC236}">
                <a16:creationId xmlns:a16="http://schemas.microsoft.com/office/drawing/2014/main" id="{3EF6F1F1-389E-2B0D-C5CE-AA02D0EC6E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6479" t="13363" b="3727"/>
          <a:stretch>
            <a:fillRect/>
          </a:stretch>
        </p:blipFill>
        <p:spPr>
          <a:xfrm flipH="1">
            <a:off x="963540" y="2768956"/>
            <a:ext cx="3244156" cy="2404329"/>
          </a:xfrm>
          <a:prstGeom prst="rect">
            <a:avLst/>
          </a:prstGeom>
        </p:spPr>
      </p:pic>
      <p:sp>
        <p:nvSpPr>
          <p:cNvPr id="20" name="TextBox 19">
            <a:extLst>
              <a:ext uri="{FF2B5EF4-FFF2-40B4-BE49-F238E27FC236}">
                <a16:creationId xmlns:a16="http://schemas.microsoft.com/office/drawing/2014/main" id="{5A335BB3-237A-076B-AAA7-63D0B7001CEA}"/>
              </a:ext>
            </a:extLst>
          </p:cNvPr>
          <p:cNvSpPr txBox="1"/>
          <p:nvPr/>
        </p:nvSpPr>
        <p:spPr>
          <a:xfrm>
            <a:off x="1227667" y="2986864"/>
            <a:ext cx="2769798" cy="1477328"/>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False</a:t>
            </a:r>
          </a:p>
          <a:p>
            <a:pPr algn="ctr"/>
            <a:r>
              <a:rPr lang="en-US" sz="1500" dirty="0">
                <a:solidFill>
                  <a:srgbClr val="000000"/>
                </a:solidFill>
                <a:latin typeface="Calibri" panose="020F0502020204030204" pitchFamily="34" charset="0"/>
              </a:rPr>
              <a:t>Anyone can experience abuse and violence in their relationships and lesbian, gay, and bisexual people are no different.</a:t>
            </a:r>
          </a:p>
        </p:txBody>
      </p:sp>
      <p:pic>
        <p:nvPicPr>
          <p:cNvPr id="8" name="Picture 7">
            <a:extLst>
              <a:ext uri="{FF2B5EF4-FFF2-40B4-BE49-F238E27FC236}">
                <a16:creationId xmlns:a16="http://schemas.microsoft.com/office/drawing/2014/main" id="{B0B5A3B7-253B-27B4-F38F-75E3BCDA88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12842" b="12645"/>
          <a:stretch>
            <a:fillRect/>
          </a:stretch>
        </p:blipFill>
        <p:spPr>
          <a:xfrm rot="21181189" flipH="1">
            <a:off x="4933018" y="678248"/>
            <a:ext cx="2942532" cy="2192517"/>
          </a:xfrm>
          <a:prstGeom prst="rect">
            <a:avLst/>
          </a:prstGeom>
        </p:spPr>
      </p:pic>
      <p:sp>
        <p:nvSpPr>
          <p:cNvPr id="22" name="TextBox 21">
            <a:extLst>
              <a:ext uri="{FF2B5EF4-FFF2-40B4-BE49-F238E27FC236}">
                <a16:creationId xmlns:a16="http://schemas.microsoft.com/office/drawing/2014/main" id="{20E0E7E8-9BA2-28C5-50AC-5323985EEEEB}"/>
              </a:ext>
            </a:extLst>
          </p:cNvPr>
          <p:cNvSpPr txBox="1"/>
          <p:nvPr/>
        </p:nvSpPr>
        <p:spPr>
          <a:xfrm>
            <a:off x="5167710" y="1105184"/>
            <a:ext cx="2423084" cy="784830"/>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True or False?</a:t>
            </a:r>
          </a:p>
          <a:p>
            <a:pPr algn="ctr"/>
            <a:r>
              <a:rPr lang="en-US" sz="1500" dirty="0">
                <a:solidFill>
                  <a:schemeClr val="bg2"/>
                </a:solidFill>
                <a:latin typeface="Calibri" panose="020F0502020204030204" pitchFamily="34" charset="0"/>
              </a:rPr>
              <a:t>Dating violence does not start until the teenage years.</a:t>
            </a:r>
          </a:p>
        </p:txBody>
      </p:sp>
      <p:pic>
        <p:nvPicPr>
          <p:cNvPr id="7" name="Picture 6">
            <a:extLst>
              <a:ext uri="{FF2B5EF4-FFF2-40B4-BE49-F238E27FC236}">
                <a16:creationId xmlns:a16="http://schemas.microsoft.com/office/drawing/2014/main" id="{F8B6E5B2-6DAB-0606-D5E8-8C5D61C40EC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2965" b="9217"/>
          <a:stretch>
            <a:fillRect/>
          </a:stretch>
        </p:blipFill>
        <p:spPr>
          <a:xfrm>
            <a:off x="5928188" y="2768956"/>
            <a:ext cx="3187172" cy="2374544"/>
          </a:xfrm>
          <a:prstGeom prst="rect">
            <a:avLst/>
          </a:prstGeom>
        </p:spPr>
      </p:pic>
      <p:sp>
        <p:nvSpPr>
          <p:cNvPr id="24" name="TextBox 23">
            <a:extLst>
              <a:ext uri="{FF2B5EF4-FFF2-40B4-BE49-F238E27FC236}">
                <a16:creationId xmlns:a16="http://schemas.microsoft.com/office/drawing/2014/main" id="{BDAC6B9D-BA67-4E4E-74E4-3B2E4250066E}"/>
              </a:ext>
            </a:extLst>
          </p:cNvPr>
          <p:cNvSpPr txBox="1"/>
          <p:nvPr/>
        </p:nvSpPr>
        <p:spPr>
          <a:xfrm>
            <a:off x="6125671" y="2830076"/>
            <a:ext cx="2743200" cy="1569660"/>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False</a:t>
            </a:r>
          </a:p>
          <a:p>
            <a:pPr algn="ctr"/>
            <a:r>
              <a:rPr lang="en-US" sz="1350" dirty="0">
                <a:solidFill>
                  <a:srgbClr val="000000"/>
                </a:solidFill>
                <a:latin typeface="Calibri" panose="020F0502020204030204" pitchFamily="34" charset="0"/>
              </a:rPr>
              <a:t>Among adults that experience rape, physical violence, and/or stalking by an intimate partner, 23% of women and 14% of men first experienced some form of partner violence between 11 and 17 years of age.</a:t>
            </a:r>
            <a:endParaRPr lang="en-US" sz="135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5829463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chorCtr="0"/>
          <a:lstStyle/>
          <a:p>
            <a:pPr>
              <a:lnSpc>
                <a:spcPct val="140977"/>
              </a:lnSpc>
            </a:pPr>
            <a:r>
              <a:rPr lang="en-US" dirty="0"/>
              <a:t>Understanding Pre-Teens and Teenagers</a:t>
            </a:r>
            <a:br>
              <a:rPr lang="en-US" dirty="0"/>
            </a:br>
            <a:r>
              <a:rPr kumimoji="0" lang="en-US" sz="1400" b="1" i="0" u="none" strike="noStrike" kern="1200" cap="none" spc="0" normalizeH="0" baseline="0" noProof="0" dirty="0">
                <a:ln>
                  <a:noFill/>
                </a:ln>
                <a:solidFill>
                  <a:srgbClr val="275A70"/>
                </a:solidFill>
                <a:effectLst/>
                <a:uLnTx/>
                <a:uFillTx/>
                <a:latin typeface="Calibri" pitchFamily="34" charset="0"/>
                <a:ea typeface="+mj-ea"/>
                <a:cs typeface="+mj-cs"/>
              </a:rPr>
              <a:t>Relational Changes</a:t>
            </a:r>
            <a:endParaRPr lang="en-US" dirty="0"/>
          </a:p>
        </p:txBody>
      </p:sp>
      <p:sp>
        <p:nvSpPr>
          <p:cNvPr id="3" name="Text Placeholder 2"/>
          <p:cNvSpPr>
            <a:spLocks noGrp="1"/>
          </p:cNvSpPr>
          <p:nvPr>
            <p:ph type="body" sz="quarter" idx="10"/>
          </p:nvPr>
        </p:nvSpPr>
        <p:spPr/>
        <p:txBody>
          <a:bodyPr/>
          <a:lstStyle/>
          <a:p>
            <a:r>
              <a:rPr lang="en-US" b="1" dirty="0"/>
              <a:t>Changes occur in their relationships with others</a:t>
            </a:r>
          </a:p>
          <a:p>
            <a:pPr lvl="1"/>
            <a:r>
              <a:rPr lang="en-US" dirty="0"/>
              <a:t>Begin to rely more on friends</a:t>
            </a:r>
          </a:p>
          <a:p>
            <a:pPr lvl="1"/>
            <a:r>
              <a:rPr lang="en-US" dirty="0"/>
              <a:t>Explore values and opinions of peers</a:t>
            </a:r>
          </a:p>
          <a:p>
            <a:pPr lvl="1"/>
            <a:r>
              <a:rPr lang="en-US" dirty="0"/>
              <a:t>Want to spend more time with friends</a:t>
            </a:r>
          </a:p>
          <a:p>
            <a:pPr lvl="1"/>
            <a:r>
              <a:rPr lang="en-US" dirty="0"/>
              <a:t>May start talking or acting a lot like their friends</a:t>
            </a:r>
          </a:p>
          <a:p>
            <a:pPr lvl="1"/>
            <a:r>
              <a:rPr lang="en-US" dirty="0"/>
              <a:t>Social interactions change, start to deal with issues like peer pressure, dating, fitting in</a:t>
            </a:r>
          </a:p>
        </p:txBody>
      </p:sp>
      <p:pic>
        <p:nvPicPr>
          <p:cNvPr id="7" name="Picture 6" descr="illustration of two student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2980" y="3458692"/>
            <a:ext cx="1421202" cy="1591469"/>
          </a:xfrm>
          <a:prstGeom prst="rect">
            <a:avLst/>
          </a:prstGeom>
        </p:spPr>
      </p:pic>
    </p:spTree>
    <p:extLst>
      <p:ext uri="{BB962C8B-B14F-4D97-AF65-F5344CB8AC3E}">
        <p14:creationId xmlns:p14="http://schemas.microsoft.com/office/powerpoint/2010/main" val="216406096"/>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0EBAC-CEEF-C58E-4723-BF609C531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C3A9C-EB63-1A4E-5A90-1D047E5F71B2}"/>
              </a:ext>
            </a:extLst>
          </p:cNvPr>
          <p:cNvSpPr>
            <a:spLocks noGrp="1"/>
          </p:cNvSpPr>
          <p:nvPr>
            <p:ph type="title"/>
          </p:nvPr>
        </p:nvSpPr>
        <p:spPr>
          <a:xfrm>
            <a:off x="457200" y="-857250"/>
            <a:ext cx="8229600" cy="857250"/>
          </a:xfrm>
        </p:spPr>
        <p:txBody>
          <a:bodyPr anchor="b" anchorCtr="0"/>
          <a:lstStyle/>
          <a:p>
            <a:r>
              <a:rPr lang="en-US" dirty="0">
                <a:cs typeface="Calibri" panose="020F0502020204030204" pitchFamily="34" charset="0"/>
              </a:rPr>
              <a:t>Supplement 5.2: Teen Dating Violence Behavior Cards </a:t>
            </a:r>
            <a:endParaRPr lang="en-US" dirty="0"/>
          </a:p>
        </p:txBody>
      </p:sp>
      <p:pic>
        <p:nvPicPr>
          <p:cNvPr id="9" name="Picture 8">
            <a:extLst>
              <a:ext uri="{FF2B5EF4-FFF2-40B4-BE49-F238E27FC236}">
                <a16:creationId xmlns:a16="http://schemas.microsoft.com/office/drawing/2014/main" id="{0B9772AF-84D0-9441-0A9F-DB4F7CC3D41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829" y="-354811"/>
            <a:ext cx="3437662" cy="3321974"/>
          </a:xfrm>
          <a:prstGeom prst="rect">
            <a:avLst/>
          </a:prstGeom>
        </p:spPr>
      </p:pic>
      <p:sp>
        <p:nvSpPr>
          <p:cNvPr id="13" name="TextBox 12">
            <a:extLst>
              <a:ext uri="{FF2B5EF4-FFF2-40B4-BE49-F238E27FC236}">
                <a16:creationId xmlns:a16="http://schemas.microsoft.com/office/drawing/2014/main" id="{B038B8B7-D95D-5463-F6A0-CEB54D6796C3}"/>
              </a:ext>
            </a:extLst>
          </p:cNvPr>
          <p:cNvSpPr txBox="1"/>
          <p:nvPr/>
        </p:nvSpPr>
        <p:spPr>
          <a:xfrm>
            <a:off x="584716" y="749419"/>
            <a:ext cx="2486014" cy="784830"/>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True or False?</a:t>
            </a:r>
          </a:p>
          <a:p>
            <a:pPr algn="ctr"/>
            <a:r>
              <a:rPr lang="en-US" sz="1500" dirty="0">
                <a:solidFill>
                  <a:schemeClr val="bg2"/>
                </a:solidFill>
                <a:latin typeface="Calibri" panose="020F0502020204030204" pitchFamily="34" charset="0"/>
              </a:rPr>
              <a:t>Boys are as likely as girls to experience dating violence.</a:t>
            </a:r>
          </a:p>
        </p:txBody>
      </p:sp>
      <p:pic>
        <p:nvPicPr>
          <p:cNvPr id="11" name="Picture 10">
            <a:extLst>
              <a:ext uri="{FF2B5EF4-FFF2-40B4-BE49-F238E27FC236}">
                <a16:creationId xmlns:a16="http://schemas.microsoft.com/office/drawing/2014/main" id="{C8938D1B-A90D-6A8D-77CC-D7F296DAF0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70319" y="2081094"/>
            <a:ext cx="3755793" cy="3321974"/>
          </a:xfrm>
          <a:prstGeom prst="rect">
            <a:avLst/>
          </a:prstGeom>
        </p:spPr>
      </p:pic>
      <p:sp>
        <p:nvSpPr>
          <p:cNvPr id="12" name="TextBox 11">
            <a:extLst>
              <a:ext uri="{FF2B5EF4-FFF2-40B4-BE49-F238E27FC236}">
                <a16:creationId xmlns:a16="http://schemas.microsoft.com/office/drawing/2014/main" id="{286EAD2C-630C-7EEB-AEB1-E97FC33EA4A1}"/>
              </a:ext>
            </a:extLst>
          </p:cNvPr>
          <p:cNvSpPr txBox="1"/>
          <p:nvPr/>
        </p:nvSpPr>
        <p:spPr>
          <a:xfrm>
            <a:off x="1310503" y="2788058"/>
            <a:ext cx="2973205" cy="1708160"/>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False</a:t>
            </a:r>
          </a:p>
          <a:p>
            <a:pPr algn="ctr"/>
            <a:r>
              <a:rPr lang="en-US" sz="1500" dirty="0">
                <a:solidFill>
                  <a:srgbClr val="000000"/>
                </a:solidFill>
                <a:latin typeface="Calibri" panose="020F0502020204030204" pitchFamily="34" charset="0"/>
              </a:rPr>
              <a:t>About equal numbers of boys and girls experience physical dating violence. However, girls experience higher rates of dating violence overall including physical and sexual dating violence.</a:t>
            </a:r>
          </a:p>
        </p:txBody>
      </p:sp>
      <p:pic>
        <p:nvPicPr>
          <p:cNvPr id="8" name="Picture 7">
            <a:extLst>
              <a:ext uri="{FF2B5EF4-FFF2-40B4-BE49-F238E27FC236}">
                <a16:creationId xmlns:a16="http://schemas.microsoft.com/office/drawing/2014/main" id="{6CAB78D8-FFD8-DCC4-A7B9-1AB051212EE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9704" t="17839" r="3900" b="5418"/>
          <a:stretch>
            <a:fillRect/>
          </a:stretch>
        </p:blipFill>
        <p:spPr>
          <a:xfrm>
            <a:off x="4936690" y="375066"/>
            <a:ext cx="3437662" cy="2286001"/>
          </a:xfrm>
          <a:prstGeom prst="rect">
            <a:avLst/>
          </a:prstGeom>
        </p:spPr>
      </p:pic>
      <p:sp>
        <p:nvSpPr>
          <p:cNvPr id="5" name="TextBox 4">
            <a:extLst>
              <a:ext uri="{FF2B5EF4-FFF2-40B4-BE49-F238E27FC236}">
                <a16:creationId xmlns:a16="http://schemas.microsoft.com/office/drawing/2014/main" id="{D2984396-695B-48CA-7801-24044EB4CB3E}"/>
              </a:ext>
            </a:extLst>
          </p:cNvPr>
          <p:cNvSpPr txBox="1"/>
          <p:nvPr/>
        </p:nvSpPr>
        <p:spPr>
          <a:xfrm>
            <a:off x="5127169" y="514976"/>
            <a:ext cx="3113096" cy="1361911"/>
          </a:xfrm>
          <a:prstGeom prst="rect">
            <a:avLst/>
          </a:prstGeom>
          <a:noFill/>
        </p:spPr>
        <p:txBody>
          <a:bodyPr wrap="square" rtlCol="0">
            <a:spAutoFit/>
          </a:bodyPr>
          <a:lstStyle/>
          <a:p>
            <a:pPr algn="ctr"/>
            <a:r>
              <a:rPr lang="en-US" sz="1500" b="1" dirty="0">
                <a:solidFill>
                  <a:schemeClr val="bg2"/>
                </a:solidFill>
                <a:latin typeface="Calibri" panose="020F0502020204030204" pitchFamily="34" charset="0"/>
              </a:rPr>
              <a:t>True or False?</a:t>
            </a:r>
          </a:p>
          <a:p>
            <a:pPr algn="ctr"/>
            <a:r>
              <a:rPr lang="en-US" sz="1350" dirty="0">
                <a:solidFill>
                  <a:schemeClr val="bg2"/>
                </a:solidFill>
                <a:latin typeface="Calibri" panose="020F0502020204030204" pitchFamily="34" charset="0"/>
              </a:rPr>
              <a:t>Witnessing violence in the home has no effect on whether children will be involved in dating violence either as the person who experiences violence or as the person who perpetrates violence.</a:t>
            </a:r>
          </a:p>
        </p:txBody>
      </p:sp>
      <p:pic>
        <p:nvPicPr>
          <p:cNvPr id="10" name="Picture 9">
            <a:extLst>
              <a:ext uri="{FF2B5EF4-FFF2-40B4-BE49-F238E27FC236}">
                <a16:creationId xmlns:a16="http://schemas.microsoft.com/office/drawing/2014/main" id="{42528C26-005A-3E6F-5513-5BA441D0B32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6479" t="13363" b="3727"/>
          <a:stretch>
            <a:fillRect/>
          </a:stretch>
        </p:blipFill>
        <p:spPr>
          <a:xfrm flipH="1">
            <a:off x="5683682" y="2498402"/>
            <a:ext cx="3460317" cy="2535935"/>
          </a:xfrm>
          <a:prstGeom prst="rect">
            <a:avLst/>
          </a:prstGeom>
        </p:spPr>
      </p:pic>
      <p:sp>
        <p:nvSpPr>
          <p:cNvPr id="7" name="TextBox 6">
            <a:extLst>
              <a:ext uri="{FF2B5EF4-FFF2-40B4-BE49-F238E27FC236}">
                <a16:creationId xmlns:a16="http://schemas.microsoft.com/office/drawing/2014/main" id="{D98D79BF-0A1C-97B7-0577-683531832F1E}"/>
              </a:ext>
            </a:extLst>
          </p:cNvPr>
          <p:cNvSpPr txBox="1"/>
          <p:nvPr/>
        </p:nvSpPr>
        <p:spPr>
          <a:xfrm>
            <a:off x="5897701" y="2687495"/>
            <a:ext cx="3019132" cy="1615827"/>
          </a:xfrm>
          <a:prstGeom prst="rect">
            <a:avLst/>
          </a:prstGeom>
          <a:noFill/>
        </p:spPr>
        <p:txBody>
          <a:bodyPr wrap="square" rtlCol="0">
            <a:spAutoFit/>
          </a:bodyPr>
          <a:lstStyle/>
          <a:p>
            <a:pPr algn="ctr"/>
            <a:r>
              <a:rPr lang="en-US" sz="1500" b="1" dirty="0">
                <a:solidFill>
                  <a:srgbClr val="000000"/>
                </a:solidFill>
                <a:latin typeface="Calibri" panose="020F0502020204030204" pitchFamily="34" charset="0"/>
              </a:rPr>
              <a:t>False</a:t>
            </a:r>
          </a:p>
          <a:p>
            <a:pPr algn="ctr"/>
            <a:r>
              <a:rPr lang="en-US" sz="1400" dirty="0">
                <a:solidFill>
                  <a:srgbClr val="000000"/>
                </a:solidFill>
                <a:latin typeface="Calibri" panose="020F0502020204030204" pitchFamily="34" charset="0"/>
              </a:rPr>
              <a:t>Teens who see violence between </a:t>
            </a:r>
          </a:p>
          <a:p>
            <a:pPr algn="ctr"/>
            <a:r>
              <a:rPr lang="en-US" sz="1400" dirty="0">
                <a:solidFill>
                  <a:srgbClr val="000000"/>
                </a:solidFill>
                <a:latin typeface="Calibri" panose="020F0502020204030204" pitchFamily="34" charset="0"/>
              </a:rPr>
              <a:t>their parents/guardians are more </a:t>
            </a:r>
          </a:p>
          <a:p>
            <a:pPr algn="ctr"/>
            <a:r>
              <a:rPr lang="en-US" sz="1400" dirty="0">
                <a:solidFill>
                  <a:srgbClr val="000000"/>
                </a:solidFill>
                <a:latin typeface="Calibri" panose="020F0502020204030204" pitchFamily="34" charset="0"/>
              </a:rPr>
              <a:t>likely to be involved in dating </a:t>
            </a:r>
          </a:p>
          <a:p>
            <a:pPr algn="ctr"/>
            <a:r>
              <a:rPr lang="en-US" sz="1400" dirty="0">
                <a:solidFill>
                  <a:srgbClr val="000000"/>
                </a:solidFill>
                <a:latin typeface="Calibri" panose="020F0502020204030204" pitchFamily="34" charset="0"/>
              </a:rPr>
              <a:t>violence, either as the person who experiences violence or as the person who perpetrates violence.</a:t>
            </a:r>
          </a:p>
        </p:txBody>
      </p:sp>
    </p:spTree>
    <p:extLst>
      <p:ext uri="{BB962C8B-B14F-4D97-AF65-F5344CB8AC3E}">
        <p14:creationId xmlns:p14="http://schemas.microsoft.com/office/powerpoint/2010/main" val="2241569787"/>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AA6770-479C-4A03-FE05-B0BDFDB43141}"/>
              </a:ext>
            </a:extLst>
          </p:cNvPr>
          <p:cNvSpPr>
            <a:spLocks noGrp="1"/>
          </p:cNvSpPr>
          <p:nvPr>
            <p:ph type="title"/>
          </p:nvPr>
        </p:nvSpPr>
        <p:spPr>
          <a:xfrm>
            <a:off x="457200" y="205979"/>
            <a:ext cx="8229600" cy="857250"/>
          </a:xfrm>
        </p:spPr>
        <p:txBody>
          <a:bodyPr/>
          <a:lstStyle/>
          <a:p>
            <a:r>
              <a:rPr lang="en-US" dirty="0"/>
              <a:t>Supplement 5.3: Relationship Role-Play Cards</a:t>
            </a:r>
          </a:p>
        </p:txBody>
      </p:sp>
      <p:pic>
        <p:nvPicPr>
          <p:cNvPr id="7" name="Picture 6">
            <a:extLst>
              <a:ext uri="{FF2B5EF4-FFF2-40B4-BE49-F238E27FC236}">
                <a16:creationId xmlns:a16="http://schemas.microsoft.com/office/drawing/2014/main" id="{DE41D6F8-50DA-8C11-ECC3-958471F3F7B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6479" t="13363" b="3727"/>
          <a:stretch>
            <a:fillRect/>
          </a:stretch>
        </p:blipFill>
        <p:spPr>
          <a:xfrm>
            <a:off x="63229" y="619044"/>
            <a:ext cx="2811848" cy="2284193"/>
          </a:xfrm>
          <a:prstGeom prst="rect">
            <a:avLst/>
          </a:prstGeom>
        </p:spPr>
      </p:pic>
      <p:sp>
        <p:nvSpPr>
          <p:cNvPr id="11" name="TextBox 10">
            <a:extLst>
              <a:ext uri="{FF2B5EF4-FFF2-40B4-BE49-F238E27FC236}">
                <a16:creationId xmlns:a16="http://schemas.microsoft.com/office/drawing/2014/main" id="{34A53C3B-AB79-508F-B890-152870338870}"/>
              </a:ext>
            </a:extLst>
          </p:cNvPr>
          <p:cNvSpPr txBox="1"/>
          <p:nvPr/>
        </p:nvSpPr>
        <p:spPr>
          <a:xfrm>
            <a:off x="278491" y="946948"/>
            <a:ext cx="2342246" cy="1092607"/>
          </a:xfrm>
          <a:prstGeom prst="rect">
            <a:avLst/>
          </a:prstGeom>
          <a:noFill/>
        </p:spPr>
        <p:txBody>
          <a:bodyPr wrap="square" rtlCol="0">
            <a:spAutoFit/>
          </a:bodyPr>
          <a:lstStyle/>
          <a:p>
            <a:pPr algn="ctr">
              <a:spcAft>
                <a:spcPts val="338"/>
              </a:spcAft>
              <a:buNone/>
            </a:pPr>
            <a:r>
              <a:rPr lang="en-US" sz="1300" b="1" dirty="0">
                <a:solidFill>
                  <a:srgbClr val="35333D"/>
                </a:solidFill>
                <a:effectLst/>
                <a:latin typeface="Calibri" panose="020F0502020204030204" pitchFamily="34" charset="0"/>
                <a:cs typeface="Calibri" panose="020F0502020204030204" pitchFamily="34" charset="0"/>
              </a:rPr>
              <a:t>Parent:</a:t>
            </a:r>
            <a:r>
              <a:rPr lang="en-US" sz="1300" dirty="0">
                <a:solidFill>
                  <a:srgbClr val="35333D"/>
                </a:solidFill>
                <a:effectLst/>
                <a:latin typeface="Calibri" panose="020F0502020204030204" pitchFamily="34" charset="0"/>
                <a:cs typeface="Calibri" panose="020F0502020204030204" pitchFamily="34" charset="0"/>
              </a:rPr>
              <a:t> You find a text message on your child’s phone and the person is asking for your son/daughter to say something sexy and send a naked picture.</a:t>
            </a:r>
          </a:p>
        </p:txBody>
      </p:sp>
      <p:pic>
        <p:nvPicPr>
          <p:cNvPr id="5" name="Picture 4">
            <a:extLst>
              <a:ext uri="{FF2B5EF4-FFF2-40B4-BE49-F238E27FC236}">
                <a16:creationId xmlns:a16="http://schemas.microsoft.com/office/drawing/2014/main" id="{B3C525EF-8313-06FA-C146-017A8F3183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6479" t="13363" b="3727"/>
          <a:stretch>
            <a:fillRect/>
          </a:stretch>
        </p:blipFill>
        <p:spPr>
          <a:xfrm flipH="1">
            <a:off x="83777" y="2817712"/>
            <a:ext cx="2811848" cy="2284193"/>
          </a:xfrm>
          <a:prstGeom prst="rect">
            <a:avLst/>
          </a:prstGeom>
        </p:spPr>
      </p:pic>
      <p:sp>
        <p:nvSpPr>
          <p:cNvPr id="14" name="TextBox 13">
            <a:extLst>
              <a:ext uri="{FF2B5EF4-FFF2-40B4-BE49-F238E27FC236}">
                <a16:creationId xmlns:a16="http://schemas.microsoft.com/office/drawing/2014/main" id="{79011B86-94E5-7046-AE77-415ED0C1C1AD}"/>
              </a:ext>
            </a:extLst>
          </p:cNvPr>
          <p:cNvSpPr txBox="1"/>
          <p:nvPr/>
        </p:nvSpPr>
        <p:spPr>
          <a:xfrm>
            <a:off x="282709" y="3079360"/>
            <a:ext cx="2407560" cy="1292662"/>
          </a:xfrm>
          <a:prstGeom prst="rect">
            <a:avLst/>
          </a:prstGeom>
          <a:noFill/>
        </p:spPr>
        <p:txBody>
          <a:bodyPr wrap="square" rtlCol="0">
            <a:spAutoFit/>
          </a:bodyPr>
          <a:lstStyle/>
          <a:p>
            <a:pPr algn="ctr">
              <a:spcAft>
                <a:spcPts val="338"/>
              </a:spcAft>
            </a:pPr>
            <a:r>
              <a:rPr lang="en-US" sz="1300" b="1" dirty="0">
                <a:solidFill>
                  <a:srgbClr val="35333D"/>
                </a:solidFill>
                <a:effectLst/>
                <a:latin typeface="Calibri" panose="020F0502020204030204" pitchFamily="34" charset="0"/>
                <a:cs typeface="Calibri" panose="020F0502020204030204" pitchFamily="34" charset="0"/>
              </a:rPr>
              <a:t>Child: </a:t>
            </a:r>
            <a:r>
              <a:rPr lang="en-US" sz="1300" dirty="0">
                <a:solidFill>
                  <a:srgbClr val="35333D"/>
                </a:solidFill>
                <a:effectLst/>
                <a:latin typeface="Calibri" panose="020F0502020204030204" pitchFamily="34" charset="0"/>
                <a:cs typeface="Calibri" panose="020F0502020204030204" pitchFamily="34" charset="0"/>
              </a:rPr>
              <a:t>There is a cute guy/girl at school that you like but some of the things they have been saying to you in text messages make you uncomfortable. Now your parent found the messages.</a:t>
            </a:r>
          </a:p>
        </p:txBody>
      </p:sp>
      <p:pic>
        <p:nvPicPr>
          <p:cNvPr id="6" name="Picture 5">
            <a:extLst>
              <a:ext uri="{FF2B5EF4-FFF2-40B4-BE49-F238E27FC236}">
                <a16:creationId xmlns:a16="http://schemas.microsoft.com/office/drawing/2014/main" id="{AC4D6806-0019-E5A2-73E9-EA239CBE92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6421" y="443643"/>
            <a:ext cx="2936554" cy="2936554"/>
          </a:xfrm>
          <a:prstGeom prst="rect">
            <a:avLst/>
          </a:prstGeom>
        </p:spPr>
      </p:pic>
      <p:sp>
        <p:nvSpPr>
          <p:cNvPr id="17" name="TextBox 16">
            <a:extLst>
              <a:ext uri="{FF2B5EF4-FFF2-40B4-BE49-F238E27FC236}">
                <a16:creationId xmlns:a16="http://schemas.microsoft.com/office/drawing/2014/main" id="{0D7F6E4D-FBED-2306-ADAB-00F86128B011}"/>
              </a:ext>
            </a:extLst>
          </p:cNvPr>
          <p:cNvSpPr txBox="1"/>
          <p:nvPr/>
        </p:nvSpPr>
        <p:spPr>
          <a:xfrm>
            <a:off x="3600449" y="816602"/>
            <a:ext cx="2037894" cy="1631216"/>
          </a:xfrm>
          <a:prstGeom prst="rect">
            <a:avLst/>
          </a:prstGeom>
          <a:noFill/>
        </p:spPr>
        <p:txBody>
          <a:bodyPr wrap="square" rtlCol="0">
            <a:spAutoFit/>
          </a:bodyPr>
          <a:lstStyle/>
          <a:p>
            <a:pPr algn="ctr">
              <a:spcAft>
                <a:spcPts val="338"/>
              </a:spcAft>
              <a:buNone/>
            </a:pPr>
            <a:r>
              <a:rPr lang="en-US" sz="1250" b="1" dirty="0">
                <a:solidFill>
                  <a:srgbClr val="35333D"/>
                </a:solidFill>
                <a:effectLst/>
                <a:latin typeface="Calibri" panose="020F0502020204030204" pitchFamily="34" charset="0"/>
                <a:cs typeface="Calibri" panose="020F0502020204030204" pitchFamily="34" charset="0"/>
              </a:rPr>
              <a:t>Parent:</a:t>
            </a:r>
            <a:r>
              <a:rPr lang="en-US" sz="1250" dirty="0">
                <a:solidFill>
                  <a:srgbClr val="35333D"/>
                </a:solidFill>
                <a:effectLst/>
                <a:latin typeface="Calibri" panose="020F0502020204030204" pitchFamily="34" charset="0"/>
                <a:cs typeface="Calibri" panose="020F0502020204030204" pitchFamily="34" charset="0"/>
              </a:rPr>
              <a:t> Your child has brought their new boyfriend/girlfriend home for dinner for the first time. After they leave, you want to have a conversation about their </a:t>
            </a:r>
            <a:br>
              <a:rPr lang="en-US" sz="1250" dirty="0">
                <a:solidFill>
                  <a:srgbClr val="35333D"/>
                </a:solidFill>
                <a:effectLst/>
                <a:latin typeface="Calibri" panose="020F0502020204030204" pitchFamily="34" charset="0"/>
                <a:cs typeface="Calibri" panose="020F0502020204030204" pitchFamily="34" charset="0"/>
              </a:rPr>
            </a:br>
            <a:r>
              <a:rPr lang="en-US" sz="1250" dirty="0">
                <a:solidFill>
                  <a:srgbClr val="35333D"/>
                </a:solidFill>
                <a:effectLst/>
                <a:latin typeface="Calibri" panose="020F0502020204030204" pitchFamily="34" charset="0"/>
                <a:cs typeface="Calibri" panose="020F0502020204030204" pitchFamily="34" charset="0"/>
              </a:rPr>
              <a:t>relationship.</a:t>
            </a:r>
          </a:p>
        </p:txBody>
      </p:sp>
      <p:pic>
        <p:nvPicPr>
          <p:cNvPr id="9" name="Picture 8">
            <a:extLst>
              <a:ext uri="{FF2B5EF4-FFF2-40B4-BE49-F238E27FC236}">
                <a16:creationId xmlns:a16="http://schemas.microsoft.com/office/drawing/2014/main" id="{54B6000B-9655-B6BD-F81E-E3422E2E40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9498" t="6673" r="8557" b="12027"/>
          <a:stretch>
            <a:fillRect/>
          </a:stretch>
        </p:blipFill>
        <p:spPr>
          <a:xfrm flipH="1">
            <a:off x="3367713" y="2817712"/>
            <a:ext cx="2406362" cy="2387432"/>
          </a:xfrm>
          <a:prstGeom prst="rect">
            <a:avLst/>
          </a:prstGeom>
        </p:spPr>
      </p:pic>
      <p:sp>
        <p:nvSpPr>
          <p:cNvPr id="18" name="TextBox 17">
            <a:extLst>
              <a:ext uri="{FF2B5EF4-FFF2-40B4-BE49-F238E27FC236}">
                <a16:creationId xmlns:a16="http://schemas.microsoft.com/office/drawing/2014/main" id="{93F0EF2A-3F97-6E52-461C-C051F2412B33}"/>
              </a:ext>
            </a:extLst>
          </p:cNvPr>
          <p:cNvSpPr txBox="1"/>
          <p:nvPr/>
        </p:nvSpPr>
        <p:spPr>
          <a:xfrm>
            <a:off x="3551463" y="3208736"/>
            <a:ext cx="2037894" cy="1054135"/>
          </a:xfrm>
          <a:prstGeom prst="rect">
            <a:avLst/>
          </a:prstGeom>
          <a:noFill/>
        </p:spPr>
        <p:txBody>
          <a:bodyPr wrap="square" rtlCol="0">
            <a:spAutoFit/>
          </a:bodyPr>
          <a:lstStyle/>
          <a:p>
            <a:pPr algn="ctr">
              <a:spcAft>
                <a:spcPts val="338"/>
              </a:spcAft>
              <a:buNone/>
            </a:pPr>
            <a:r>
              <a:rPr lang="en-US" sz="1250" b="1" dirty="0">
                <a:solidFill>
                  <a:srgbClr val="35333D"/>
                </a:solidFill>
                <a:effectLst/>
                <a:latin typeface="Calibri" panose="020F0502020204030204" pitchFamily="34" charset="0"/>
                <a:cs typeface="Calibri" panose="020F0502020204030204" pitchFamily="34" charset="0"/>
              </a:rPr>
              <a:t>Child: </a:t>
            </a:r>
            <a:r>
              <a:rPr lang="en-US" sz="1250" dirty="0">
                <a:solidFill>
                  <a:srgbClr val="35333D"/>
                </a:solidFill>
                <a:effectLst/>
                <a:latin typeface="Calibri" panose="020F0502020204030204" pitchFamily="34" charset="0"/>
                <a:cs typeface="Calibri" panose="020F0502020204030204" pitchFamily="34" charset="0"/>
              </a:rPr>
              <a:t>You bring your partner over for the first time. You’re both really nervous, but you also both agree it is necessary.</a:t>
            </a:r>
          </a:p>
        </p:txBody>
      </p:sp>
      <p:pic>
        <p:nvPicPr>
          <p:cNvPr id="23" name="Picture 22">
            <a:extLst>
              <a:ext uri="{FF2B5EF4-FFF2-40B4-BE49-F238E27FC236}">
                <a16:creationId xmlns:a16="http://schemas.microsoft.com/office/drawing/2014/main" id="{678E4AE0-A465-F888-723D-DC6CC86681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6277076" y="359595"/>
            <a:ext cx="2752828" cy="2752828"/>
          </a:xfrm>
          <a:prstGeom prst="rect">
            <a:avLst/>
          </a:prstGeom>
        </p:spPr>
      </p:pic>
      <p:sp>
        <p:nvSpPr>
          <p:cNvPr id="19" name="TextBox 18">
            <a:extLst>
              <a:ext uri="{FF2B5EF4-FFF2-40B4-BE49-F238E27FC236}">
                <a16:creationId xmlns:a16="http://schemas.microsoft.com/office/drawing/2014/main" id="{DB67BFF0-C28C-E783-5336-2658CD827720}"/>
              </a:ext>
            </a:extLst>
          </p:cNvPr>
          <p:cNvSpPr txBox="1"/>
          <p:nvPr/>
        </p:nvSpPr>
        <p:spPr>
          <a:xfrm>
            <a:off x="6476366" y="890839"/>
            <a:ext cx="2342246" cy="1292662"/>
          </a:xfrm>
          <a:prstGeom prst="rect">
            <a:avLst/>
          </a:prstGeom>
          <a:noFill/>
        </p:spPr>
        <p:txBody>
          <a:bodyPr wrap="square" rtlCol="0">
            <a:spAutoFit/>
          </a:bodyPr>
          <a:lstStyle/>
          <a:p>
            <a:pPr algn="ctr">
              <a:spcAft>
                <a:spcPts val="338"/>
              </a:spcAft>
              <a:buNone/>
            </a:pPr>
            <a:r>
              <a:rPr lang="en-US" sz="1250" b="1" dirty="0">
                <a:solidFill>
                  <a:srgbClr val="36363D"/>
                </a:solidFill>
                <a:effectLst/>
                <a:latin typeface="Calibri" panose="020F0502020204030204" pitchFamily="34" charset="0"/>
                <a:cs typeface="Calibri" panose="020F0502020204030204" pitchFamily="34" charset="0"/>
              </a:rPr>
              <a:t>Parent:</a:t>
            </a:r>
            <a:r>
              <a:rPr lang="en-US" sz="1250" dirty="0">
                <a:solidFill>
                  <a:srgbClr val="36363D"/>
                </a:solidFill>
                <a:effectLst/>
                <a:latin typeface="Calibri" panose="020F0502020204030204" pitchFamily="34" charset="0"/>
                <a:cs typeface="Calibri" panose="020F0502020204030204" pitchFamily="34" charset="0"/>
              </a:rPr>
              <a:t> Another parent or caregiver has come up to you in a grocery store and told you that her son is dating your child. This is the first you are hearing of the relationship.</a:t>
            </a:r>
          </a:p>
        </p:txBody>
      </p:sp>
      <p:pic>
        <p:nvPicPr>
          <p:cNvPr id="24" name="Picture 23">
            <a:extLst>
              <a:ext uri="{FF2B5EF4-FFF2-40B4-BE49-F238E27FC236}">
                <a16:creationId xmlns:a16="http://schemas.microsoft.com/office/drawing/2014/main" id="{72EE03D0-9B2F-E389-D0AE-27AD555467E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13273" b="6852"/>
          <a:stretch>
            <a:fillRect/>
          </a:stretch>
        </p:blipFill>
        <p:spPr>
          <a:xfrm>
            <a:off x="6266802" y="2903112"/>
            <a:ext cx="2752828" cy="2198794"/>
          </a:xfrm>
          <a:prstGeom prst="rect">
            <a:avLst/>
          </a:prstGeom>
        </p:spPr>
      </p:pic>
      <p:sp>
        <p:nvSpPr>
          <p:cNvPr id="20" name="TextBox 19">
            <a:extLst>
              <a:ext uri="{FF2B5EF4-FFF2-40B4-BE49-F238E27FC236}">
                <a16:creationId xmlns:a16="http://schemas.microsoft.com/office/drawing/2014/main" id="{650AE8EF-8D20-4547-6AA8-6B2A5009ECA8}"/>
              </a:ext>
            </a:extLst>
          </p:cNvPr>
          <p:cNvSpPr txBox="1"/>
          <p:nvPr/>
        </p:nvSpPr>
        <p:spPr>
          <a:xfrm>
            <a:off x="6476366" y="3078869"/>
            <a:ext cx="2342246" cy="1246495"/>
          </a:xfrm>
          <a:prstGeom prst="rect">
            <a:avLst/>
          </a:prstGeom>
          <a:noFill/>
        </p:spPr>
        <p:txBody>
          <a:bodyPr wrap="square" rtlCol="0">
            <a:spAutoFit/>
          </a:bodyPr>
          <a:lstStyle/>
          <a:p>
            <a:pPr algn="ctr">
              <a:spcAft>
                <a:spcPts val="338"/>
              </a:spcAft>
              <a:buNone/>
            </a:pPr>
            <a:r>
              <a:rPr lang="en-US" sz="1250" b="1" dirty="0">
                <a:solidFill>
                  <a:srgbClr val="36363D"/>
                </a:solidFill>
                <a:effectLst/>
                <a:latin typeface="Calibri" panose="020F0502020204030204" pitchFamily="34" charset="0"/>
                <a:cs typeface="Calibri" panose="020F0502020204030204" pitchFamily="34" charset="0"/>
              </a:rPr>
              <a:t>Child:</a:t>
            </a:r>
            <a:r>
              <a:rPr lang="en-US" sz="1250" dirty="0">
                <a:solidFill>
                  <a:srgbClr val="36363D"/>
                </a:solidFill>
                <a:effectLst/>
                <a:latin typeface="Calibri" panose="020F0502020204030204" pitchFamily="34" charset="0"/>
                <a:cs typeface="Calibri" panose="020F0502020204030204" pitchFamily="34" charset="0"/>
              </a:rPr>
              <a:t> You have been hiding the fact that you have been dating an older guy from your parents. You wanted to tell them eventually, but they found out before you could let them know.</a:t>
            </a:r>
          </a:p>
        </p:txBody>
      </p:sp>
    </p:spTree>
    <p:extLst>
      <p:ext uri="{BB962C8B-B14F-4D97-AF65-F5344CB8AC3E}">
        <p14:creationId xmlns:p14="http://schemas.microsoft.com/office/powerpoint/2010/main" val="255302486"/>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idx="4294967295"/>
          </p:nvPr>
        </p:nvSpPr>
        <p:spPr>
          <a:xfrm>
            <a:off x="990600" y="2144713"/>
            <a:ext cx="7162800" cy="1508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Session 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Moving Forward</a:t>
            </a:r>
          </a:p>
        </p:txBody>
      </p:sp>
    </p:spTree>
    <p:extLst>
      <p:ext uri="{BB962C8B-B14F-4D97-AF65-F5344CB8AC3E}">
        <p14:creationId xmlns:p14="http://schemas.microsoft.com/office/powerpoint/2010/main" val="907477171"/>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I Worry?</a:t>
            </a:r>
            <a:br>
              <a:rPr lang="en-US" dirty="0"/>
            </a:br>
            <a:r>
              <a:rPr lang="en-US" dirty="0"/>
              <a:t>The Realities of Teen Dating Violence</a:t>
            </a:r>
          </a:p>
        </p:txBody>
      </p:sp>
      <p:sp>
        <p:nvSpPr>
          <p:cNvPr id="3" name="Text Placeholder 2"/>
          <p:cNvSpPr>
            <a:spLocks noGrp="1"/>
          </p:cNvSpPr>
          <p:nvPr>
            <p:ph type="body" sz="quarter" idx="10"/>
          </p:nvPr>
        </p:nvSpPr>
        <p:spPr/>
        <p:txBody>
          <a:bodyPr/>
          <a:lstStyle/>
          <a:p>
            <a:r>
              <a:rPr lang="en-US" b="1" dirty="0"/>
              <a:t>Certain parenting behaviors are associated with increased risk for TDV</a:t>
            </a:r>
          </a:p>
          <a:p>
            <a:pPr lvl="1"/>
            <a:r>
              <a:rPr lang="en-US" dirty="0"/>
              <a:t>Parental marital conflict</a:t>
            </a:r>
          </a:p>
          <a:p>
            <a:pPr lvl="1"/>
            <a:r>
              <a:rPr lang="en-US" dirty="0"/>
              <a:t>Violence in the home (experienced or witnessed)</a:t>
            </a:r>
          </a:p>
          <a:p>
            <a:pPr lvl="1"/>
            <a:r>
              <a:rPr lang="en-US" dirty="0"/>
              <a:t>Harsh parenting practices</a:t>
            </a:r>
          </a:p>
          <a:p>
            <a:pPr lvl="1"/>
            <a:r>
              <a:rPr lang="en-US" dirty="0"/>
              <a:t>Low parental monitoring</a:t>
            </a:r>
          </a:p>
          <a:p>
            <a:pPr lvl="1"/>
            <a:r>
              <a:rPr lang="en-US" dirty="0"/>
              <a:t>Negative parent-child interactions</a:t>
            </a:r>
          </a:p>
          <a:p>
            <a:pPr lvl="1"/>
            <a:r>
              <a:rPr lang="en-US" dirty="0"/>
              <a:t>Poor parent-child boundaries</a:t>
            </a:r>
          </a:p>
          <a:p>
            <a:pPr lvl="1"/>
            <a:r>
              <a:rPr lang="en-US" dirty="0"/>
              <a:t>Argumentative, threatening, or critical family communications</a:t>
            </a:r>
          </a:p>
        </p:txBody>
      </p:sp>
    </p:spTree>
    <p:extLst>
      <p:ext uri="{BB962C8B-B14F-4D97-AF65-F5344CB8AC3E}">
        <p14:creationId xmlns:p14="http://schemas.microsoft.com/office/powerpoint/2010/main" val="3494131844"/>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Parent-Child Communication    </a:t>
            </a:r>
          </a:p>
        </p:txBody>
      </p:sp>
      <p:sp>
        <p:nvSpPr>
          <p:cNvPr id="3" name="Text Placeholder 2"/>
          <p:cNvSpPr>
            <a:spLocks noGrp="1"/>
          </p:cNvSpPr>
          <p:nvPr>
            <p:ph type="body" sz="quarter" idx="10"/>
          </p:nvPr>
        </p:nvSpPr>
        <p:spPr/>
        <p:txBody>
          <a:bodyPr/>
          <a:lstStyle/>
          <a:p>
            <a:r>
              <a:rPr lang="en-US" b="1" dirty="0"/>
              <a:t>Really listen to your child</a:t>
            </a:r>
          </a:p>
          <a:p>
            <a:pPr lvl="1"/>
            <a:r>
              <a:rPr lang="en-US" dirty="0"/>
              <a:t>Make and maintain eye contact</a:t>
            </a:r>
          </a:p>
          <a:p>
            <a:pPr lvl="1"/>
            <a:r>
              <a:rPr lang="en-US" dirty="0"/>
              <a:t>Giving your attention to something else communicates a lack of interest</a:t>
            </a:r>
          </a:p>
          <a:p>
            <a:r>
              <a:rPr lang="en-US" b="1" dirty="0"/>
              <a:t>Listen with a closed mouth</a:t>
            </a:r>
          </a:p>
          <a:p>
            <a:pPr lvl="1"/>
            <a:r>
              <a:rPr lang="en-US" dirty="0"/>
              <a:t>Try not to interrupt</a:t>
            </a:r>
          </a:p>
          <a:p>
            <a:r>
              <a:rPr lang="en-US" b="1" dirty="0"/>
              <a:t>Let your child know you have listened</a:t>
            </a:r>
          </a:p>
          <a:p>
            <a:pPr lvl="1"/>
            <a:r>
              <a:rPr lang="en-US" dirty="0"/>
              <a:t>Restate</a:t>
            </a:r>
          </a:p>
          <a:p>
            <a:pPr lvl="1"/>
            <a:r>
              <a:rPr lang="en-US" dirty="0"/>
              <a:t>Make appropriate comments</a:t>
            </a:r>
          </a:p>
        </p:txBody>
      </p:sp>
    </p:spTree>
    <p:extLst>
      <p:ext uri="{BB962C8B-B14F-4D97-AF65-F5344CB8AC3E}">
        <p14:creationId xmlns:p14="http://schemas.microsoft.com/office/powerpoint/2010/main" val="2695930198"/>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Parent-Child Communication         </a:t>
            </a:r>
          </a:p>
        </p:txBody>
      </p:sp>
      <p:sp>
        <p:nvSpPr>
          <p:cNvPr id="3" name="Text Placeholder 2"/>
          <p:cNvSpPr>
            <a:spLocks noGrp="1"/>
          </p:cNvSpPr>
          <p:nvPr>
            <p:ph type="body" sz="quarter" idx="10"/>
          </p:nvPr>
        </p:nvSpPr>
        <p:spPr/>
        <p:txBody>
          <a:bodyPr/>
          <a:lstStyle/>
          <a:p>
            <a:r>
              <a:rPr lang="en-US" b="1" dirty="0"/>
              <a:t>Do not monopolize the conversation</a:t>
            </a:r>
          </a:p>
          <a:p>
            <a:pPr lvl="1"/>
            <a:r>
              <a:rPr lang="en-US" dirty="0"/>
              <a:t>Request feedback</a:t>
            </a:r>
          </a:p>
          <a:p>
            <a:pPr lvl="1"/>
            <a:r>
              <a:rPr lang="en-US" dirty="0"/>
              <a:t>Take turns talking</a:t>
            </a:r>
          </a:p>
          <a:p>
            <a:r>
              <a:rPr lang="en-US" b="1" dirty="0"/>
              <a:t>Make your verbal and non-verbal messages consistent</a:t>
            </a:r>
          </a:p>
          <a:p>
            <a:pPr lvl="1"/>
            <a:r>
              <a:rPr lang="en-US" dirty="0"/>
              <a:t>7% of communication is through words</a:t>
            </a:r>
          </a:p>
          <a:p>
            <a:pPr lvl="1"/>
            <a:r>
              <a:rPr lang="en-US" dirty="0"/>
              <a:t>38% through non-verbal vocal characteristics</a:t>
            </a:r>
          </a:p>
          <a:p>
            <a:pPr lvl="1"/>
            <a:r>
              <a:rPr lang="en-US" dirty="0"/>
              <a:t>55% through body movements</a:t>
            </a:r>
          </a:p>
        </p:txBody>
      </p:sp>
    </p:spTree>
    <p:extLst>
      <p:ext uri="{BB962C8B-B14F-4D97-AF65-F5344CB8AC3E}">
        <p14:creationId xmlns:p14="http://schemas.microsoft.com/office/powerpoint/2010/main" val="2909203670"/>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Parent-Child Communication      </a:t>
            </a:r>
          </a:p>
        </p:txBody>
      </p:sp>
      <p:sp>
        <p:nvSpPr>
          <p:cNvPr id="3" name="Text Placeholder 2"/>
          <p:cNvSpPr>
            <a:spLocks noGrp="1"/>
          </p:cNvSpPr>
          <p:nvPr>
            <p:ph type="body" sz="quarter" idx="10"/>
          </p:nvPr>
        </p:nvSpPr>
        <p:spPr/>
        <p:txBody>
          <a:bodyPr/>
          <a:lstStyle/>
          <a:p>
            <a:r>
              <a:rPr lang="en-US" b="1" dirty="0"/>
              <a:t>Ask open-ended questions to stimulate conversation</a:t>
            </a:r>
          </a:p>
          <a:p>
            <a:pPr lvl="1"/>
            <a:r>
              <a:rPr lang="en-US" dirty="0"/>
              <a:t>“Why” and “what” questions</a:t>
            </a:r>
          </a:p>
          <a:p>
            <a:pPr lvl="1"/>
            <a:r>
              <a:rPr lang="en-US" dirty="0"/>
              <a:t>Avoid “yes” “no” questions</a:t>
            </a:r>
          </a:p>
          <a:p>
            <a:r>
              <a:rPr lang="en-US" b="1" dirty="0"/>
              <a:t>Express openness to listen to other views</a:t>
            </a:r>
          </a:p>
          <a:p>
            <a:pPr lvl="1"/>
            <a:r>
              <a:rPr lang="en-US" dirty="0"/>
              <a:t>Try not to be too judgmental </a:t>
            </a:r>
          </a:p>
          <a:p>
            <a:pPr lvl="1"/>
            <a:r>
              <a:rPr lang="en-US" dirty="0"/>
              <a:t>Do not criticize their opinions</a:t>
            </a:r>
          </a:p>
        </p:txBody>
      </p:sp>
    </p:spTree>
    <p:extLst>
      <p:ext uri="{BB962C8B-B14F-4D97-AF65-F5344CB8AC3E}">
        <p14:creationId xmlns:p14="http://schemas.microsoft.com/office/powerpoint/2010/main" val="2607835042"/>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Parent-Child Communication            </a:t>
            </a:r>
          </a:p>
        </p:txBody>
      </p:sp>
      <p:sp>
        <p:nvSpPr>
          <p:cNvPr id="3" name="Text Placeholder 2"/>
          <p:cNvSpPr>
            <a:spLocks noGrp="1"/>
          </p:cNvSpPr>
          <p:nvPr>
            <p:ph type="body" sz="quarter" idx="10"/>
          </p:nvPr>
        </p:nvSpPr>
        <p:spPr/>
        <p:txBody>
          <a:bodyPr/>
          <a:lstStyle/>
          <a:p>
            <a:r>
              <a:rPr lang="en-US" b="1" dirty="0"/>
              <a:t>Stick to present issue during conflict</a:t>
            </a:r>
          </a:p>
          <a:p>
            <a:pPr lvl="1"/>
            <a:r>
              <a:rPr lang="en-US" dirty="0"/>
              <a:t>Do not dwell on past problems</a:t>
            </a:r>
          </a:p>
          <a:p>
            <a:r>
              <a:rPr lang="en-US" b="1" dirty="0"/>
              <a:t>Focus on solutions to problems rather than placing blame</a:t>
            </a:r>
          </a:p>
          <a:p>
            <a:r>
              <a:rPr lang="en-US" b="1" dirty="0"/>
              <a:t>Be respectful, avoid put-downs</a:t>
            </a:r>
          </a:p>
          <a:p>
            <a:r>
              <a:rPr lang="en-US" b="1" dirty="0"/>
              <a:t>Use “I” messages describing how you feel rather than make accusations</a:t>
            </a:r>
          </a:p>
        </p:txBody>
      </p:sp>
    </p:spTree>
    <p:extLst>
      <p:ext uri="{BB962C8B-B14F-4D97-AF65-F5344CB8AC3E}">
        <p14:creationId xmlns:p14="http://schemas.microsoft.com/office/powerpoint/2010/main" val="3656249668"/>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4-Step Parenting Plan for Peer Pressure</a:t>
            </a:r>
          </a:p>
        </p:txBody>
      </p:sp>
      <p:sp>
        <p:nvSpPr>
          <p:cNvPr id="3" name="Text Placeholder 2"/>
          <p:cNvSpPr>
            <a:spLocks noGrp="1"/>
          </p:cNvSpPr>
          <p:nvPr>
            <p:ph type="body" sz="quarter" idx="10"/>
          </p:nvPr>
        </p:nvSpPr>
        <p:spPr/>
        <p:txBody>
          <a:bodyPr/>
          <a:lstStyle/>
          <a:p>
            <a:pPr marL="457189" indent="-457189">
              <a:buFont typeface="+mj-lt"/>
              <a:buAutoNum type="arabicPeriod"/>
            </a:pPr>
            <a:r>
              <a:rPr lang="en-US" b="1" dirty="0"/>
              <a:t>Help your child plan ahead</a:t>
            </a:r>
          </a:p>
          <a:p>
            <a:pPr marL="742922" lvl="1" indent="-342892"/>
            <a:r>
              <a:rPr lang="en-US" dirty="0"/>
              <a:t>Identify peer pressure situations they are most likely to confront</a:t>
            </a:r>
          </a:p>
          <a:p>
            <a:pPr marL="457189" indent="-457189">
              <a:buFont typeface="+mj-lt"/>
              <a:buAutoNum type="arabicPeriod"/>
            </a:pPr>
            <a:r>
              <a:rPr lang="en-US" b="1" dirty="0"/>
              <a:t>Help your child recognize signs of potential problems</a:t>
            </a:r>
          </a:p>
        </p:txBody>
      </p:sp>
    </p:spTree>
    <p:extLst>
      <p:ext uri="{BB962C8B-B14F-4D97-AF65-F5344CB8AC3E}">
        <p14:creationId xmlns:p14="http://schemas.microsoft.com/office/powerpoint/2010/main" val="277670664"/>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4-Step Parenting Plan for Peer Pressure </a:t>
            </a:r>
          </a:p>
        </p:txBody>
      </p:sp>
      <p:sp>
        <p:nvSpPr>
          <p:cNvPr id="3" name="Text Placeholder 2"/>
          <p:cNvSpPr>
            <a:spLocks noGrp="1"/>
          </p:cNvSpPr>
          <p:nvPr>
            <p:ph type="body" sz="quarter" idx="10"/>
          </p:nvPr>
        </p:nvSpPr>
        <p:spPr/>
        <p:txBody>
          <a:bodyPr/>
          <a:lstStyle/>
          <a:p>
            <a:pPr marL="457189" indent="-457189">
              <a:buFont typeface="+mj-lt"/>
              <a:buAutoNum type="arabicPeriod" startAt="3"/>
            </a:pPr>
            <a:r>
              <a:rPr lang="en-US" b="1" dirty="0"/>
              <a:t>Help your child think ahead about what can they say and do when confronted with specific situations involving peer pressure</a:t>
            </a:r>
          </a:p>
          <a:p>
            <a:pPr marL="457189" indent="-457189">
              <a:buFont typeface="+mj-lt"/>
              <a:buAutoNum type="arabicPeriod" startAt="3"/>
            </a:pPr>
            <a:r>
              <a:rPr lang="en-US" b="1" dirty="0"/>
              <a:t>Role-play such situations with your child</a:t>
            </a:r>
          </a:p>
        </p:txBody>
      </p:sp>
    </p:spTree>
    <p:extLst>
      <p:ext uri="{BB962C8B-B14F-4D97-AF65-F5344CB8AC3E}">
        <p14:creationId xmlns:p14="http://schemas.microsoft.com/office/powerpoint/2010/main" val="1667693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Pre-Teens and Teenagers</a:t>
            </a:r>
            <a:br>
              <a:rPr lang="en-US" dirty="0"/>
            </a:br>
            <a:r>
              <a:rPr lang="en-US" sz="1800" dirty="0"/>
              <a:t>Physical Changes</a:t>
            </a:r>
            <a:endParaRPr lang="en-US" dirty="0"/>
          </a:p>
        </p:txBody>
      </p:sp>
      <p:sp>
        <p:nvSpPr>
          <p:cNvPr id="3" name="Text Placeholder 2"/>
          <p:cNvSpPr>
            <a:spLocks noGrp="1"/>
          </p:cNvSpPr>
          <p:nvPr>
            <p:ph type="body" sz="quarter" idx="10"/>
          </p:nvPr>
        </p:nvSpPr>
        <p:spPr/>
        <p:txBody>
          <a:bodyPr/>
          <a:lstStyle/>
          <a:p>
            <a:r>
              <a:rPr lang="en-US" b="1" dirty="0"/>
              <a:t>Adolescent bodies are changing a lot</a:t>
            </a:r>
          </a:p>
          <a:p>
            <a:r>
              <a:rPr lang="en-US" b="1" dirty="0"/>
              <a:t>Most 9- to 12- year olds have started to have some normal sexual changes such as:</a:t>
            </a:r>
          </a:p>
          <a:p>
            <a:pPr lvl="1"/>
            <a:r>
              <a:rPr lang="en-US" dirty="0"/>
              <a:t>Periods</a:t>
            </a:r>
          </a:p>
          <a:p>
            <a:pPr lvl="1"/>
            <a:r>
              <a:rPr lang="en-US" dirty="0"/>
              <a:t>Breast and genital development</a:t>
            </a:r>
          </a:p>
          <a:p>
            <a:pPr lvl="1"/>
            <a:r>
              <a:rPr lang="en-US" dirty="0"/>
              <a:t>Erections and sexual arousal</a:t>
            </a:r>
          </a:p>
          <a:p>
            <a:pPr lvl="1"/>
            <a:r>
              <a:rPr lang="en-US" dirty="0"/>
              <a:t>Experimentation with masturbation</a:t>
            </a:r>
          </a:p>
        </p:txBody>
      </p:sp>
    </p:spTree>
    <p:extLst>
      <p:ext uri="{BB962C8B-B14F-4D97-AF65-F5344CB8AC3E}">
        <p14:creationId xmlns:p14="http://schemas.microsoft.com/office/powerpoint/2010/main" val="2478516997"/>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Pyramid of Success   </a:t>
            </a:r>
          </a:p>
        </p:txBody>
      </p:sp>
      <p:sp>
        <p:nvSpPr>
          <p:cNvPr id="3" name="Text Placeholder 2"/>
          <p:cNvSpPr>
            <a:spLocks noGrp="1"/>
          </p:cNvSpPr>
          <p:nvPr>
            <p:ph type="body" sz="quarter" idx="10"/>
          </p:nvPr>
        </p:nvSpPr>
        <p:spPr>
          <a:xfrm>
            <a:off x="457200" y="1158875"/>
            <a:ext cx="4909382" cy="3341688"/>
          </a:xfrm>
        </p:spPr>
        <p:txBody>
          <a:bodyPr/>
          <a:lstStyle/>
          <a:p>
            <a:r>
              <a:rPr lang="en-US" b="1" dirty="0"/>
              <a:t>Certain child characteristics are important for our children to realize their life goals</a:t>
            </a:r>
          </a:p>
          <a:p>
            <a:r>
              <a:rPr lang="en-US" b="1" dirty="0"/>
              <a:t>Health-related choices (such as involvement in unhealthy relationships and sexual activity during adolescence) can keep them from reaching their goals</a:t>
            </a:r>
          </a:p>
        </p:txBody>
      </p:sp>
      <p:pic>
        <p:nvPicPr>
          <p:cNvPr id="7" name="Picture 6" descr="image of poster 5 describing the pyramid of success based on Life goals and Important child characteristics"/>
          <p:cNvPicPr>
            <a:picLocks noChangeAspect="1"/>
          </p:cNvPicPr>
          <p:nvPr/>
        </p:nvPicPr>
        <p:blipFill>
          <a:blip r:embed="rId2">
            <a:extLst>
              <a:ext uri="{28A0092B-C50C-407E-A947-70E740481C1C}">
                <a14:useLocalDpi xmlns:a14="http://schemas.microsoft.com/office/drawing/2010/main" val="0"/>
              </a:ext>
            </a:extLst>
          </a:blip>
          <a:srcRect/>
          <a:stretch/>
        </p:blipFill>
        <p:spPr>
          <a:xfrm>
            <a:off x="5518779" y="634604"/>
            <a:ext cx="2664579" cy="3552088"/>
          </a:xfrm>
          <a:prstGeom prst="rect">
            <a:avLst/>
          </a:prstGeom>
        </p:spPr>
      </p:pic>
    </p:spTree>
    <p:extLst>
      <p:ext uri="{BB962C8B-B14F-4D97-AF65-F5344CB8AC3E}">
        <p14:creationId xmlns:p14="http://schemas.microsoft.com/office/powerpoint/2010/main" val="1097169467"/>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Parents as Relationship and Sex Educators      </a:t>
            </a:r>
          </a:p>
        </p:txBody>
      </p:sp>
      <p:sp>
        <p:nvSpPr>
          <p:cNvPr id="3" name="Text Placeholder 2"/>
          <p:cNvSpPr>
            <a:spLocks noGrp="1"/>
          </p:cNvSpPr>
          <p:nvPr>
            <p:ph type="body" sz="quarter" idx="10"/>
          </p:nvPr>
        </p:nvSpPr>
        <p:spPr/>
        <p:txBody>
          <a:bodyPr/>
          <a:lstStyle/>
          <a:p>
            <a:r>
              <a:rPr lang="en-US" b="1" dirty="0"/>
              <a:t>Start to talk with them about relationships, sex, and sexual issues when they are young, before they start dating or become sexually active</a:t>
            </a:r>
          </a:p>
          <a:p>
            <a:r>
              <a:rPr lang="en-US" b="1" dirty="0"/>
              <a:t>Provide the right information at the right time</a:t>
            </a:r>
          </a:p>
          <a:p>
            <a:pPr lvl="1"/>
            <a:r>
              <a:rPr lang="en-US" dirty="0"/>
              <a:t>Answers to their questions</a:t>
            </a:r>
          </a:p>
          <a:p>
            <a:pPr lvl="1"/>
            <a:r>
              <a:rPr lang="en-US" dirty="0"/>
              <a:t>Information based on their needs at that age</a:t>
            </a:r>
          </a:p>
        </p:txBody>
      </p:sp>
      <p:pic>
        <p:nvPicPr>
          <p:cNvPr id="5" name="Picture 4" descr="illustration of school facul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925" y="2276541"/>
            <a:ext cx="1092177" cy="2643384"/>
          </a:xfrm>
          <a:prstGeom prst="rect">
            <a:avLst/>
          </a:prstGeom>
        </p:spPr>
      </p:pic>
    </p:spTree>
    <p:extLst>
      <p:ext uri="{BB962C8B-B14F-4D97-AF65-F5344CB8AC3E}">
        <p14:creationId xmlns:p14="http://schemas.microsoft.com/office/powerpoint/2010/main" val="2041013867"/>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Parents as Relationship and Sex Educators        </a:t>
            </a:r>
          </a:p>
        </p:txBody>
      </p:sp>
      <p:sp>
        <p:nvSpPr>
          <p:cNvPr id="3" name="Text Placeholder 2"/>
          <p:cNvSpPr>
            <a:spLocks noGrp="1"/>
          </p:cNvSpPr>
          <p:nvPr>
            <p:ph type="body" sz="quarter" idx="10"/>
          </p:nvPr>
        </p:nvSpPr>
        <p:spPr/>
        <p:txBody>
          <a:bodyPr/>
          <a:lstStyle/>
          <a:p>
            <a:r>
              <a:rPr lang="en-US" b="1" dirty="0"/>
              <a:t>Have conversations with them again and again and again building on previous conversations as they get older</a:t>
            </a:r>
            <a:endParaRPr lang="en-US" dirty="0"/>
          </a:p>
        </p:txBody>
      </p:sp>
      <p:pic>
        <p:nvPicPr>
          <p:cNvPr id="5" name="Picture 4" descr="illustration of school facul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925" y="2276541"/>
            <a:ext cx="1092177" cy="2643384"/>
          </a:xfrm>
          <a:prstGeom prst="rect">
            <a:avLst/>
          </a:prstGeom>
        </p:spPr>
      </p:pic>
    </p:spTree>
    <p:extLst>
      <p:ext uri="{BB962C8B-B14F-4D97-AF65-F5344CB8AC3E}">
        <p14:creationId xmlns:p14="http://schemas.microsoft.com/office/powerpoint/2010/main" val="428219551"/>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to Make Talking to Your Child Easier</a:t>
            </a:r>
          </a:p>
        </p:txBody>
      </p:sp>
      <p:sp>
        <p:nvSpPr>
          <p:cNvPr id="3" name="Text Placeholder 2"/>
          <p:cNvSpPr>
            <a:spLocks noGrp="1"/>
          </p:cNvSpPr>
          <p:nvPr>
            <p:ph type="body" sz="quarter" idx="10"/>
          </p:nvPr>
        </p:nvSpPr>
        <p:spPr/>
        <p:txBody>
          <a:bodyPr/>
          <a:lstStyle/>
          <a:p>
            <a:r>
              <a:rPr lang="en-US" b="1" dirty="0"/>
              <a:t>Be prepared</a:t>
            </a:r>
          </a:p>
          <a:p>
            <a:r>
              <a:rPr lang="en-US" b="1" dirty="0"/>
              <a:t>Relax</a:t>
            </a:r>
          </a:p>
          <a:p>
            <a:r>
              <a:rPr lang="en-US" b="1" dirty="0"/>
              <a:t>Start now</a:t>
            </a:r>
          </a:p>
          <a:p>
            <a:r>
              <a:rPr lang="en-US" b="1" dirty="0"/>
              <a:t>Listen to your child</a:t>
            </a:r>
          </a:p>
          <a:p>
            <a:r>
              <a:rPr lang="en-US" b="1" dirty="0"/>
              <a:t>Talk about relationships and sex again and again and again</a:t>
            </a:r>
          </a:p>
          <a:p>
            <a:r>
              <a:rPr lang="en-US" b="1" dirty="0"/>
              <a:t>Use the Facts + Expectations Formula</a:t>
            </a:r>
          </a:p>
          <a:p>
            <a:r>
              <a:rPr lang="en-US" b="1" dirty="0"/>
              <a:t>Accept your child </a:t>
            </a:r>
          </a:p>
        </p:txBody>
      </p:sp>
    </p:spTree>
    <p:extLst>
      <p:ext uri="{BB962C8B-B14F-4D97-AF65-F5344CB8AC3E}">
        <p14:creationId xmlns:p14="http://schemas.microsoft.com/office/powerpoint/2010/main" val="1113850303"/>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Responding to Peer Pressure</a:t>
            </a:r>
          </a:p>
        </p:txBody>
      </p:sp>
      <p:sp>
        <p:nvSpPr>
          <p:cNvPr id="5" name="Text Placeholder 4"/>
          <p:cNvSpPr>
            <a:spLocks noGrp="1"/>
          </p:cNvSpPr>
          <p:nvPr>
            <p:ph type="body" sz="quarter" idx="10"/>
          </p:nvPr>
        </p:nvSpPr>
        <p:spPr/>
        <p:txBody>
          <a:bodyPr/>
          <a:lstStyle/>
          <a:p>
            <a:r>
              <a:rPr lang="en-US" b="1" dirty="0"/>
              <a:t>Help your child plan ahead</a:t>
            </a:r>
          </a:p>
          <a:p>
            <a:r>
              <a:rPr lang="en-US" b="1" dirty="0"/>
              <a:t>Help your child recognize signs of potential problems</a:t>
            </a:r>
          </a:p>
          <a:p>
            <a:r>
              <a:rPr lang="en-US" b="1" dirty="0"/>
              <a:t>Help your child think ahead</a:t>
            </a:r>
          </a:p>
          <a:p>
            <a:r>
              <a:rPr lang="en-US" b="1" dirty="0"/>
              <a:t>Role-play such situations with your child</a:t>
            </a:r>
          </a:p>
        </p:txBody>
      </p:sp>
    </p:spTree>
    <p:extLst>
      <p:ext uri="{BB962C8B-B14F-4D97-AF65-F5344CB8AC3E}">
        <p14:creationId xmlns:p14="http://schemas.microsoft.com/office/powerpoint/2010/main" val="2858153912"/>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the Parent-Child Relationship</a:t>
            </a:r>
          </a:p>
        </p:txBody>
      </p:sp>
      <p:sp>
        <p:nvSpPr>
          <p:cNvPr id="3" name="Text Placeholder 2"/>
          <p:cNvSpPr>
            <a:spLocks noGrp="1"/>
          </p:cNvSpPr>
          <p:nvPr>
            <p:ph type="body" sz="quarter" idx="10"/>
          </p:nvPr>
        </p:nvSpPr>
        <p:spPr/>
        <p:txBody>
          <a:bodyPr/>
          <a:lstStyle/>
          <a:p>
            <a:r>
              <a:rPr lang="en-US" b="1" dirty="0"/>
              <a:t>Pay attention to your child’s positive behavior</a:t>
            </a:r>
          </a:p>
          <a:p>
            <a:r>
              <a:rPr lang="en-US" b="1" dirty="0"/>
              <a:t>Provide your child with a lot of encouragement</a:t>
            </a:r>
          </a:p>
          <a:p>
            <a:r>
              <a:rPr lang="en-US" b="1" dirty="0"/>
              <a:t>Find interest that you share and spend one-on-one enjoyable time with your child</a:t>
            </a:r>
          </a:p>
        </p:txBody>
      </p:sp>
    </p:spTree>
    <p:extLst>
      <p:ext uri="{BB962C8B-B14F-4D97-AF65-F5344CB8AC3E}">
        <p14:creationId xmlns:p14="http://schemas.microsoft.com/office/powerpoint/2010/main" val="1406010047"/>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the Parent-Child Relationship</a:t>
            </a:r>
            <a:br>
              <a:rPr lang="en-US" dirty="0"/>
            </a:br>
            <a:r>
              <a:rPr lang="en-US" sz="1800" dirty="0"/>
              <a:t>Effective Communication</a:t>
            </a:r>
            <a:endParaRPr lang="en-US" dirty="0"/>
          </a:p>
        </p:txBody>
      </p:sp>
      <p:sp>
        <p:nvSpPr>
          <p:cNvPr id="3" name="Text Placeholder 2"/>
          <p:cNvSpPr>
            <a:spLocks noGrp="1"/>
          </p:cNvSpPr>
          <p:nvPr>
            <p:ph type="body" sz="quarter" idx="10"/>
          </p:nvPr>
        </p:nvSpPr>
        <p:spPr/>
        <p:txBody>
          <a:bodyPr/>
          <a:lstStyle/>
          <a:p>
            <a:r>
              <a:rPr lang="en-US" b="1" dirty="0"/>
              <a:t>Practice effective communication with your child</a:t>
            </a:r>
          </a:p>
          <a:p>
            <a:pPr lvl="1"/>
            <a:r>
              <a:rPr lang="en-US" dirty="0"/>
              <a:t>Really listen without interrupting </a:t>
            </a:r>
          </a:p>
          <a:p>
            <a:pPr lvl="1"/>
            <a:r>
              <a:rPr lang="en-US" dirty="0"/>
              <a:t>Encourage conversation and do not take over</a:t>
            </a:r>
          </a:p>
          <a:p>
            <a:pPr lvl="1"/>
            <a:r>
              <a:rPr lang="en-US" dirty="0"/>
              <a:t>Be open to other views and respectful</a:t>
            </a:r>
          </a:p>
          <a:p>
            <a:pPr lvl="1"/>
            <a:r>
              <a:rPr lang="en-US" dirty="0"/>
              <a:t>Make sure your words, body, and tone are all saying the same thing</a:t>
            </a:r>
          </a:p>
          <a:p>
            <a:pPr lvl="1"/>
            <a:r>
              <a:rPr lang="en-US" dirty="0"/>
              <a:t>Stay in the present focusing on solutions</a:t>
            </a:r>
          </a:p>
          <a:p>
            <a:pPr lvl="1"/>
            <a:r>
              <a:rPr lang="en-US" dirty="0"/>
              <a:t>Use “I” messages to own your own feelings</a:t>
            </a:r>
          </a:p>
        </p:txBody>
      </p:sp>
    </p:spTree>
    <p:extLst>
      <p:ext uri="{BB962C8B-B14F-4D97-AF65-F5344CB8AC3E}">
        <p14:creationId xmlns:p14="http://schemas.microsoft.com/office/powerpoint/2010/main" val="1620322384"/>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the Parent-Child Relationship</a:t>
            </a:r>
            <a:br>
              <a:rPr lang="en-US" dirty="0"/>
            </a:br>
            <a:r>
              <a:rPr lang="en-US" sz="1800" dirty="0"/>
              <a:t>Parental Supervision</a:t>
            </a:r>
            <a:endParaRPr lang="en-US" dirty="0"/>
          </a:p>
        </p:txBody>
      </p:sp>
      <p:sp>
        <p:nvSpPr>
          <p:cNvPr id="3" name="Text Placeholder 2"/>
          <p:cNvSpPr>
            <a:spLocks noGrp="1"/>
          </p:cNvSpPr>
          <p:nvPr>
            <p:ph type="body" sz="quarter" idx="10"/>
          </p:nvPr>
        </p:nvSpPr>
        <p:spPr/>
        <p:txBody>
          <a:bodyPr/>
          <a:lstStyle/>
          <a:p>
            <a:r>
              <a:rPr lang="en-US" b="1" dirty="0"/>
              <a:t>Supervise to help prevent problems</a:t>
            </a:r>
            <a:endParaRPr lang="en-US" dirty="0"/>
          </a:p>
        </p:txBody>
      </p:sp>
      <p:pic>
        <p:nvPicPr>
          <p:cNvPr id="4" name="Picture 3" descr="image of speech bubble"/>
          <p:cNvPicPr>
            <a:picLocks noChangeAspect="1"/>
          </p:cNvPicPr>
          <p:nvPr/>
        </p:nvPicPr>
        <p:blipFill>
          <a:blip r:embed="rId2">
            <a:extLst>
              <a:ext uri="{28A0092B-C50C-407E-A947-70E740481C1C}">
                <a14:useLocalDpi xmlns:a14="http://schemas.microsoft.com/office/drawing/2010/main" val="0"/>
              </a:ext>
            </a:extLst>
          </a:blip>
          <a:srcRect/>
          <a:stretch/>
        </p:blipFill>
        <p:spPr>
          <a:xfrm>
            <a:off x="2837866" y="1675233"/>
            <a:ext cx="3468267" cy="3468267"/>
          </a:xfrm>
          <a:prstGeom prst="rect">
            <a:avLst/>
          </a:prstGeom>
        </p:spPr>
      </p:pic>
      <p:sp>
        <p:nvSpPr>
          <p:cNvPr id="5" name="TextBox 4"/>
          <p:cNvSpPr txBox="1"/>
          <p:nvPr/>
        </p:nvSpPr>
        <p:spPr>
          <a:xfrm>
            <a:off x="4136542" y="2383333"/>
            <a:ext cx="3132888" cy="1600438"/>
          </a:xfrm>
          <a:prstGeom prst="rect">
            <a:avLst/>
          </a:prstGeom>
          <a:noFill/>
        </p:spPr>
        <p:txBody>
          <a:bodyPr wrap="square" rtlCol="0">
            <a:spAutoFit/>
          </a:bodyPr>
          <a:lstStyle/>
          <a:p>
            <a:r>
              <a:rPr lang="en-US" sz="2000" b="1" dirty="0">
                <a:solidFill>
                  <a:schemeClr val="accent4">
                    <a:lumMod val="75000"/>
                  </a:schemeClr>
                </a:solidFill>
                <a:latin typeface="Calibri" panose="020F0502020204030204" pitchFamily="34" charset="0"/>
              </a:rPr>
              <a:t>Where</a:t>
            </a:r>
            <a:r>
              <a:rPr lang="en-US" sz="2000" dirty="0">
                <a:solidFill>
                  <a:schemeClr val="accent4">
                    <a:lumMod val="75000"/>
                  </a:schemeClr>
                </a:solidFill>
                <a:latin typeface="Calibri" panose="020F0502020204030204" pitchFamily="34" charset="0"/>
              </a:rPr>
              <a:t>?</a:t>
            </a:r>
          </a:p>
          <a:p>
            <a:r>
              <a:rPr lang="en-US" sz="2000" b="1" dirty="0">
                <a:solidFill>
                  <a:schemeClr val="accent4">
                    <a:lumMod val="75000"/>
                  </a:schemeClr>
                </a:solidFill>
                <a:latin typeface="Calibri" panose="020F0502020204030204" pitchFamily="34" charset="0"/>
              </a:rPr>
              <a:t>Who</a:t>
            </a:r>
            <a:r>
              <a:rPr lang="en-US" sz="2000" dirty="0">
                <a:solidFill>
                  <a:schemeClr val="accent4">
                    <a:lumMod val="75000"/>
                  </a:schemeClr>
                </a:solidFill>
                <a:latin typeface="Calibri" panose="020F0502020204030204" pitchFamily="34" charset="0"/>
              </a:rPr>
              <a:t>?</a:t>
            </a:r>
          </a:p>
          <a:p>
            <a:r>
              <a:rPr lang="en-US" sz="2000" b="1" dirty="0">
                <a:solidFill>
                  <a:schemeClr val="accent4">
                    <a:lumMod val="75000"/>
                  </a:schemeClr>
                </a:solidFill>
                <a:latin typeface="Calibri" panose="020F0502020204030204" pitchFamily="34" charset="0"/>
              </a:rPr>
              <a:t>What</a:t>
            </a:r>
            <a:r>
              <a:rPr lang="en-US" sz="2000" dirty="0">
                <a:solidFill>
                  <a:schemeClr val="accent4">
                    <a:lumMod val="75000"/>
                  </a:schemeClr>
                </a:solidFill>
                <a:latin typeface="Calibri" panose="020F0502020204030204" pitchFamily="34" charset="0"/>
              </a:rPr>
              <a:t>?</a:t>
            </a:r>
          </a:p>
          <a:p>
            <a:r>
              <a:rPr lang="en-US" sz="2000" b="1" dirty="0">
                <a:solidFill>
                  <a:schemeClr val="accent4">
                    <a:lumMod val="75000"/>
                  </a:schemeClr>
                </a:solidFill>
                <a:latin typeface="Calibri" panose="020F0502020204030204" pitchFamily="34" charset="0"/>
              </a:rPr>
              <a:t>When</a:t>
            </a:r>
            <a:r>
              <a:rPr lang="en-US" sz="2000" dirty="0">
                <a:solidFill>
                  <a:schemeClr val="accent4">
                    <a:lumMod val="75000"/>
                  </a:schemeClr>
                </a:solidFill>
                <a:latin typeface="Calibri" panose="020F0502020204030204" pitchFamily="34" charset="0"/>
              </a:rPr>
              <a:t>?</a:t>
            </a:r>
          </a:p>
          <a:p>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80177753"/>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Your Adolescent Become Sexually Healthy    </a:t>
            </a:r>
          </a:p>
        </p:txBody>
      </p:sp>
      <p:sp>
        <p:nvSpPr>
          <p:cNvPr id="3" name="Text Placeholder 2"/>
          <p:cNvSpPr>
            <a:spLocks noGrp="1"/>
          </p:cNvSpPr>
          <p:nvPr>
            <p:ph type="body" sz="quarter" idx="10"/>
          </p:nvPr>
        </p:nvSpPr>
        <p:spPr/>
        <p:txBody>
          <a:bodyPr/>
          <a:lstStyle/>
          <a:p>
            <a:r>
              <a:rPr lang="en-US" b="1" dirty="0"/>
              <a:t>Model sexually healthy attitudes in your own relationships</a:t>
            </a:r>
          </a:p>
          <a:p>
            <a:r>
              <a:rPr lang="en-US" b="1" dirty="0"/>
              <a:t>Be able to provide accurate information and know where to get more information</a:t>
            </a:r>
          </a:p>
          <a:p>
            <a:r>
              <a:rPr lang="en-US" b="1" dirty="0"/>
              <a:t>Be understanding of their views and approachable</a:t>
            </a:r>
          </a:p>
          <a:p>
            <a:r>
              <a:rPr lang="en-US" b="1" dirty="0"/>
              <a:t>Discuss puberty and sexuality</a:t>
            </a:r>
          </a:p>
        </p:txBody>
      </p:sp>
    </p:spTree>
    <p:extLst>
      <p:ext uri="{BB962C8B-B14F-4D97-AF65-F5344CB8AC3E}">
        <p14:creationId xmlns:p14="http://schemas.microsoft.com/office/powerpoint/2010/main" val="2178810484"/>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Your Adolescent Become Sexually Healthy            </a:t>
            </a:r>
          </a:p>
        </p:txBody>
      </p:sp>
      <p:sp>
        <p:nvSpPr>
          <p:cNvPr id="3" name="Text Placeholder 2"/>
          <p:cNvSpPr>
            <a:spLocks noGrp="1"/>
          </p:cNvSpPr>
          <p:nvPr>
            <p:ph type="body" sz="quarter" idx="10"/>
          </p:nvPr>
        </p:nvSpPr>
        <p:spPr/>
        <p:txBody>
          <a:bodyPr/>
          <a:lstStyle/>
          <a:p>
            <a:r>
              <a:rPr lang="en-US" b="1" dirty="0"/>
              <a:t>Communicate your expectations and help your children understand them</a:t>
            </a:r>
          </a:p>
          <a:p>
            <a:r>
              <a:rPr lang="en-US" b="1" dirty="0"/>
              <a:t>Stay involved, foster decision-making, set limits, and ask questions about friends and romantic partners</a:t>
            </a:r>
          </a:p>
          <a:p>
            <a:r>
              <a:rPr lang="en-US" b="1" dirty="0"/>
              <a:t>Assist your adolescent in accessing health care services when needed</a:t>
            </a:r>
          </a:p>
        </p:txBody>
      </p:sp>
    </p:spTree>
    <p:extLst>
      <p:ext uri="{BB962C8B-B14F-4D97-AF65-F5344CB8AC3E}">
        <p14:creationId xmlns:p14="http://schemas.microsoft.com/office/powerpoint/2010/main" val="11426246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Pre-Teens and Teenagers</a:t>
            </a:r>
            <a:br>
              <a:rPr lang="en-US" dirty="0"/>
            </a:br>
            <a:r>
              <a:rPr lang="en-US" sz="1800" dirty="0"/>
              <a:t>Sexual Changes</a:t>
            </a:r>
            <a:endParaRPr lang="en-US" dirty="0"/>
          </a:p>
        </p:txBody>
      </p:sp>
      <p:sp>
        <p:nvSpPr>
          <p:cNvPr id="3" name="Text Placeholder 2"/>
          <p:cNvSpPr>
            <a:spLocks noGrp="1"/>
          </p:cNvSpPr>
          <p:nvPr>
            <p:ph type="body" sz="quarter" idx="10"/>
          </p:nvPr>
        </p:nvSpPr>
        <p:spPr/>
        <p:txBody>
          <a:bodyPr/>
          <a:lstStyle/>
          <a:p>
            <a:r>
              <a:rPr lang="en-US" b="1" dirty="0"/>
              <a:t>As their bodies change to look more like adults:</a:t>
            </a:r>
          </a:p>
          <a:p>
            <a:pPr lvl="1"/>
            <a:r>
              <a:rPr lang="en-US" dirty="0"/>
              <a:t>Will begin engaging in some of the more adult-like behaviors</a:t>
            </a:r>
          </a:p>
          <a:p>
            <a:pPr lvl="1"/>
            <a:r>
              <a:rPr lang="en-US" dirty="0"/>
              <a:t>Will start having sexual feelings</a:t>
            </a:r>
          </a:p>
          <a:p>
            <a:r>
              <a:rPr lang="en-US" b="1" dirty="0"/>
              <a:t>May display these feelings through the way they dress and act</a:t>
            </a:r>
          </a:p>
          <a:p>
            <a:r>
              <a:rPr lang="en-US" b="1" dirty="0"/>
              <a:t>May start experimenting with sexual activities</a:t>
            </a:r>
          </a:p>
          <a:p>
            <a:r>
              <a:rPr lang="en-US" b="1" dirty="0"/>
              <a:t>This is tough for them and sometimes for parents too</a:t>
            </a:r>
          </a:p>
        </p:txBody>
      </p:sp>
      <p:pic>
        <p:nvPicPr>
          <p:cNvPr id="4" name="Picture 3" descr="illustration of two studen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674" y="3470922"/>
            <a:ext cx="1404648" cy="1572932"/>
          </a:xfrm>
          <a:prstGeom prst="rect">
            <a:avLst/>
          </a:prstGeom>
        </p:spPr>
      </p:pic>
    </p:spTree>
    <p:extLst>
      <p:ext uri="{BB962C8B-B14F-4D97-AF65-F5344CB8AC3E}">
        <p14:creationId xmlns:p14="http://schemas.microsoft.com/office/powerpoint/2010/main" val="3762032243"/>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ADC8AD-46F8-37B6-1BCD-CA05A44DF4A2}"/>
              </a:ext>
            </a:extLst>
          </p:cNvPr>
          <p:cNvSpPr>
            <a:spLocks noGrp="1"/>
          </p:cNvSpPr>
          <p:nvPr>
            <p:ph type="title"/>
          </p:nvPr>
        </p:nvSpPr>
        <p:spPr>
          <a:xfrm>
            <a:off x="206347" y="4373377"/>
            <a:ext cx="8229600" cy="857250"/>
          </a:xfrm>
        </p:spPr>
        <p:txBody>
          <a:bodyPr/>
          <a:lstStyle/>
          <a:p>
            <a:r>
              <a:rPr lang="en-US" dirty="0"/>
              <a:t>Poster 15</a:t>
            </a:r>
          </a:p>
        </p:txBody>
      </p:sp>
      <p:pic>
        <p:nvPicPr>
          <p:cNvPr id="2" name="Picture 1" descr="image of poster 15 with a background photo of a person looking through a telescope with a sky full of stars. Along with a quote by African American Spiritual saying, “Ain’t gonna let nobody turn me around…”">
            <a:extLst>
              <a:ext uri="{FF2B5EF4-FFF2-40B4-BE49-F238E27FC236}">
                <a16:creationId xmlns:a16="http://schemas.microsoft.com/office/drawing/2014/main" id="{CFE4F22A-66FC-8CD3-8EAF-E26200D2D4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7"/>
            <a:ext cx="3857623" cy="5142505"/>
          </a:xfrm>
          <a:prstGeom prst="rect">
            <a:avLst/>
          </a:prstGeom>
        </p:spPr>
      </p:pic>
    </p:spTree>
    <p:extLst>
      <p:ext uri="{BB962C8B-B14F-4D97-AF65-F5344CB8AC3E}">
        <p14:creationId xmlns:p14="http://schemas.microsoft.com/office/powerpoint/2010/main" val="2478532319"/>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93E43-163A-FA9B-D24D-46A74EC6C25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FAC2DB7-74D4-54E3-1426-1F3DF82686DD}"/>
              </a:ext>
            </a:extLst>
          </p:cNvPr>
          <p:cNvSpPr>
            <a:spLocks noGrp="1"/>
          </p:cNvSpPr>
          <p:nvPr>
            <p:ph type="title"/>
          </p:nvPr>
        </p:nvSpPr>
        <p:spPr>
          <a:xfrm>
            <a:off x="206347" y="4373377"/>
            <a:ext cx="8229600" cy="857250"/>
          </a:xfrm>
        </p:spPr>
        <p:txBody>
          <a:bodyPr/>
          <a:lstStyle/>
          <a:p>
            <a:r>
              <a:rPr lang="en-US" dirty="0"/>
              <a:t>Poster 16</a:t>
            </a:r>
          </a:p>
        </p:txBody>
      </p:sp>
      <p:pic>
        <p:nvPicPr>
          <p:cNvPr id="2" name="Picture 1" descr="image of poster 16 with a background photo of a parent carrying their child on their shoulders. Along with a quote by El-Hajj Malik El-Shabazz saying, “A man who stands for nothing will fall for anything.”">
            <a:extLst>
              <a:ext uri="{FF2B5EF4-FFF2-40B4-BE49-F238E27FC236}">
                <a16:creationId xmlns:a16="http://schemas.microsoft.com/office/drawing/2014/main" id="{FB09B441-C715-4EBF-9056-86C46638FE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7"/>
            <a:ext cx="3857623" cy="5142505"/>
          </a:xfrm>
          <a:prstGeom prst="rect">
            <a:avLst/>
          </a:prstGeom>
        </p:spPr>
      </p:pic>
    </p:spTree>
    <p:extLst>
      <p:ext uri="{BB962C8B-B14F-4D97-AF65-F5344CB8AC3E}">
        <p14:creationId xmlns:p14="http://schemas.microsoft.com/office/powerpoint/2010/main" val="1244506555"/>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B53D1-E82B-8C8C-E0C0-D253004399A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A342E10-5C62-825A-EDCE-918D8383E2A4}"/>
              </a:ext>
            </a:extLst>
          </p:cNvPr>
          <p:cNvSpPr>
            <a:spLocks noGrp="1"/>
          </p:cNvSpPr>
          <p:nvPr>
            <p:ph type="title"/>
          </p:nvPr>
        </p:nvSpPr>
        <p:spPr>
          <a:xfrm>
            <a:off x="206347" y="4373377"/>
            <a:ext cx="8229600" cy="857250"/>
          </a:xfrm>
        </p:spPr>
        <p:txBody>
          <a:bodyPr/>
          <a:lstStyle/>
          <a:p>
            <a:r>
              <a:rPr lang="en-US" dirty="0"/>
              <a:t>Poster 17</a:t>
            </a:r>
          </a:p>
        </p:txBody>
      </p:sp>
      <p:pic>
        <p:nvPicPr>
          <p:cNvPr id="2" name="Picture 1" descr="image of poster 17 with a background photo of a grandparent and their grandchild holding and onserving potted plants. Along with a Yoruban proverb saying, “ Where you will sit when you are old shows where you stood in youth.”">
            <a:extLst>
              <a:ext uri="{FF2B5EF4-FFF2-40B4-BE49-F238E27FC236}">
                <a16:creationId xmlns:a16="http://schemas.microsoft.com/office/drawing/2014/main" id="{78531D4A-13FA-1396-CA73-CC9C6DD49C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7"/>
            <a:ext cx="3857623" cy="5142505"/>
          </a:xfrm>
          <a:prstGeom prst="rect">
            <a:avLst/>
          </a:prstGeom>
        </p:spPr>
      </p:pic>
    </p:spTree>
    <p:extLst>
      <p:ext uri="{BB962C8B-B14F-4D97-AF65-F5344CB8AC3E}">
        <p14:creationId xmlns:p14="http://schemas.microsoft.com/office/powerpoint/2010/main" val="1680877144"/>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D3BD-7975-379E-A87F-521AEF5C6E82}"/>
              </a:ext>
            </a:extLst>
          </p:cNvPr>
          <p:cNvSpPr>
            <a:spLocks noGrp="1"/>
          </p:cNvSpPr>
          <p:nvPr>
            <p:ph type="title"/>
          </p:nvPr>
        </p:nvSpPr>
        <p:spPr/>
        <p:txBody>
          <a:bodyPr/>
          <a:lstStyle/>
          <a:p>
            <a:r>
              <a:rPr lang="en-US" dirty="0"/>
              <a:t>Video 2: Pressures Teens Will Face </a:t>
            </a:r>
          </a:p>
        </p:txBody>
      </p:sp>
      <p:sp>
        <p:nvSpPr>
          <p:cNvPr id="4" name="Text Placeholder 2">
            <a:extLst>
              <a:ext uri="{FF2B5EF4-FFF2-40B4-BE49-F238E27FC236}">
                <a16:creationId xmlns:a16="http://schemas.microsoft.com/office/drawing/2014/main" id="{D916851B-892D-747E-FEAF-77EAF185DC8E}"/>
              </a:ext>
            </a:extLst>
          </p:cNvPr>
          <p:cNvSpPr txBox="1">
            <a:spLocks/>
          </p:cNvSpPr>
          <p:nvPr/>
        </p:nvSpPr>
        <p:spPr bwMode="auto">
          <a:xfrm>
            <a:off x="609600" y="1311275"/>
            <a:ext cx="82296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3" indent="-342883" algn="l" rtl="0" eaLnBrk="0" fontAlgn="base" hangingPunct="0">
              <a:spcBef>
                <a:spcPct val="20000"/>
              </a:spcBef>
              <a:spcAft>
                <a:spcPct val="0"/>
              </a:spcAft>
              <a:buClr>
                <a:srgbClr val="275A70"/>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13" indent="-285737" algn="l" rtl="0" eaLnBrk="0" fontAlgn="base" hangingPunct="0">
              <a:spcBef>
                <a:spcPct val="20000"/>
              </a:spcBef>
              <a:spcAft>
                <a:spcPct val="0"/>
              </a:spcAft>
              <a:buClr>
                <a:schemeClr val="accent4">
                  <a:lumMod val="50000"/>
                </a:schemeClr>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2942" indent="-228588" algn="l" rtl="0" eaLnBrk="0" fontAlgn="base" hangingPunct="0">
              <a:spcBef>
                <a:spcPct val="20000"/>
              </a:spcBef>
              <a:spcAft>
                <a:spcPct val="0"/>
              </a:spcAft>
              <a:buClr>
                <a:srgbClr val="F1AB1F"/>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474"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hlinkClick r:id="rId2"/>
              </a:rPr>
              <a:t>Pressures Teens Will Face - YouTube</a:t>
            </a:r>
            <a:endParaRPr lang="en-US" dirty="0"/>
          </a:p>
        </p:txBody>
      </p:sp>
    </p:spTree>
    <p:extLst>
      <p:ext uri="{BB962C8B-B14F-4D97-AF65-F5344CB8AC3E}">
        <p14:creationId xmlns:p14="http://schemas.microsoft.com/office/powerpoint/2010/main" val="36006527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chorCtr="0"/>
          <a:lstStyle/>
          <a:p>
            <a:pPr>
              <a:lnSpc>
                <a:spcPct val="140977"/>
              </a:lnSpc>
            </a:pPr>
            <a:r>
              <a:rPr lang="en-US" dirty="0"/>
              <a:t>Understanding Pre-Teens and Teenagers</a:t>
            </a:r>
            <a:br>
              <a:rPr lang="en-US" dirty="0"/>
            </a:br>
            <a:r>
              <a:rPr lang="en-US" sz="1800" dirty="0"/>
              <a:t>Parents Make a Difference </a:t>
            </a:r>
            <a:endParaRPr lang="en-US" dirty="0"/>
          </a:p>
        </p:txBody>
      </p:sp>
      <p:sp>
        <p:nvSpPr>
          <p:cNvPr id="4" name="Text Placeholder 3"/>
          <p:cNvSpPr>
            <a:spLocks noGrp="1"/>
          </p:cNvSpPr>
          <p:nvPr>
            <p:ph type="body" sz="quarter" idx="10"/>
          </p:nvPr>
        </p:nvSpPr>
        <p:spPr/>
        <p:txBody>
          <a:bodyPr/>
          <a:lstStyle/>
          <a:p>
            <a:r>
              <a:rPr lang="en-US" b="1" dirty="0"/>
              <a:t>Pre-teens and teenagers feel like their experiences are unique</a:t>
            </a:r>
          </a:p>
          <a:p>
            <a:r>
              <a:rPr lang="en-US" b="1" dirty="0"/>
              <a:t>No one can really understand where they are coming from</a:t>
            </a:r>
          </a:p>
          <a:p>
            <a:pPr lvl="1"/>
            <a:r>
              <a:rPr lang="en-US" dirty="0"/>
              <a:t>Show them that you can try to understand</a:t>
            </a:r>
          </a:p>
          <a:p>
            <a:pPr lvl="1"/>
            <a:r>
              <a:rPr lang="en-US" dirty="0"/>
              <a:t>Try putting yourself in your child’s shoes</a:t>
            </a:r>
          </a:p>
        </p:txBody>
      </p:sp>
    </p:spTree>
    <p:extLst>
      <p:ext uri="{BB962C8B-B14F-4D97-AF65-F5344CB8AC3E}">
        <p14:creationId xmlns:p14="http://schemas.microsoft.com/office/powerpoint/2010/main" val="292147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chorCtr="0"/>
          <a:lstStyle/>
          <a:p>
            <a:pPr>
              <a:lnSpc>
                <a:spcPct val="140977"/>
              </a:lnSpc>
            </a:pPr>
            <a:r>
              <a:rPr lang="en-US" dirty="0"/>
              <a:t>Understanding Pre-Teens and Teenagers</a:t>
            </a:r>
            <a:br>
              <a:rPr lang="en-US" dirty="0"/>
            </a:br>
            <a:r>
              <a:rPr lang="en-US" sz="1800" dirty="0"/>
              <a:t>Parents Make a Difference</a:t>
            </a:r>
            <a:endParaRPr lang="en-US" dirty="0"/>
          </a:p>
        </p:txBody>
      </p:sp>
      <p:sp>
        <p:nvSpPr>
          <p:cNvPr id="3" name="Text Placeholder 2"/>
          <p:cNvSpPr>
            <a:spLocks noGrp="1"/>
          </p:cNvSpPr>
          <p:nvPr>
            <p:ph type="body" sz="quarter" idx="10"/>
          </p:nvPr>
        </p:nvSpPr>
        <p:spPr/>
        <p:txBody>
          <a:bodyPr/>
          <a:lstStyle/>
          <a:p>
            <a:r>
              <a:rPr lang="en-US" b="1" dirty="0"/>
              <a:t>Parents are needed to help pre-teens understand and negotiate changes</a:t>
            </a:r>
          </a:p>
          <a:p>
            <a:pPr lvl="1"/>
            <a:r>
              <a:rPr lang="en-US" dirty="0"/>
              <a:t>Parents’ opinions matter</a:t>
            </a:r>
          </a:p>
          <a:p>
            <a:pPr lvl="1"/>
            <a:r>
              <a:rPr lang="en-US" dirty="0"/>
              <a:t>Staying close to your child is important</a:t>
            </a:r>
          </a:p>
          <a:p>
            <a:pPr lvl="1"/>
            <a:r>
              <a:rPr lang="en-US" dirty="0"/>
              <a:t>Spending time with your child is important</a:t>
            </a:r>
          </a:p>
          <a:p>
            <a:r>
              <a:rPr lang="en-US" b="1" dirty="0"/>
              <a:t>Parents make a difference!</a:t>
            </a:r>
          </a:p>
        </p:txBody>
      </p:sp>
    </p:spTree>
    <p:extLst>
      <p:ext uri="{BB962C8B-B14F-4D97-AF65-F5344CB8AC3E}">
        <p14:creationId xmlns:p14="http://schemas.microsoft.com/office/powerpoint/2010/main" val="145140013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012E-D352-8A14-9513-A8CB6DC438C7}"/>
              </a:ext>
            </a:extLst>
          </p:cNvPr>
          <p:cNvSpPr txBox="1">
            <a:spLocks noGrp="1"/>
          </p:cNvSpPr>
          <p:nvPr>
            <p:ph type="title" idx="4294967295"/>
          </p:nvPr>
        </p:nvSpPr>
        <p:spPr>
          <a:xfrm>
            <a:off x="457200" y="205979"/>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275A70"/>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78" algn="ctr" rtl="0" fontAlgn="base">
              <a:spcBef>
                <a:spcPct val="0"/>
              </a:spcBef>
              <a:spcAft>
                <a:spcPct val="0"/>
              </a:spcAft>
              <a:defRPr sz="4400">
                <a:solidFill>
                  <a:schemeClr val="tx1"/>
                </a:solidFill>
                <a:latin typeface="Myriad Web Pro" panose="020B0503030403020204" pitchFamily="34" charset="0"/>
              </a:defRPr>
            </a:lvl6pPr>
            <a:lvl7pPr marL="914354" algn="ctr" rtl="0" fontAlgn="base">
              <a:spcBef>
                <a:spcPct val="0"/>
              </a:spcBef>
              <a:spcAft>
                <a:spcPct val="0"/>
              </a:spcAft>
              <a:defRPr sz="4400">
                <a:solidFill>
                  <a:schemeClr val="tx1"/>
                </a:solidFill>
                <a:latin typeface="Myriad Web Pro" panose="020B0503030403020204" pitchFamily="34" charset="0"/>
              </a:defRPr>
            </a:lvl7pPr>
            <a:lvl8pPr marL="1371532" algn="ctr" rtl="0" fontAlgn="base">
              <a:spcBef>
                <a:spcPct val="0"/>
              </a:spcBef>
              <a:spcAft>
                <a:spcPct val="0"/>
              </a:spcAft>
              <a:defRPr sz="4400">
                <a:solidFill>
                  <a:schemeClr val="tx1"/>
                </a:solidFill>
                <a:latin typeface="Myriad Web Pro" panose="020B0503030403020204" pitchFamily="34" charset="0"/>
              </a:defRPr>
            </a:lvl8pPr>
            <a:lvl9pPr marL="1828709"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40977"/>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75A70"/>
                </a:solidFill>
                <a:effectLst/>
                <a:uLnTx/>
                <a:uFillTx/>
                <a:latin typeface="Calibri" pitchFamily="34" charset="0"/>
                <a:ea typeface="+mj-ea"/>
                <a:cs typeface="+mj-cs"/>
              </a:rPr>
              <a:t>Why Focus on Children 9- to 12- Years Old?</a:t>
            </a:r>
          </a:p>
        </p:txBody>
      </p:sp>
      <p:sp>
        <p:nvSpPr>
          <p:cNvPr id="3" name="Text Placeholder 2"/>
          <p:cNvSpPr>
            <a:spLocks noGrp="1"/>
          </p:cNvSpPr>
          <p:nvPr>
            <p:ph type="body" sz="quarter" idx="10"/>
          </p:nvPr>
        </p:nvSpPr>
        <p:spPr/>
        <p:txBody>
          <a:bodyPr/>
          <a:lstStyle/>
          <a:p>
            <a:r>
              <a:rPr lang="en-US" b="1" dirty="0"/>
              <a:t>Seize the moment</a:t>
            </a:r>
          </a:p>
          <a:p>
            <a:pPr lvl="1"/>
            <a:r>
              <a:rPr lang="en-US" dirty="0"/>
              <a:t>What you do now will lay the foundation for what happens in later years</a:t>
            </a:r>
          </a:p>
          <a:p>
            <a:endParaRPr lang="en-US" dirty="0"/>
          </a:p>
          <a:p>
            <a:r>
              <a:rPr lang="en-US" b="1" dirty="0"/>
              <a:t>Snooze and Lose</a:t>
            </a:r>
          </a:p>
          <a:p>
            <a:pPr lvl="1"/>
            <a:r>
              <a:rPr lang="en-US" dirty="0"/>
              <a:t>Waiting to discuss issues such as healthy relationships and sexuality in later years risks missing a chance to have the greatest impact</a:t>
            </a:r>
          </a:p>
        </p:txBody>
      </p:sp>
    </p:spTree>
    <p:extLst>
      <p:ext uri="{BB962C8B-B14F-4D97-AF65-F5344CB8AC3E}">
        <p14:creationId xmlns:p14="http://schemas.microsoft.com/office/powerpoint/2010/main" val="27424872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B1502B4-91E0-7AB9-1D3A-6985F5BF6596}"/>
              </a:ext>
            </a:extLst>
          </p:cNvPr>
          <p:cNvSpPr txBox="1">
            <a:spLocks noGrp="1"/>
          </p:cNvSpPr>
          <p:nvPr>
            <p:ph type="title" idx="4294967295"/>
          </p:nvPr>
        </p:nvSpPr>
        <p:spPr>
          <a:xfrm>
            <a:off x="457200" y="205979"/>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275A70"/>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78" algn="ctr" rtl="0" fontAlgn="base">
              <a:spcBef>
                <a:spcPct val="0"/>
              </a:spcBef>
              <a:spcAft>
                <a:spcPct val="0"/>
              </a:spcAft>
              <a:defRPr sz="4400">
                <a:solidFill>
                  <a:schemeClr val="tx1"/>
                </a:solidFill>
                <a:latin typeface="Myriad Web Pro" panose="020B0503030403020204" pitchFamily="34" charset="0"/>
              </a:defRPr>
            </a:lvl6pPr>
            <a:lvl7pPr marL="914354" algn="ctr" rtl="0" fontAlgn="base">
              <a:spcBef>
                <a:spcPct val="0"/>
              </a:spcBef>
              <a:spcAft>
                <a:spcPct val="0"/>
              </a:spcAft>
              <a:defRPr sz="4400">
                <a:solidFill>
                  <a:schemeClr val="tx1"/>
                </a:solidFill>
                <a:latin typeface="Myriad Web Pro" panose="020B0503030403020204" pitchFamily="34" charset="0"/>
              </a:defRPr>
            </a:lvl7pPr>
            <a:lvl8pPr marL="1371532" algn="ctr" rtl="0" fontAlgn="base">
              <a:spcBef>
                <a:spcPct val="0"/>
              </a:spcBef>
              <a:spcAft>
                <a:spcPct val="0"/>
              </a:spcAft>
              <a:defRPr sz="4400">
                <a:solidFill>
                  <a:schemeClr val="tx1"/>
                </a:solidFill>
                <a:latin typeface="Myriad Web Pro" panose="020B0503030403020204" pitchFamily="34" charset="0"/>
              </a:defRPr>
            </a:lvl8pPr>
            <a:lvl9pPr marL="1828709"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40977"/>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75A70"/>
                </a:solidFill>
                <a:effectLst/>
                <a:uLnTx/>
                <a:uFillTx/>
                <a:latin typeface="Calibri" pitchFamily="34" charset="0"/>
                <a:ea typeface="+mj-ea"/>
                <a:cs typeface="+mj-cs"/>
              </a:rPr>
              <a:t>Why Focus on Children 9- to 12- Years Old? </a:t>
            </a:r>
          </a:p>
        </p:txBody>
      </p:sp>
      <p:sp>
        <p:nvSpPr>
          <p:cNvPr id="3" name="Text Placeholder 2"/>
          <p:cNvSpPr>
            <a:spLocks noGrp="1"/>
          </p:cNvSpPr>
          <p:nvPr>
            <p:ph type="body" sz="quarter" idx="10"/>
          </p:nvPr>
        </p:nvSpPr>
        <p:spPr/>
        <p:txBody>
          <a:bodyPr/>
          <a:lstStyle/>
          <a:p>
            <a:r>
              <a:rPr lang="en-US" b="1" dirty="0"/>
              <a:t>Children are entering a stage (puberty) when many things are happening</a:t>
            </a:r>
          </a:p>
          <a:p>
            <a:pPr lvl="1"/>
            <a:r>
              <a:rPr lang="en-US" dirty="0"/>
              <a:t>Physically </a:t>
            </a:r>
          </a:p>
          <a:p>
            <a:pPr lvl="1"/>
            <a:r>
              <a:rPr lang="en-US" dirty="0"/>
              <a:t>Emotionally</a:t>
            </a:r>
          </a:p>
          <a:p>
            <a:pPr lvl="1"/>
            <a:r>
              <a:rPr lang="en-US" dirty="0"/>
              <a:t>Socially</a:t>
            </a:r>
          </a:p>
          <a:p>
            <a:pPr lvl="1"/>
            <a:r>
              <a:rPr lang="en-US" dirty="0"/>
              <a:t>The way they think</a:t>
            </a:r>
          </a:p>
          <a:p>
            <a:pPr lvl="1"/>
            <a:r>
              <a:rPr lang="en-US" dirty="0"/>
              <a:t>What they are exposed to</a:t>
            </a:r>
          </a:p>
          <a:p>
            <a:r>
              <a:rPr lang="en-US" b="1" dirty="0"/>
              <a:t>Puberty starts at earlier ages than in the past</a:t>
            </a:r>
          </a:p>
        </p:txBody>
      </p:sp>
    </p:spTree>
    <p:extLst>
      <p:ext uri="{BB962C8B-B14F-4D97-AF65-F5344CB8AC3E}">
        <p14:creationId xmlns:p14="http://schemas.microsoft.com/office/powerpoint/2010/main" val="14948842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6B9B9FF-D90C-C4D6-65EF-5760C9412498}"/>
              </a:ext>
            </a:extLst>
          </p:cNvPr>
          <p:cNvSpPr txBox="1">
            <a:spLocks noGrp="1"/>
          </p:cNvSpPr>
          <p:nvPr>
            <p:ph type="title" idx="4294967295"/>
          </p:nvPr>
        </p:nvSpPr>
        <p:spPr>
          <a:xfrm>
            <a:off x="457200" y="205979"/>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275A70"/>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78" algn="ctr" rtl="0" fontAlgn="base">
              <a:spcBef>
                <a:spcPct val="0"/>
              </a:spcBef>
              <a:spcAft>
                <a:spcPct val="0"/>
              </a:spcAft>
              <a:defRPr sz="4400">
                <a:solidFill>
                  <a:schemeClr val="tx1"/>
                </a:solidFill>
                <a:latin typeface="Myriad Web Pro" panose="020B0503030403020204" pitchFamily="34" charset="0"/>
              </a:defRPr>
            </a:lvl6pPr>
            <a:lvl7pPr marL="914354" algn="ctr" rtl="0" fontAlgn="base">
              <a:spcBef>
                <a:spcPct val="0"/>
              </a:spcBef>
              <a:spcAft>
                <a:spcPct val="0"/>
              </a:spcAft>
              <a:defRPr sz="4400">
                <a:solidFill>
                  <a:schemeClr val="tx1"/>
                </a:solidFill>
                <a:latin typeface="Myriad Web Pro" panose="020B0503030403020204" pitchFamily="34" charset="0"/>
              </a:defRPr>
            </a:lvl7pPr>
            <a:lvl8pPr marL="1371532" algn="ctr" rtl="0" fontAlgn="base">
              <a:spcBef>
                <a:spcPct val="0"/>
              </a:spcBef>
              <a:spcAft>
                <a:spcPct val="0"/>
              </a:spcAft>
              <a:defRPr sz="4400">
                <a:solidFill>
                  <a:schemeClr val="tx1"/>
                </a:solidFill>
                <a:latin typeface="Myriad Web Pro" panose="020B0503030403020204" pitchFamily="34" charset="0"/>
              </a:defRPr>
            </a:lvl8pPr>
            <a:lvl9pPr marL="1828709"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40977"/>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75A70"/>
                </a:solidFill>
                <a:effectLst/>
                <a:uLnTx/>
                <a:uFillTx/>
                <a:latin typeface="Calibri" pitchFamily="34" charset="0"/>
                <a:ea typeface="+mj-ea"/>
                <a:cs typeface="+mj-cs"/>
              </a:rPr>
              <a:t>Why Focus on Children 9- to 12- Years Old?  </a:t>
            </a:r>
          </a:p>
        </p:txBody>
      </p:sp>
      <p:sp>
        <p:nvSpPr>
          <p:cNvPr id="3" name="Text Placeholder 2"/>
          <p:cNvSpPr>
            <a:spLocks noGrp="1"/>
          </p:cNvSpPr>
          <p:nvPr>
            <p:ph type="body" sz="quarter" idx="10"/>
          </p:nvPr>
        </p:nvSpPr>
        <p:spPr/>
        <p:txBody>
          <a:bodyPr/>
          <a:lstStyle/>
          <a:p>
            <a:r>
              <a:rPr lang="en-US" b="1" dirty="0"/>
              <a:t>Children of all ages are bombarded with information on relationships and sex everyday</a:t>
            </a:r>
          </a:p>
          <a:p>
            <a:pPr lvl="1"/>
            <a:r>
              <a:rPr lang="en-US" dirty="0"/>
              <a:t>Children need parents to filter this information</a:t>
            </a:r>
          </a:p>
          <a:p>
            <a:pPr lvl="1"/>
            <a:r>
              <a:rPr lang="en-US" dirty="0"/>
              <a:t>Children need to learn about relationships and sexual issues from your words and actions</a:t>
            </a:r>
          </a:p>
          <a:p>
            <a:pPr lvl="1"/>
            <a:r>
              <a:rPr lang="en-US" dirty="0"/>
              <a:t>If parents are silent, outside influences will be in control</a:t>
            </a:r>
          </a:p>
        </p:txBody>
      </p:sp>
    </p:spTree>
    <p:extLst>
      <p:ext uri="{BB962C8B-B14F-4D97-AF65-F5344CB8AC3E}">
        <p14:creationId xmlns:p14="http://schemas.microsoft.com/office/powerpoint/2010/main" val="228750882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00C0F8-BE9D-299E-D3F7-DD7A06B452B9}"/>
              </a:ext>
            </a:extLst>
          </p:cNvPr>
          <p:cNvSpPr txBox="1">
            <a:spLocks noGrp="1"/>
          </p:cNvSpPr>
          <p:nvPr>
            <p:ph type="title" idx="4294967295"/>
          </p:nvPr>
        </p:nvSpPr>
        <p:spPr>
          <a:xfrm>
            <a:off x="457200" y="205979"/>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275A70"/>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78" algn="ctr" rtl="0" fontAlgn="base">
              <a:spcBef>
                <a:spcPct val="0"/>
              </a:spcBef>
              <a:spcAft>
                <a:spcPct val="0"/>
              </a:spcAft>
              <a:defRPr sz="4400">
                <a:solidFill>
                  <a:schemeClr val="tx1"/>
                </a:solidFill>
                <a:latin typeface="Myriad Web Pro" panose="020B0503030403020204" pitchFamily="34" charset="0"/>
              </a:defRPr>
            </a:lvl6pPr>
            <a:lvl7pPr marL="914354" algn="ctr" rtl="0" fontAlgn="base">
              <a:spcBef>
                <a:spcPct val="0"/>
              </a:spcBef>
              <a:spcAft>
                <a:spcPct val="0"/>
              </a:spcAft>
              <a:defRPr sz="4400">
                <a:solidFill>
                  <a:schemeClr val="tx1"/>
                </a:solidFill>
                <a:latin typeface="Myriad Web Pro" panose="020B0503030403020204" pitchFamily="34" charset="0"/>
              </a:defRPr>
            </a:lvl7pPr>
            <a:lvl8pPr marL="1371532" algn="ctr" rtl="0" fontAlgn="base">
              <a:spcBef>
                <a:spcPct val="0"/>
              </a:spcBef>
              <a:spcAft>
                <a:spcPct val="0"/>
              </a:spcAft>
              <a:defRPr sz="4400">
                <a:solidFill>
                  <a:schemeClr val="tx1"/>
                </a:solidFill>
                <a:latin typeface="Myriad Web Pro" panose="020B0503030403020204" pitchFamily="34" charset="0"/>
              </a:defRPr>
            </a:lvl8pPr>
            <a:lvl9pPr marL="1828709"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40977"/>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75A70"/>
                </a:solidFill>
                <a:effectLst/>
                <a:uLnTx/>
                <a:uFillTx/>
                <a:latin typeface="Calibri" pitchFamily="34" charset="0"/>
                <a:ea typeface="+mj-ea"/>
                <a:cs typeface="+mj-cs"/>
              </a:rPr>
              <a:t>Why Focus on Children 9- to 12- Years Old?   </a:t>
            </a:r>
          </a:p>
        </p:txBody>
      </p:sp>
      <p:sp>
        <p:nvSpPr>
          <p:cNvPr id="3" name="Text Placeholder 2"/>
          <p:cNvSpPr>
            <a:spLocks noGrp="1"/>
          </p:cNvSpPr>
          <p:nvPr>
            <p:ph type="body" sz="quarter" idx="10"/>
          </p:nvPr>
        </p:nvSpPr>
        <p:spPr/>
        <p:txBody>
          <a:bodyPr/>
          <a:lstStyle/>
          <a:p>
            <a:r>
              <a:rPr lang="en-US" b="1" dirty="0"/>
              <a:t>Children can be very cruel to each other</a:t>
            </a:r>
          </a:p>
          <a:p>
            <a:pPr lvl="1"/>
            <a:r>
              <a:rPr lang="en-US" dirty="0"/>
              <a:t>This can open the door for parents to improve their relationship with their children by offering the unconditional love that peers often do not provide</a:t>
            </a:r>
          </a:p>
        </p:txBody>
      </p:sp>
    </p:spTree>
    <p:extLst>
      <p:ext uri="{BB962C8B-B14F-4D97-AF65-F5344CB8AC3E}">
        <p14:creationId xmlns:p14="http://schemas.microsoft.com/office/powerpoint/2010/main" val="7130574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B717388A-8156-C05F-F370-77489CDB2300}"/>
              </a:ext>
            </a:extLst>
          </p:cNvPr>
          <p:cNvSpPr txBox="1">
            <a:spLocks noGrp="1"/>
          </p:cNvSpPr>
          <p:nvPr>
            <p:ph type="title" idx="4294967295"/>
          </p:nvPr>
        </p:nvSpPr>
        <p:spPr>
          <a:xfrm>
            <a:off x="991140" y="2145464"/>
            <a:ext cx="7161719" cy="15081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78" algn="ctr" rtl="0" fontAlgn="base">
              <a:spcBef>
                <a:spcPct val="0"/>
              </a:spcBef>
              <a:spcAft>
                <a:spcPct val="0"/>
              </a:spcAft>
              <a:defRPr sz="4400">
                <a:solidFill>
                  <a:schemeClr val="tx1"/>
                </a:solidFill>
                <a:latin typeface="Myriad Web Pro" panose="020B0503030403020204" pitchFamily="34" charset="0"/>
              </a:defRPr>
            </a:lvl6pPr>
            <a:lvl7pPr marL="914354" algn="ctr" rtl="0" fontAlgn="base">
              <a:spcBef>
                <a:spcPct val="0"/>
              </a:spcBef>
              <a:spcAft>
                <a:spcPct val="0"/>
              </a:spcAft>
              <a:defRPr sz="4400">
                <a:solidFill>
                  <a:schemeClr val="tx1"/>
                </a:solidFill>
                <a:latin typeface="Myriad Web Pro" panose="020B0503030403020204" pitchFamily="34" charset="0"/>
              </a:defRPr>
            </a:lvl7pPr>
            <a:lvl8pPr marL="1371532" algn="ctr" rtl="0" fontAlgn="base">
              <a:spcBef>
                <a:spcPct val="0"/>
              </a:spcBef>
              <a:spcAft>
                <a:spcPct val="0"/>
              </a:spcAft>
              <a:defRPr sz="4400">
                <a:solidFill>
                  <a:schemeClr val="tx1"/>
                </a:solidFill>
                <a:latin typeface="Myriad Web Pro" panose="020B0503030403020204" pitchFamily="34" charset="0"/>
              </a:defRPr>
            </a:lvl8pPr>
            <a:lvl9pPr marL="1828709"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Session 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Parents Make a Difference</a:t>
            </a:r>
          </a:p>
        </p:txBody>
      </p:sp>
    </p:spTree>
    <p:extLst>
      <p:ext uri="{BB962C8B-B14F-4D97-AF65-F5344CB8AC3E}">
        <p14:creationId xmlns:p14="http://schemas.microsoft.com/office/powerpoint/2010/main" val="396994327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4F281B-E5DB-7BD6-E486-91A3CF034F76}"/>
              </a:ext>
            </a:extLst>
          </p:cNvPr>
          <p:cNvSpPr txBox="1">
            <a:spLocks noGrp="1"/>
          </p:cNvSpPr>
          <p:nvPr>
            <p:ph type="title" idx="4294967295"/>
          </p:nvPr>
        </p:nvSpPr>
        <p:spPr>
          <a:xfrm>
            <a:off x="457200" y="205979"/>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275A70"/>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78" algn="ctr" rtl="0" fontAlgn="base">
              <a:spcBef>
                <a:spcPct val="0"/>
              </a:spcBef>
              <a:spcAft>
                <a:spcPct val="0"/>
              </a:spcAft>
              <a:defRPr sz="4400">
                <a:solidFill>
                  <a:schemeClr val="tx1"/>
                </a:solidFill>
                <a:latin typeface="Myriad Web Pro" panose="020B0503030403020204" pitchFamily="34" charset="0"/>
              </a:defRPr>
            </a:lvl6pPr>
            <a:lvl7pPr marL="914354" algn="ctr" rtl="0" fontAlgn="base">
              <a:spcBef>
                <a:spcPct val="0"/>
              </a:spcBef>
              <a:spcAft>
                <a:spcPct val="0"/>
              </a:spcAft>
              <a:defRPr sz="4400">
                <a:solidFill>
                  <a:schemeClr val="tx1"/>
                </a:solidFill>
                <a:latin typeface="Myriad Web Pro" panose="020B0503030403020204" pitchFamily="34" charset="0"/>
              </a:defRPr>
            </a:lvl7pPr>
            <a:lvl8pPr marL="1371532" algn="ctr" rtl="0" fontAlgn="base">
              <a:spcBef>
                <a:spcPct val="0"/>
              </a:spcBef>
              <a:spcAft>
                <a:spcPct val="0"/>
              </a:spcAft>
              <a:defRPr sz="4400">
                <a:solidFill>
                  <a:schemeClr val="tx1"/>
                </a:solidFill>
                <a:latin typeface="Myriad Web Pro" panose="020B0503030403020204" pitchFamily="34" charset="0"/>
              </a:defRPr>
            </a:lvl8pPr>
            <a:lvl9pPr marL="1828709"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40977"/>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75A70"/>
                </a:solidFill>
                <a:effectLst/>
                <a:uLnTx/>
                <a:uFillTx/>
                <a:latin typeface="Calibri" pitchFamily="34" charset="0"/>
                <a:ea typeface="+mj-ea"/>
                <a:cs typeface="+mj-cs"/>
              </a:rPr>
              <a:t>Why Focus on Children 9- to 12- Years Old?    </a:t>
            </a:r>
          </a:p>
        </p:txBody>
      </p:sp>
      <p:sp>
        <p:nvSpPr>
          <p:cNvPr id="3" name="Text Placeholder 2"/>
          <p:cNvSpPr>
            <a:spLocks noGrp="1"/>
          </p:cNvSpPr>
          <p:nvPr>
            <p:ph type="body" sz="quarter" idx="10"/>
          </p:nvPr>
        </p:nvSpPr>
        <p:spPr/>
        <p:txBody>
          <a:bodyPr/>
          <a:lstStyle/>
          <a:p>
            <a:r>
              <a:rPr lang="en-US" b="1" dirty="0"/>
              <a:t>Foundation Forming. </a:t>
            </a:r>
            <a:r>
              <a:rPr lang="en-US" dirty="0"/>
              <a:t>Now is the time to help your children develop:</a:t>
            </a:r>
          </a:p>
          <a:p>
            <a:pPr lvl="1"/>
            <a:r>
              <a:rPr lang="en-US" dirty="0"/>
              <a:t>Values</a:t>
            </a:r>
          </a:p>
          <a:p>
            <a:pPr lvl="1"/>
            <a:r>
              <a:rPr lang="en-US" dirty="0"/>
              <a:t>Attitudes</a:t>
            </a:r>
          </a:p>
          <a:p>
            <a:pPr lvl="1"/>
            <a:r>
              <a:rPr lang="en-US" dirty="0"/>
              <a:t>Maturity </a:t>
            </a:r>
          </a:p>
          <a:p>
            <a:pPr lvl="1"/>
            <a:r>
              <a:rPr lang="en-US" dirty="0"/>
              <a:t>Skills</a:t>
            </a:r>
          </a:p>
          <a:p>
            <a:r>
              <a:rPr lang="en-US" b="1" dirty="0"/>
              <a:t>Build your skills. </a:t>
            </a:r>
            <a:r>
              <a:rPr lang="en-US" dirty="0" err="1"/>
              <a:t>HeaRT</a:t>
            </a:r>
            <a:r>
              <a:rPr lang="en-US" dirty="0"/>
              <a:t> for Parents will help you build skills to:</a:t>
            </a:r>
          </a:p>
          <a:p>
            <a:pPr lvl="1"/>
            <a:r>
              <a:rPr lang="en-US" dirty="0"/>
              <a:t>Begin talking with your child now</a:t>
            </a:r>
          </a:p>
          <a:p>
            <a:pPr lvl="1"/>
            <a:r>
              <a:rPr lang="en-US" dirty="0"/>
              <a:t>Prepare for upcoming years</a:t>
            </a:r>
          </a:p>
        </p:txBody>
      </p:sp>
    </p:spTree>
    <p:extLst>
      <p:ext uri="{BB962C8B-B14F-4D97-AF65-F5344CB8AC3E}">
        <p14:creationId xmlns:p14="http://schemas.microsoft.com/office/powerpoint/2010/main" val="16594407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3FA30-70C6-4EF9-B075-EB629DF66A98}"/>
              </a:ext>
            </a:extLst>
          </p:cNvPr>
          <p:cNvSpPr>
            <a:spLocks noGrp="1"/>
          </p:cNvSpPr>
          <p:nvPr>
            <p:ph type="title"/>
          </p:nvPr>
        </p:nvSpPr>
        <p:spPr>
          <a:xfrm>
            <a:off x="0" y="4624230"/>
            <a:ext cx="8229600" cy="857250"/>
          </a:xfrm>
        </p:spPr>
        <p:txBody>
          <a:bodyPr/>
          <a:lstStyle/>
          <a:p>
            <a:r>
              <a:rPr lang="en-US" dirty="0"/>
              <a:t>Poster 1</a:t>
            </a:r>
          </a:p>
        </p:txBody>
      </p:sp>
      <p:pic>
        <p:nvPicPr>
          <p:cNvPr id="11" name="Picture 10" descr="image of poster 1 with a photo background of a father comforting their son with a quote saying: “You are your child’s most important teacher.">
            <a:extLst>
              <a:ext uri="{FF2B5EF4-FFF2-40B4-BE49-F238E27FC236}">
                <a16:creationId xmlns:a16="http://schemas.microsoft.com/office/drawing/2014/main" id="{1B4A81ED-FCF0-4574-A761-6C5BCA6322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8" y="496"/>
            <a:ext cx="3857625" cy="5142508"/>
          </a:xfrm>
          <a:prstGeom prst="rect">
            <a:avLst/>
          </a:prstGeom>
        </p:spPr>
      </p:pic>
    </p:spTree>
    <p:extLst>
      <p:ext uri="{BB962C8B-B14F-4D97-AF65-F5344CB8AC3E}">
        <p14:creationId xmlns:p14="http://schemas.microsoft.com/office/powerpoint/2010/main" val="186322738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898A-4F71-4A75-A98F-D1CB00132FA3}"/>
              </a:ext>
            </a:extLst>
          </p:cNvPr>
          <p:cNvSpPr>
            <a:spLocks noGrp="1"/>
          </p:cNvSpPr>
          <p:nvPr>
            <p:ph type="title"/>
          </p:nvPr>
        </p:nvSpPr>
        <p:spPr>
          <a:xfrm>
            <a:off x="141611" y="4551402"/>
            <a:ext cx="8229600" cy="857250"/>
          </a:xfrm>
        </p:spPr>
        <p:txBody>
          <a:bodyPr/>
          <a:lstStyle/>
          <a:p>
            <a:r>
              <a:rPr lang="en-US" dirty="0"/>
              <a:t>Poster 2</a:t>
            </a:r>
          </a:p>
        </p:txBody>
      </p:sp>
      <p:pic>
        <p:nvPicPr>
          <p:cNvPr id="4" name="Picture 3" descr="image of poster 2 with a photo background of a family having a conversation and quote saying: “You must have a message too.”">
            <a:extLst>
              <a:ext uri="{FF2B5EF4-FFF2-40B4-BE49-F238E27FC236}">
                <a16:creationId xmlns:a16="http://schemas.microsoft.com/office/drawing/2014/main" id="{02B1C919-69DF-4B32-A919-4C98967453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8" y="496"/>
            <a:ext cx="3857625" cy="5142508"/>
          </a:xfrm>
          <a:prstGeom prst="rect">
            <a:avLst/>
          </a:prstGeom>
        </p:spPr>
      </p:pic>
    </p:spTree>
    <p:extLst>
      <p:ext uri="{BB962C8B-B14F-4D97-AF65-F5344CB8AC3E}">
        <p14:creationId xmlns:p14="http://schemas.microsoft.com/office/powerpoint/2010/main" val="26278582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A024-E600-4AA5-BC79-1D5E47B9D306}"/>
              </a:ext>
            </a:extLst>
          </p:cNvPr>
          <p:cNvSpPr>
            <a:spLocks noGrp="1"/>
          </p:cNvSpPr>
          <p:nvPr>
            <p:ph type="title"/>
          </p:nvPr>
        </p:nvSpPr>
        <p:spPr>
          <a:xfrm>
            <a:off x="125426" y="4616138"/>
            <a:ext cx="8229600" cy="857250"/>
          </a:xfrm>
        </p:spPr>
        <p:txBody>
          <a:bodyPr/>
          <a:lstStyle/>
          <a:p>
            <a:r>
              <a:rPr lang="en-US" dirty="0"/>
              <a:t>Poster 3</a:t>
            </a:r>
          </a:p>
        </p:txBody>
      </p:sp>
      <p:pic>
        <p:nvPicPr>
          <p:cNvPr id="4" name="Picture 3" descr="image of poster 3 with a photo background of a parent and child holding holding a small growing plant with a quote from an African proverb: “If you want to know the end, look at the beginning.”">
            <a:extLst>
              <a:ext uri="{FF2B5EF4-FFF2-40B4-BE49-F238E27FC236}">
                <a16:creationId xmlns:a16="http://schemas.microsoft.com/office/drawing/2014/main" id="{57BEE19C-1990-4043-B536-CC0956A6F3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8" y="496"/>
            <a:ext cx="3857625" cy="5142508"/>
          </a:xfrm>
          <a:prstGeom prst="rect">
            <a:avLst/>
          </a:prstGeom>
        </p:spPr>
      </p:pic>
    </p:spTree>
    <p:extLst>
      <p:ext uri="{BB962C8B-B14F-4D97-AF65-F5344CB8AC3E}">
        <p14:creationId xmlns:p14="http://schemas.microsoft.com/office/powerpoint/2010/main" val="413811489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5D44C-2E83-9213-8B26-A9C79DAB8862}"/>
              </a:ext>
            </a:extLst>
          </p:cNvPr>
          <p:cNvSpPr>
            <a:spLocks noGrp="1"/>
          </p:cNvSpPr>
          <p:nvPr>
            <p:ph type="title"/>
          </p:nvPr>
        </p:nvSpPr>
        <p:spPr>
          <a:xfrm>
            <a:off x="125426" y="4616138"/>
            <a:ext cx="8229600" cy="857250"/>
          </a:xfrm>
        </p:spPr>
        <p:txBody>
          <a:bodyPr/>
          <a:lstStyle/>
          <a:p>
            <a:r>
              <a:rPr lang="en-US" dirty="0"/>
              <a:t>Poster 4</a:t>
            </a:r>
          </a:p>
        </p:txBody>
      </p:sp>
      <p:pic>
        <p:nvPicPr>
          <p:cNvPr id="3" name="Picture 2" descr="image of poster 4 with background photo a father helping his child with a fishing pole">
            <a:extLst>
              <a:ext uri="{FF2B5EF4-FFF2-40B4-BE49-F238E27FC236}">
                <a16:creationId xmlns:a16="http://schemas.microsoft.com/office/drawing/2014/main" id="{B626D7F9-E8EF-2A70-06A2-806899C03D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8" y="496"/>
            <a:ext cx="3857624" cy="5142508"/>
          </a:xfrm>
          <a:prstGeom prst="rect">
            <a:avLst/>
          </a:prstGeom>
        </p:spPr>
      </p:pic>
    </p:spTree>
    <p:extLst>
      <p:ext uri="{BB962C8B-B14F-4D97-AF65-F5344CB8AC3E}">
        <p14:creationId xmlns:p14="http://schemas.microsoft.com/office/powerpoint/2010/main" val="255215623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98F-9B4B-4547-9929-F6A10515346B}"/>
              </a:ext>
            </a:extLst>
          </p:cNvPr>
          <p:cNvSpPr>
            <a:spLocks noGrp="1"/>
          </p:cNvSpPr>
          <p:nvPr>
            <p:ph type="title"/>
          </p:nvPr>
        </p:nvSpPr>
        <p:spPr/>
        <p:txBody>
          <a:bodyPr/>
          <a:lstStyle/>
          <a:p>
            <a:r>
              <a:rPr lang="en-US" sz="4000" dirty="0"/>
              <a:t>Ground Rules</a:t>
            </a:r>
            <a:endParaRPr lang="en-US" sz="4000" dirty="0">
              <a:solidFill>
                <a:srgbClr val="FF0000"/>
              </a:solidFill>
            </a:endParaRPr>
          </a:p>
        </p:txBody>
      </p:sp>
      <p:sp>
        <p:nvSpPr>
          <p:cNvPr id="6" name="Text Placeholder 2">
            <a:extLst>
              <a:ext uri="{FF2B5EF4-FFF2-40B4-BE49-F238E27FC236}">
                <a16:creationId xmlns:a16="http://schemas.microsoft.com/office/drawing/2014/main" id="{6673F2F5-7AFC-5289-2EA9-09226876F422}"/>
              </a:ext>
            </a:extLst>
          </p:cNvPr>
          <p:cNvSpPr txBox="1">
            <a:spLocks/>
          </p:cNvSpPr>
          <p:nvPr/>
        </p:nvSpPr>
        <p:spPr bwMode="auto">
          <a:xfrm>
            <a:off x="457200" y="1148241"/>
            <a:ext cx="8229600" cy="378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3" indent="-342883" algn="l" rtl="0" eaLnBrk="0" fontAlgn="base" hangingPunct="0">
              <a:spcBef>
                <a:spcPct val="20000"/>
              </a:spcBef>
              <a:spcAft>
                <a:spcPct val="0"/>
              </a:spcAft>
              <a:buClr>
                <a:srgbClr val="275A70"/>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13" indent="-285737" algn="l" rtl="0" eaLnBrk="0" fontAlgn="base" hangingPunct="0">
              <a:spcBef>
                <a:spcPct val="20000"/>
              </a:spcBef>
              <a:spcAft>
                <a:spcPct val="0"/>
              </a:spcAft>
              <a:buClr>
                <a:schemeClr val="accent4">
                  <a:lumMod val="50000"/>
                </a:schemeClr>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2942" indent="-228588" algn="l" rtl="0" eaLnBrk="0" fontAlgn="base" hangingPunct="0">
              <a:spcBef>
                <a:spcPct val="20000"/>
              </a:spcBef>
              <a:spcAft>
                <a:spcPct val="0"/>
              </a:spcAft>
              <a:buClr>
                <a:srgbClr val="F1AB1F"/>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474"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r>
              <a:rPr lang="en-US" b="1" dirty="0"/>
              <a:t>Suggested Ground Rules:</a:t>
            </a:r>
            <a:endParaRPr lang="en-US" dirty="0"/>
          </a:p>
          <a:p>
            <a:pPr marL="742315" lvl="1" indent="-285115"/>
            <a:r>
              <a:rPr lang="en-US" dirty="0"/>
              <a:t>Respect each other’s privacy.</a:t>
            </a:r>
            <a:endParaRPr lang="en-US" dirty="0">
              <a:ea typeface="Calibri" panose="020F0502020204030204" pitchFamily="34" charset="0"/>
              <a:cs typeface="Calibri" panose="020F0502020204030204" pitchFamily="34" charset="0"/>
            </a:endParaRPr>
          </a:p>
          <a:p>
            <a:pPr marL="742315" lvl="1" indent="-285115"/>
            <a:r>
              <a:rPr lang="en-US" dirty="0"/>
              <a:t>We have the right to our point of view.</a:t>
            </a:r>
            <a:endParaRPr lang="en-US" dirty="0">
              <a:ea typeface="Calibri" panose="020F0502020204030204" pitchFamily="34" charset="0"/>
              <a:cs typeface="Calibri" panose="020F0502020204030204" pitchFamily="34" charset="0"/>
            </a:endParaRPr>
          </a:p>
          <a:p>
            <a:pPr marL="742315" lvl="1" indent="-285115"/>
            <a:r>
              <a:rPr lang="en-US" dirty="0"/>
              <a:t>Everyone deserves to be heard.</a:t>
            </a:r>
            <a:endParaRPr lang="en-US" dirty="0">
              <a:ea typeface="Calibri" panose="020F0502020204030204" pitchFamily="34" charset="0"/>
              <a:cs typeface="Calibri" panose="020F0502020204030204" pitchFamily="34" charset="0"/>
            </a:endParaRPr>
          </a:p>
          <a:p>
            <a:pPr marL="742315" lvl="1" indent="-285115"/>
            <a:r>
              <a:rPr lang="en-US" dirty="0"/>
              <a:t>We will strive to be supportive and encouraging of others.</a:t>
            </a:r>
            <a:endParaRPr lang="en-US" dirty="0">
              <a:ea typeface="Calibri" panose="020F0502020204030204" pitchFamily="34" charset="0"/>
              <a:cs typeface="Calibri" panose="020F0502020204030204" pitchFamily="34" charset="0"/>
            </a:endParaRPr>
          </a:p>
          <a:p>
            <a:pPr marL="742315" lvl="1" indent="-285115"/>
            <a:r>
              <a:rPr lang="en-US" dirty="0"/>
              <a:t>There is no such thing as a stupid question or one “right” answer.</a:t>
            </a:r>
            <a:endParaRPr lang="en-US" dirty="0">
              <a:ea typeface="Calibri" panose="020F0502020204030204" pitchFamily="34" charset="0"/>
              <a:cs typeface="Calibri" panose="020F0502020204030204" pitchFamily="34" charset="0"/>
            </a:endParaRPr>
          </a:p>
          <a:p>
            <a:pPr marL="742315" lvl="1" indent="-285115"/>
            <a:r>
              <a:rPr lang="en-US" dirty="0"/>
              <a:t>Attendance is important and expected at all sessions.</a:t>
            </a:r>
            <a:endParaRPr lang="en-US" dirty="0">
              <a:ea typeface="Calibri" panose="020F0502020204030204" pitchFamily="34" charset="0"/>
              <a:cs typeface="Calibri" panose="020F0502020204030204" pitchFamily="34" charset="0"/>
            </a:endParaRPr>
          </a:p>
          <a:p>
            <a:pPr marL="742315" lvl="1" indent="-285115"/>
            <a:r>
              <a:rPr lang="en-US" dirty="0"/>
              <a:t>No cell phones and try to limit interruptions. </a:t>
            </a:r>
            <a:endParaRPr lang="en-US" dirty="0">
              <a:ea typeface="Calibri" panose="020F0502020204030204" pitchFamily="34" charset="0"/>
              <a:cs typeface="Calibri" panose="020F0502020204030204" pitchFamily="34" charset="0"/>
            </a:endParaRPr>
          </a:p>
          <a:p>
            <a:pPr marL="742315" lvl="1" indent="-285115"/>
            <a:r>
              <a:rPr lang="en-US" dirty="0"/>
              <a:t>Mute yourself when not talking.</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878092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7FFCC-36AF-4550-8811-69197E173AFA}"/>
              </a:ext>
            </a:extLst>
          </p:cNvPr>
          <p:cNvSpPr>
            <a:spLocks noGrp="1"/>
          </p:cNvSpPr>
          <p:nvPr>
            <p:ph type="title"/>
          </p:nvPr>
        </p:nvSpPr>
        <p:spPr/>
        <p:txBody>
          <a:bodyPr/>
          <a:lstStyle/>
          <a:p>
            <a:r>
              <a:rPr lang="en-US" dirty="0"/>
              <a:t>Icebreaker 1</a:t>
            </a:r>
          </a:p>
        </p:txBody>
      </p:sp>
      <p:sp>
        <p:nvSpPr>
          <p:cNvPr id="3" name="Text Placeholder 2">
            <a:extLst>
              <a:ext uri="{FF2B5EF4-FFF2-40B4-BE49-F238E27FC236}">
                <a16:creationId xmlns:a16="http://schemas.microsoft.com/office/drawing/2014/main" id="{BA9BDFBF-1B88-4BD1-B904-FE2866ED3368}"/>
              </a:ext>
            </a:extLst>
          </p:cNvPr>
          <p:cNvSpPr>
            <a:spLocks noGrp="1"/>
          </p:cNvSpPr>
          <p:nvPr>
            <p:ph type="body" sz="quarter" idx="10"/>
          </p:nvPr>
        </p:nvSpPr>
        <p:spPr/>
        <p:txBody>
          <a:bodyPr/>
          <a:lstStyle/>
          <a:p>
            <a:r>
              <a:rPr lang="en-US" dirty="0"/>
              <a:t>Introduce yourself and tell us what your favorite food is!  Can you remember everyone who went before you?  </a:t>
            </a:r>
          </a:p>
          <a:p>
            <a:r>
              <a:rPr lang="en-US" dirty="0"/>
              <a:t>We’ll go in this order:</a:t>
            </a:r>
          </a:p>
          <a:p>
            <a:pPr lvl="1"/>
            <a:r>
              <a:rPr lang="en-US" dirty="0">
                <a:solidFill>
                  <a:schemeClr val="accent3"/>
                </a:solidFill>
              </a:rPr>
              <a:t>[List Participant Names]</a:t>
            </a:r>
          </a:p>
          <a:p>
            <a:pPr lvl="1"/>
            <a:r>
              <a:rPr lang="en-US" dirty="0">
                <a:solidFill>
                  <a:schemeClr val="accent3"/>
                </a:solidFill>
              </a:rPr>
              <a:t>[Facilitator Last]</a:t>
            </a:r>
          </a:p>
        </p:txBody>
      </p:sp>
    </p:spTree>
    <p:extLst>
      <p:ext uri="{BB962C8B-B14F-4D97-AF65-F5344CB8AC3E}">
        <p14:creationId xmlns:p14="http://schemas.microsoft.com/office/powerpoint/2010/main" val="117899463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526F-1CFF-B73D-ECEA-2E2E6836AD21}"/>
              </a:ext>
            </a:extLst>
          </p:cNvPr>
          <p:cNvSpPr>
            <a:spLocks noGrp="1"/>
          </p:cNvSpPr>
          <p:nvPr>
            <p:ph type="title"/>
          </p:nvPr>
        </p:nvSpPr>
        <p:spPr/>
        <p:txBody>
          <a:bodyPr/>
          <a:lstStyle/>
          <a:p>
            <a:r>
              <a:rPr lang="en-US" dirty="0"/>
              <a:t>Gaby and Brendon</a:t>
            </a:r>
          </a:p>
        </p:txBody>
      </p:sp>
      <p:sp>
        <p:nvSpPr>
          <p:cNvPr id="3" name="Text Placeholder 2">
            <a:extLst>
              <a:ext uri="{FF2B5EF4-FFF2-40B4-BE49-F238E27FC236}">
                <a16:creationId xmlns:a16="http://schemas.microsoft.com/office/drawing/2014/main" id="{95CAF605-8E85-E911-A536-DB15F5CEFE38}"/>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924628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D087-ADFF-4DD3-BFB7-DBEFC61A1A62}"/>
              </a:ext>
            </a:extLst>
          </p:cNvPr>
          <p:cNvSpPr>
            <a:spLocks noGrp="1"/>
          </p:cNvSpPr>
          <p:nvPr>
            <p:ph type="title"/>
          </p:nvPr>
        </p:nvSpPr>
        <p:spPr/>
        <p:txBody>
          <a:bodyPr/>
          <a:lstStyle/>
          <a:p>
            <a:r>
              <a:rPr lang="en-US" dirty="0"/>
              <a:t>Icebreaker 2</a:t>
            </a:r>
          </a:p>
        </p:txBody>
      </p:sp>
      <p:sp>
        <p:nvSpPr>
          <p:cNvPr id="3" name="Text Placeholder 2">
            <a:extLst>
              <a:ext uri="{FF2B5EF4-FFF2-40B4-BE49-F238E27FC236}">
                <a16:creationId xmlns:a16="http://schemas.microsoft.com/office/drawing/2014/main" id="{66279152-485F-4290-924A-C360E0BB1DFF}"/>
              </a:ext>
            </a:extLst>
          </p:cNvPr>
          <p:cNvSpPr>
            <a:spLocks noGrp="1"/>
          </p:cNvSpPr>
          <p:nvPr>
            <p:ph type="body" sz="quarter" idx="10"/>
          </p:nvPr>
        </p:nvSpPr>
        <p:spPr/>
        <p:txBody>
          <a:bodyPr/>
          <a:lstStyle/>
          <a:p>
            <a:r>
              <a:rPr lang="en-US" dirty="0"/>
              <a:t>Where were you born?</a:t>
            </a:r>
          </a:p>
          <a:p>
            <a:r>
              <a:rPr lang="en-US" dirty="0"/>
              <a:t>Where do you live?</a:t>
            </a:r>
          </a:p>
          <a:p>
            <a:r>
              <a:rPr lang="en-US" dirty="0"/>
              <a:t>How many children do you have?</a:t>
            </a:r>
          </a:p>
          <a:p>
            <a:r>
              <a:rPr lang="en-US" dirty="0"/>
              <a:t>Tell me something about your child (age, sex, favorite things, talents, etc.)</a:t>
            </a:r>
          </a:p>
          <a:p>
            <a:r>
              <a:rPr lang="en-US" dirty="0"/>
              <a:t>Why did you decide to participate in Dating Matters?</a:t>
            </a:r>
          </a:p>
        </p:txBody>
      </p:sp>
    </p:spTree>
    <p:extLst>
      <p:ext uri="{BB962C8B-B14F-4D97-AF65-F5344CB8AC3E}">
        <p14:creationId xmlns:p14="http://schemas.microsoft.com/office/powerpoint/2010/main" val="424858660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1956-96DB-4A10-BE97-E076E5040CC8}"/>
              </a:ext>
            </a:extLst>
          </p:cNvPr>
          <p:cNvSpPr>
            <a:spLocks noGrp="1"/>
          </p:cNvSpPr>
          <p:nvPr>
            <p:ph type="title"/>
          </p:nvPr>
        </p:nvSpPr>
        <p:spPr>
          <a:xfrm>
            <a:off x="457200" y="301625"/>
            <a:ext cx="8229600" cy="857250"/>
          </a:xfrm>
        </p:spPr>
        <p:txBody>
          <a:bodyPr/>
          <a:lstStyle/>
          <a:p>
            <a:r>
              <a:rPr lang="en-US" sz="4400" dirty="0"/>
              <a:t>Parking Lot</a:t>
            </a:r>
          </a:p>
        </p:txBody>
      </p:sp>
      <p:sp>
        <p:nvSpPr>
          <p:cNvPr id="3" name="Text Placeholder 2">
            <a:extLst>
              <a:ext uri="{FF2B5EF4-FFF2-40B4-BE49-F238E27FC236}">
                <a16:creationId xmlns:a16="http://schemas.microsoft.com/office/drawing/2014/main" id="{8D0AC160-5581-4978-87B6-59AAFDE293E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8204045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lIns="91440" tIns="45720" rIns="91440" bIns="45720" anchor="t" anchorCtr="0"/>
          <a:lstStyle/>
          <a:p>
            <a:pPr>
              <a:lnSpc>
                <a:spcPct val="140977"/>
              </a:lnSpc>
            </a:pPr>
            <a:r>
              <a:rPr lang="en-US" dirty="0">
                <a:solidFill>
                  <a:srgbClr val="275A70"/>
                </a:solidFill>
              </a:rPr>
              <a:t>Goals of Healthy Relationships Toolkit for Parents</a:t>
            </a:r>
            <a:br>
              <a:rPr lang="en-US" dirty="0">
                <a:solidFill>
                  <a:srgbClr val="275A70"/>
                </a:solidFill>
              </a:rPr>
            </a:br>
            <a:endParaRPr lang="en-US" dirty="0"/>
          </a:p>
        </p:txBody>
      </p:sp>
      <p:sp>
        <p:nvSpPr>
          <p:cNvPr id="3" name="Content Placeholder 2"/>
          <p:cNvSpPr>
            <a:spLocks noGrp="1"/>
          </p:cNvSpPr>
          <p:nvPr>
            <p:ph type="body" sz="quarter" idx="10"/>
          </p:nvPr>
        </p:nvSpPr>
        <p:spPr/>
        <p:txBody>
          <a:bodyPr/>
          <a:lstStyle/>
          <a:p>
            <a:r>
              <a:rPr lang="en-US" b="1" dirty="0"/>
              <a:t>Learn how to become better health teachers for our children</a:t>
            </a:r>
          </a:p>
          <a:p>
            <a:pPr lvl="1"/>
            <a:r>
              <a:rPr lang="en-US" i="1" dirty="0"/>
              <a:t>You are your child’s most important teacher.</a:t>
            </a:r>
          </a:p>
          <a:p>
            <a:pPr lvl="1"/>
            <a:r>
              <a:rPr lang="en-US" i="1" dirty="0"/>
              <a:t>You must have a message too.</a:t>
            </a:r>
          </a:p>
          <a:p>
            <a:pPr lvl="1"/>
            <a:r>
              <a:rPr lang="en-US" i="1" dirty="0"/>
              <a:t>If you want to know the end, look at the beginning.</a:t>
            </a:r>
          </a:p>
          <a:p>
            <a:r>
              <a:rPr lang="en-US" b="1" dirty="0"/>
              <a:t>Learn how to help our children cope with messages about relationships and sex that may not be good for them</a:t>
            </a:r>
          </a:p>
        </p:txBody>
      </p:sp>
    </p:spTree>
    <p:extLst>
      <p:ext uri="{BB962C8B-B14F-4D97-AF65-F5344CB8AC3E}">
        <p14:creationId xmlns:p14="http://schemas.microsoft.com/office/powerpoint/2010/main" val="151577671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F46B-4A10-410A-A2B8-A569F689579F}"/>
              </a:ext>
            </a:extLst>
          </p:cNvPr>
          <p:cNvSpPr>
            <a:spLocks noGrp="1"/>
          </p:cNvSpPr>
          <p:nvPr>
            <p:ph type="title"/>
          </p:nvPr>
        </p:nvSpPr>
        <p:spPr/>
        <p:txBody>
          <a:bodyPr/>
          <a:lstStyle/>
          <a:p>
            <a:r>
              <a:rPr lang="en-US" dirty="0"/>
              <a:t>Video 1: Kids Discuss Their Goals in Life</a:t>
            </a:r>
          </a:p>
        </p:txBody>
      </p:sp>
      <p:sp>
        <p:nvSpPr>
          <p:cNvPr id="4" name="Text Placeholder 2">
            <a:extLst>
              <a:ext uri="{FF2B5EF4-FFF2-40B4-BE49-F238E27FC236}">
                <a16:creationId xmlns:a16="http://schemas.microsoft.com/office/drawing/2014/main" id="{A22566E8-1945-89D2-5A38-7FED208A2C29}"/>
              </a:ext>
            </a:extLst>
          </p:cNvPr>
          <p:cNvSpPr>
            <a:spLocks noGrp="1"/>
          </p:cNvSpPr>
          <p:nvPr>
            <p:ph type="body" sz="quarter" idx="10"/>
          </p:nvPr>
        </p:nvSpPr>
        <p:spPr>
          <a:xfrm>
            <a:off x="457200" y="1158875"/>
            <a:ext cx="8229600" cy="3341688"/>
          </a:xfrm>
        </p:spPr>
        <p:txBody>
          <a:bodyPr/>
          <a:lstStyle/>
          <a:p>
            <a:r>
              <a:rPr lang="en-US" dirty="0">
                <a:hlinkClick r:id="rId3"/>
              </a:rPr>
              <a:t>Kids Discuss Their Goals in Life - YouTube</a:t>
            </a:r>
            <a:endParaRPr lang="en-US" dirty="0"/>
          </a:p>
        </p:txBody>
      </p:sp>
    </p:spTree>
    <p:extLst>
      <p:ext uri="{BB962C8B-B14F-4D97-AF65-F5344CB8AC3E}">
        <p14:creationId xmlns:p14="http://schemas.microsoft.com/office/powerpoint/2010/main" val="393909423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46D6-97A0-422B-9F52-D5DE9A29500E}"/>
              </a:ext>
            </a:extLst>
          </p:cNvPr>
          <p:cNvSpPr>
            <a:spLocks noGrp="1"/>
          </p:cNvSpPr>
          <p:nvPr>
            <p:ph type="title"/>
          </p:nvPr>
        </p:nvSpPr>
        <p:spPr/>
        <p:txBody>
          <a:bodyPr/>
          <a:lstStyle/>
          <a:p>
            <a:r>
              <a:rPr lang="en-US" dirty="0"/>
              <a:t>Video 2: Pressures Teens Will Face</a:t>
            </a:r>
          </a:p>
        </p:txBody>
      </p:sp>
      <p:sp>
        <p:nvSpPr>
          <p:cNvPr id="3" name="Text Placeholder 2">
            <a:extLst>
              <a:ext uri="{FF2B5EF4-FFF2-40B4-BE49-F238E27FC236}">
                <a16:creationId xmlns:a16="http://schemas.microsoft.com/office/drawing/2014/main" id="{247C718B-247C-0D12-897B-4FF3E0C10FA6}"/>
              </a:ext>
            </a:extLst>
          </p:cNvPr>
          <p:cNvSpPr>
            <a:spLocks noGrp="1"/>
          </p:cNvSpPr>
          <p:nvPr>
            <p:ph type="body" sz="quarter" idx="10"/>
          </p:nvPr>
        </p:nvSpPr>
        <p:spPr>
          <a:xfrm>
            <a:off x="457200" y="1158875"/>
            <a:ext cx="8229600" cy="3341688"/>
          </a:xfrm>
        </p:spPr>
        <p:txBody>
          <a:bodyPr/>
          <a:lstStyle/>
          <a:p>
            <a:r>
              <a:rPr lang="en-US" dirty="0">
                <a:hlinkClick r:id="rId3"/>
              </a:rPr>
              <a:t>Pressures Teens Will Face - YouTube</a:t>
            </a:r>
            <a:endParaRPr lang="en-US" dirty="0"/>
          </a:p>
        </p:txBody>
      </p:sp>
    </p:spTree>
    <p:extLst>
      <p:ext uri="{BB962C8B-B14F-4D97-AF65-F5344CB8AC3E}">
        <p14:creationId xmlns:p14="http://schemas.microsoft.com/office/powerpoint/2010/main" val="135794836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E97C6-C3D0-4F39-85C4-52DD1BB943D1}"/>
              </a:ext>
            </a:extLst>
          </p:cNvPr>
          <p:cNvSpPr>
            <a:spLocks noGrp="1"/>
          </p:cNvSpPr>
          <p:nvPr>
            <p:ph type="title"/>
          </p:nvPr>
        </p:nvSpPr>
        <p:spPr/>
        <p:txBody>
          <a:bodyPr/>
          <a:lstStyle/>
          <a:p>
            <a:r>
              <a:rPr lang="en-US" dirty="0"/>
              <a:t>Mapping Risk for Early Sex </a:t>
            </a:r>
          </a:p>
        </p:txBody>
      </p:sp>
      <p:sp>
        <p:nvSpPr>
          <p:cNvPr id="5" name="Text Placeholder 4">
            <a:extLst>
              <a:ext uri="{FF2B5EF4-FFF2-40B4-BE49-F238E27FC236}">
                <a16:creationId xmlns:a16="http://schemas.microsoft.com/office/drawing/2014/main" id="{E979D7AE-E00C-4FDA-BFAC-B2FBBB202847}"/>
              </a:ext>
            </a:extLst>
          </p:cNvPr>
          <p:cNvSpPr>
            <a:spLocks noGrp="1"/>
          </p:cNvSpPr>
          <p:nvPr>
            <p:ph type="body" sz="quarter" idx="10"/>
          </p:nvPr>
        </p:nvSpPr>
        <p:spPr>
          <a:xfrm>
            <a:off x="457200" y="1158875"/>
            <a:ext cx="3732390" cy="3341688"/>
          </a:xfrm>
        </p:spPr>
        <p:txBody>
          <a:bodyPr/>
          <a:lstStyle/>
          <a:p>
            <a:r>
              <a:rPr lang="en-US" dirty="0"/>
              <a:t>Let’s Brainstorm! </a:t>
            </a:r>
          </a:p>
          <a:p>
            <a:pPr lvl="1"/>
            <a:r>
              <a:rPr lang="en-US" dirty="0"/>
              <a:t>Reasons for Becoming Sexually Active?</a:t>
            </a:r>
          </a:p>
          <a:p>
            <a:pPr lvl="1"/>
            <a:r>
              <a:rPr lang="en-US" dirty="0"/>
              <a:t>Consequences of Early Sexual Activity?</a:t>
            </a:r>
          </a:p>
        </p:txBody>
      </p:sp>
      <p:pic>
        <p:nvPicPr>
          <p:cNvPr id="4" name="Picture 3" descr="image of sample brainstorm activity">
            <a:extLst>
              <a:ext uri="{FF2B5EF4-FFF2-40B4-BE49-F238E27FC236}">
                <a16:creationId xmlns:a16="http://schemas.microsoft.com/office/drawing/2014/main" id="{58074874-630E-4A98-9CCB-3BA6E5A471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46945" y="807973"/>
            <a:ext cx="2951602" cy="3772462"/>
          </a:xfrm>
          <a:prstGeom prst="rect">
            <a:avLst/>
          </a:prstGeom>
        </p:spPr>
      </p:pic>
    </p:spTree>
    <p:extLst>
      <p:ext uri="{BB962C8B-B14F-4D97-AF65-F5344CB8AC3E}">
        <p14:creationId xmlns:p14="http://schemas.microsoft.com/office/powerpoint/2010/main" val="38439322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46C09-643F-4103-85C0-1321159C94BB}"/>
              </a:ext>
            </a:extLst>
          </p:cNvPr>
          <p:cNvSpPr>
            <a:spLocks noGrp="1"/>
          </p:cNvSpPr>
          <p:nvPr>
            <p:ph type="title"/>
          </p:nvPr>
        </p:nvSpPr>
        <p:spPr/>
        <p:txBody>
          <a:bodyPr/>
          <a:lstStyle/>
          <a:p>
            <a:r>
              <a:rPr lang="en-US" dirty="0"/>
              <a:t>Why should parents start addressing adolescent risk behaviors with children as young as 9-12 years old?</a:t>
            </a:r>
          </a:p>
        </p:txBody>
      </p:sp>
      <p:sp>
        <p:nvSpPr>
          <p:cNvPr id="3" name="Text Placeholder 2">
            <a:extLst>
              <a:ext uri="{FF2B5EF4-FFF2-40B4-BE49-F238E27FC236}">
                <a16:creationId xmlns:a16="http://schemas.microsoft.com/office/drawing/2014/main" id="{AD32E29D-77B0-476A-9927-633C1F5034C2}"/>
              </a:ext>
            </a:extLst>
          </p:cNvPr>
          <p:cNvSpPr>
            <a:spLocks noGrp="1"/>
          </p:cNvSpPr>
          <p:nvPr>
            <p:ph type="body" sz="quarter" idx="10"/>
          </p:nvPr>
        </p:nvSpPr>
        <p:spPr/>
        <p:txBody>
          <a:bodyPr/>
          <a:lstStyle/>
          <a:p>
            <a:r>
              <a:rPr lang="en-US" dirty="0">
                <a:solidFill>
                  <a:schemeClr val="accent3"/>
                </a:solidFill>
              </a:rPr>
              <a:t>[ADD RESPONSES TO THIS SLIDE]</a:t>
            </a:r>
          </a:p>
          <a:p>
            <a:endParaRPr lang="en-US" dirty="0"/>
          </a:p>
        </p:txBody>
      </p:sp>
    </p:spTree>
    <p:extLst>
      <p:ext uri="{BB962C8B-B14F-4D97-AF65-F5344CB8AC3E}">
        <p14:creationId xmlns:p14="http://schemas.microsoft.com/office/powerpoint/2010/main" val="65841873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idx="4294967295"/>
          </p:nvPr>
        </p:nvSpPr>
        <p:spPr>
          <a:xfrm>
            <a:off x="990600" y="2144713"/>
            <a:ext cx="7162800" cy="1508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Session 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Parenting Positively</a:t>
            </a:r>
          </a:p>
        </p:txBody>
      </p:sp>
    </p:spTree>
    <p:extLst>
      <p:ext uri="{BB962C8B-B14F-4D97-AF65-F5344CB8AC3E}">
        <p14:creationId xmlns:p14="http://schemas.microsoft.com/office/powerpoint/2010/main" val="196460611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the Parent-Child Relationship: Attention</a:t>
            </a:r>
          </a:p>
        </p:txBody>
      </p:sp>
      <p:sp>
        <p:nvSpPr>
          <p:cNvPr id="3" name="Text Placeholder 2"/>
          <p:cNvSpPr>
            <a:spLocks noGrp="1"/>
          </p:cNvSpPr>
          <p:nvPr>
            <p:ph type="body" sz="quarter" idx="10"/>
          </p:nvPr>
        </p:nvSpPr>
        <p:spPr/>
        <p:txBody>
          <a:bodyPr/>
          <a:lstStyle/>
          <a:p>
            <a:r>
              <a:rPr lang="en-US" b="1" dirty="0"/>
              <a:t>Pay attention to your child’s positive behavior</a:t>
            </a:r>
          </a:p>
          <a:p>
            <a:pPr lvl="1"/>
            <a:r>
              <a:rPr lang="en-US" dirty="0"/>
              <a:t>Do not take good behavior for granted</a:t>
            </a:r>
          </a:p>
          <a:p>
            <a:pPr lvl="1"/>
            <a:r>
              <a:rPr lang="en-US" dirty="0">
                <a:effectLst/>
                <a:cs typeface="Calibri" panose="020F0502020204030204" pitchFamily="34" charset="0"/>
              </a:rPr>
              <a:t>Let your child know you notice when they are behaving well, not just when they do something wrong</a:t>
            </a:r>
            <a:r>
              <a:rPr lang="en-US" dirty="0">
                <a:effectLst/>
                <a:latin typeface="Arial" panose="020B0604020202020204" pitchFamily="34" charset="0"/>
              </a:rPr>
              <a:t>​</a:t>
            </a:r>
            <a:endParaRPr lang="en-US" dirty="0"/>
          </a:p>
          <a:p>
            <a:pPr lvl="1"/>
            <a:r>
              <a:rPr lang="en-US" dirty="0"/>
              <a:t>“Catch them being good”</a:t>
            </a:r>
          </a:p>
          <a:p>
            <a:pPr lvl="1"/>
            <a:endParaRPr lang="en-US" b="1" dirty="0"/>
          </a:p>
          <a:p>
            <a:pPr marL="457177" lvl="1" indent="0">
              <a:buNone/>
            </a:pPr>
            <a:endParaRPr lang="en-US" b="1" dirty="0"/>
          </a:p>
        </p:txBody>
      </p:sp>
    </p:spTree>
    <p:extLst>
      <p:ext uri="{BB962C8B-B14F-4D97-AF65-F5344CB8AC3E}">
        <p14:creationId xmlns:p14="http://schemas.microsoft.com/office/powerpoint/2010/main" val="102741186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the Parent-Child Relationship: Encouragement</a:t>
            </a:r>
          </a:p>
        </p:txBody>
      </p:sp>
      <p:sp>
        <p:nvSpPr>
          <p:cNvPr id="3" name="Text Placeholder 2"/>
          <p:cNvSpPr>
            <a:spLocks noGrp="1"/>
          </p:cNvSpPr>
          <p:nvPr>
            <p:ph type="body" sz="quarter" idx="10"/>
          </p:nvPr>
        </p:nvSpPr>
        <p:spPr/>
        <p:txBody>
          <a:bodyPr/>
          <a:lstStyle/>
          <a:p>
            <a:r>
              <a:rPr lang="en-US" b="1" dirty="0"/>
              <a:t>Provide your child with a lot of encouragement</a:t>
            </a:r>
          </a:p>
          <a:p>
            <a:r>
              <a:rPr lang="en-US" b="1" dirty="0"/>
              <a:t>Make encouraging statements</a:t>
            </a:r>
          </a:p>
          <a:p>
            <a:pPr lvl="1"/>
            <a:r>
              <a:rPr lang="en-US" dirty="0"/>
              <a:t>That’s the way!</a:t>
            </a:r>
          </a:p>
          <a:p>
            <a:pPr lvl="1"/>
            <a:r>
              <a:rPr lang="en-US" dirty="0"/>
              <a:t>You can do it!</a:t>
            </a:r>
          </a:p>
          <a:p>
            <a:pPr lvl="1"/>
            <a:r>
              <a:rPr lang="en-US" dirty="0"/>
              <a:t>You’re figuring it out!</a:t>
            </a:r>
          </a:p>
          <a:p>
            <a:pPr lvl="1"/>
            <a:r>
              <a:rPr lang="en-US" dirty="0"/>
              <a:t>You’re working so hard!</a:t>
            </a:r>
          </a:p>
        </p:txBody>
      </p:sp>
    </p:spTree>
    <p:extLst>
      <p:ext uri="{BB962C8B-B14F-4D97-AF65-F5344CB8AC3E}">
        <p14:creationId xmlns:p14="http://schemas.microsoft.com/office/powerpoint/2010/main" val="28678332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the Parent-Child Relationship: Time</a:t>
            </a:r>
          </a:p>
        </p:txBody>
      </p:sp>
      <p:sp>
        <p:nvSpPr>
          <p:cNvPr id="3" name="Text Placeholder 2"/>
          <p:cNvSpPr>
            <a:spLocks noGrp="1"/>
          </p:cNvSpPr>
          <p:nvPr>
            <p:ph type="body" sz="quarter" idx="10"/>
          </p:nvPr>
        </p:nvSpPr>
        <p:spPr/>
        <p:txBody>
          <a:bodyPr/>
          <a:lstStyle/>
          <a:p>
            <a:r>
              <a:rPr lang="en-US" b="1" dirty="0"/>
              <a:t>Spend one-on-one time with your child</a:t>
            </a:r>
          </a:p>
          <a:p>
            <a:r>
              <a:rPr lang="en-US" b="1" dirty="0"/>
              <a:t>Find something you and your child enjoy doing together</a:t>
            </a:r>
          </a:p>
          <a:p>
            <a:pPr lvl="1"/>
            <a:r>
              <a:rPr lang="en-US" dirty="0"/>
              <a:t>Cooking </a:t>
            </a:r>
          </a:p>
          <a:p>
            <a:pPr lvl="1"/>
            <a:r>
              <a:rPr lang="en-US" dirty="0"/>
              <a:t>Sports</a:t>
            </a:r>
          </a:p>
          <a:p>
            <a:pPr lvl="1"/>
            <a:r>
              <a:rPr lang="en-US" dirty="0"/>
              <a:t>Hobbies</a:t>
            </a:r>
          </a:p>
          <a:p>
            <a:r>
              <a:rPr lang="en-US" b="1" dirty="0"/>
              <a:t>Enjoyable time together helps strengthen relationships</a:t>
            </a:r>
          </a:p>
        </p:txBody>
      </p:sp>
    </p:spTree>
    <p:extLst>
      <p:ext uri="{BB962C8B-B14F-4D97-AF65-F5344CB8AC3E}">
        <p14:creationId xmlns:p14="http://schemas.microsoft.com/office/powerpoint/2010/main" val="351776219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Parent-Child Communication</a:t>
            </a:r>
          </a:p>
        </p:txBody>
      </p:sp>
      <p:sp>
        <p:nvSpPr>
          <p:cNvPr id="3" name="Text Placeholder 2"/>
          <p:cNvSpPr>
            <a:spLocks noGrp="1"/>
          </p:cNvSpPr>
          <p:nvPr>
            <p:ph type="body" sz="quarter" idx="10"/>
          </p:nvPr>
        </p:nvSpPr>
        <p:spPr/>
        <p:txBody>
          <a:bodyPr/>
          <a:lstStyle/>
          <a:p>
            <a:r>
              <a:rPr lang="en-US" b="1" dirty="0"/>
              <a:t>Really listen to your child</a:t>
            </a:r>
          </a:p>
          <a:p>
            <a:pPr lvl="1"/>
            <a:r>
              <a:rPr lang="en-US" dirty="0"/>
              <a:t>Make and maintain eye contact</a:t>
            </a:r>
          </a:p>
          <a:p>
            <a:pPr lvl="1"/>
            <a:r>
              <a:rPr lang="en-US" dirty="0"/>
              <a:t>Giving your attention to something else communicates a lack of interest</a:t>
            </a:r>
          </a:p>
          <a:p>
            <a:r>
              <a:rPr lang="en-US" b="1" dirty="0"/>
              <a:t>Listen with a closed mouth</a:t>
            </a:r>
          </a:p>
          <a:p>
            <a:pPr lvl="1"/>
            <a:r>
              <a:rPr lang="en-US" dirty="0"/>
              <a:t>Try not to interrupt</a:t>
            </a:r>
          </a:p>
          <a:p>
            <a:r>
              <a:rPr lang="en-US" b="1" dirty="0"/>
              <a:t>Let your child know you have listened</a:t>
            </a:r>
          </a:p>
          <a:p>
            <a:pPr lvl="1"/>
            <a:r>
              <a:rPr lang="en-US" dirty="0"/>
              <a:t>Restate</a:t>
            </a:r>
          </a:p>
          <a:p>
            <a:pPr lvl="1"/>
            <a:r>
              <a:rPr lang="en-US" dirty="0"/>
              <a:t>Make appropriate comments</a:t>
            </a:r>
          </a:p>
        </p:txBody>
      </p:sp>
    </p:spTree>
    <p:extLst>
      <p:ext uri="{BB962C8B-B14F-4D97-AF65-F5344CB8AC3E}">
        <p14:creationId xmlns:p14="http://schemas.microsoft.com/office/powerpoint/2010/main" val="97462857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Parent-Child Communication </a:t>
            </a:r>
          </a:p>
        </p:txBody>
      </p:sp>
      <p:sp>
        <p:nvSpPr>
          <p:cNvPr id="3" name="Text Placeholder 2"/>
          <p:cNvSpPr>
            <a:spLocks noGrp="1"/>
          </p:cNvSpPr>
          <p:nvPr>
            <p:ph type="body" sz="quarter" idx="10"/>
          </p:nvPr>
        </p:nvSpPr>
        <p:spPr/>
        <p:txBody>
          <a:bodyPr/>
          <a:lstStyle/>
          <a:p>
            <a:r>
              <a:rPr lang="en-US" b="1" dirty="0"/>
              <a:t>Do not take over the conversation</a:t>
            </a:r>
          </a:p>
          <a:p>
            <a:pPr lvl="1"/>
            <a:r>
              <a:rPr lang="en-US" dirty="0"/>
              <a:t>Take turns talking</a:t>
            </a:r>
          </a:p>
          <a:p>
            <a:pPr lvl="1"/>
            <a:r>
              <a:rPr lang="en-US" dirty="0"/>
              <a:t>Request feedback</a:t>
            </a:r>
          </a:p>
          <a:p>
            <a:r>
              <a:rPr lang="en-US" b="1" dirty="0"/>
              <a:t>Make your verbal and non-verbal messages consistent</a:t>
            </a:r>
          </a:p>
          <a:p>
            <a:pPr lvl="1"/>
            <a:r>
              <a:rPr lang="en-US" dirty="0"/>
              <a:t>7% of communication is through words</a:t>
            </a:r>
          </a:p>
          <a:p>
            <a:pPr lvl="1"/>
            <a:r>
              <a:rPr lang="en-US" dirty="0"/>
              <a:t>38% through non-verbal vocal characteristics</a:t>
            </a:r>
          </a:p>
          <a:p>
            <a:pPr lvl="1"/>
            <a:r>
              <a:rPr lang="en-US" dirty="0"/>
              <a:t>55% through body movements</a:t>
            </a:r>
          </a:p>
        </p:txBody>
      </p:sp>
    </p:spTree>
    <p:extLst>
      <p:ext uri="{BB962C8B-B14F-4D97-AF65-F5344CB8AC3E}">
        <p14:creationId xmlns:p14="http://schemas.microsoft.com/office/powerpoint/2010/main" val="23906549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chorCtr="0"/>
          <a:lstStyle/>
          <a:p>
            <a:pPr>
              <a:lnSpc>
                <a:spcPct val="140977"/>
              </a:lnSpc>
            </a:pPr>
            <a:r>
              <a:rPr lang="en-US" dirty="0"/>
              <a:t>Goals of Healthy Relationships Toolkit for Parents </a:t>
            </a:r>
            <a:br>
              <a:rPr lang="en-US" dirty="0">
                <a:solidFill>
                  <a:srgbClr val="275A70"/>
                </a:solidFill>
              </a:rPr>
            </a:br>
            <a:endParaRPr lang="en-US" dirty="0"/>
          </a:p>
        </p:txBody>
      </p:sp>
      <p:sp>
        <p:nvSpPr>
          <p:cNvPr id="3" name="Text Placeholder 2"/>
          <p:cNvSpPr>
            <a:spLocks noGrp="1"/>
          </p:cNvSpPr>
          <p:nvPr>
            <p:ph type="body" sz="quarter" idx="10"/>
          </p:nvPr>
        </p:nvSpPr>
        <p:spPr/>
        <p:txBody>
          <a:bodyPr/>
          <a:lstStyle/>
          <a:p>
            <a:r>
              <a:rPr lang="en-US" b="1" dirty="0"/>
              <a:t>Build our knowledge and skills so we can communicate our expectations about relationships and sex to our children</a:t>
            </a:r>
          </a:p>
          <a:p>
            <a:r>
              <a:rPr lang="en-US" b="1" dirty="0"/>
              <a:t>Provide you with information you can share with others in your family </a:t>
            </a:r>
          </a:p>
          <a:p>
            <a:pPr lvl="1"/>
            <a:r>
              <a:rPr lang="en-US" i="1" dirty="0"/>
              <a:t>He who learns, teaches</a:t>
            </a:r>
            <a:r>
              <a:rPr lang="en-US" dirty="0"/>
              <a:t>. </a:t>
            </a:r>
          </a:p>
          <a:p>
            <a:r>
              <a:rPr lang="en-US" b="1" dirty="0"/>
              <a:t>Have fun and enjoy our time together!</a:t>
            </a:r>
          </a:p>
        </p:txBody>
      </p:sp>
    </p:spTree>
    <p:extLst>
      <p:ext uri="{BB962C8B-B14F-4D97-AF65-F5344CB8AC3E}">
        <p14:creationId xmlns:p14="http://schemas.microsoft.com/office/powerpoint/2010/main" val="416228881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Parent-Child Communication  </a:t>
            </a:r>
          </a:p>
        </p:txBody>
      </p:sp>
      <p:sp>
        <p:nvSpPr>
          <p:cNvPr id="3" name="Text Placeholder 2"/>
          <p:cNvSpPr>
            <a:spLocks noGrp="1"/>
          </p:cNvSpPr>
          <p:nvPr>
            <p:ph type="body" sz="quarter" idx="10"/>
          </p:nvPr>
        </p:nvSpPr>
        <p:spPr/>
        <p:txBody>
          <a:bodyPr/>
          <a:lstStyle/>
          <a:p>
            <a:r>
              <a:rPr lang="en-US" b="1" dirty="0"/>
              <a:t>Ask open-ended questions to stimulate conversation</a:t>
            </a:r>
          </a:p>
          <a:p>
            <a:pPr lvl="1"/>
            <a:r>
              <a:rPr lang="en-US" dirty="0"/>
              <a:t>Ask “why” and “what” questions</a:t>
            </a:r>
          </a:p>
          <a:p>
            <a:pPr lvl="1"/>
            <a:r>
              <a:rPr lang="en-US" dirty="0"/>
              <a:t>Avoid “yes” and “no” questions</a:t>
            </a:r>
          </a:p>
          <a:p>
            <a:r>
              <a:rPr lang="en-US" b="1" dirty="0"/>
              <a:t>Express openness to listening to other views</a:t>
            </a:r>
          </a:p>
          <a:p>
            <a:pPr lvl="1"/>
            <a:r>
              <a:rPr lang="en-US" dirty="0"/>
              <a:t>Try not to be too judgmental </a:t>
            </a:r>
          </a:p>
          <a:p>
            <a:pPr lvl="1"/>
            <a:r>
              <a:rPr lang="en-US" dirty="0"/>
              <a:t>Do not criticize their opinions</a:t>
            </a:r>
          </a:p>
        </p:txBody>
      </p:sp>
    </p:spTree>
    <p:extLst>
      <p:ext uri="{BB962C8B-B14F-4D97-AF65-F5344CB8AC3E}">
        <p14:creationId xmlns:p14="http://schemas.microsoft.com/office/powerpoint/2010/main" val="154324675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Parent-Child Communication   </a:t>
            </a:r>
          </a:p>
        </p:txBody>
      </p:sp>
      <p:sp>
        <p:nvSpPr>
          <p:cNvPr id="3" name="Text Placeholder 2"/>
          <p:cNvSpPr>
            <a:spLocks noGrp="1"/>
          </p:cNvSpPr>
          <p:nvPr>
            <p:ph type="body" sz="quarter" idx="10"/>
          </p:nvPr>
        </p:nvSpPr>
        <p:spPr/>
        <p:txBody>
          <a:bodyPr/>
          <a:lstStyle/>
          <a:p>
            <a:r>
              <a:rPr lang="en-US" b="1" dirty="0"/>
              <a:t>Stick to present issue during conflict</a:t>
            </a:r>
          </a:p>
          <a:p>
            <a:pPr lvl="1"/>
            <a:r>
              <a:rPr lang="en-US" dirty="0"/>
              <a:t>Do not dwell on past problems</a:t>
            </a:r>
          </a:p>
          <a:p>
            <a:r>
              <a:rPr lang="en-US" b="1" dirty="0"/>
              <a:t>Focus on solutions to problems rather than placing blame</a:t>
            </a:r>
          </a:p>
          <a:p>
            <a:r>
              <a:rPr lang="en-US" b="1" dirty="0"/>
              <a:t>Be respectful, avoid put-downs</a:t>
            </a:r>
          </a:p>
          <a:p>
            <a:r>
              <a:rPr lang="en-US" b="1" dirty="0"/>
              <a:t>Use “I” messages describing how you feel</a:t>
            </a:r>
          </a:p>
          <a:p>
            <a:pPr lvl="1"/>
            <a:r>
              <a:rPr lang="en-US" dirty="0">
                <a:effectLst/>
                <a:cs typeface="Calibri" panose="020F0502020204030204" pitchFamily="34" charset="0"/>
              </a:rPr>
              <a:t>Say, “I get very worried if I do not know where you are.” </a:t>
            </a:r>
          </a:p>
          <a:p>
            <a:pPr lvl="1"/>
            <a:r>
              <a:rPr lang="en-US" dirty="0">
                <a:effectLst/>
                <a:cs typeface="Calibri" panose="020F0502020204030204" pitchFamily="34" charset="0"/>
              </a:rPr>
              <a:t>Instead of saying, “Not letting me know where you are when you are out is very irresponsible.”</a:t>
            </a:r>
          </a:p>
          <a:p>
            <a:pPr lvl="1"/>
            <a:endParaRPr lang="en-US" b="1" dirty="0"/>
          </a:p>
        </p:txBody>
      </p:sp>
    </p:spTree>
    <p:extLst>
      <p:ext uri="{BB962C8B-B14F-4D97-AF65-F5344CB8AC3E}">
        <p14:creationId xmlns:p14="http://schemas.microsoft.com/office/powerpoint/2010/main" val="31424737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Supervising Your Child</a:t>
            </a:r>
          </a:p>
        </p:txBody>
      </p:sp>
      <p:sp>
        <p:nvSpPr>
          <p:cNvPr id="3" name="Text Placeholder 2"/>
          <p:cNvSpPr>
            <a:spLocks noGrp="1"/>
          </p:cNvSpPr>
          <p:nvPr>
            <p:ph type="body" sz="quarter" idx="10"/>
          </p:nvPr>
        </p:nvSpPr>
        <p:spPr/>
        <p:txBody>
          <a:bodyPr/>
          <a:lstStyle/>
          <a:p>
            <a:r>
              <a:rPr lang="en-US" b="1" dirty="0"/>
              <a:t>As your children get older, they will be doing more things without you</a:t>
            </a:r>
          </a:p>
          <a:p>
            <a:r>
              <a:rPr lang="en-US" b="1" dirty="0"/>
              <a:t>Whenever they leave home, always know at least:</a:t>
            </a:r>
          </a:p>
          <a:p>
            <a:pPr lvl="1"/>
            <a:r>
              <a:rPr lang="en-US" b="1" dirty="0"/>
              <a:t>Where </a:t>
            </a:r>
            <a:r>
              <a:rPr lang="en-US" dirty="0"/>
              <a:t>they are going</a:t>
            </a:r>
          </a:p>
          <a:p>
            <a:pPr lvl="1"/>
            <a:r>
              <a:rPr lang="en-US" b="1" dirty="0"/>
              <a:t>What </a:t>
            </a:r>
            <a:r>
              <a:rPr lang="en-US" dirty="0"/>
              <a:t>they will be doing</a:t>
            </a:r>
          </a:p>
          <a:p>
            <a:pPr lvl="1"/>
            <a:r>
              <a:rPr lang="en-US" b="1" dirty="0"/>
              <a:t>Who </a:t>
            </a:r>
            <a:r>
              <a:rPr lang="en-US" dirty="0"/>
              <a:t>they will be with</a:t>
            </a:r>
          </a:p>
          <a:p>
            <a:pPr lvl="1"/>
            <a:r>
              <a:rPr lang="en-US" b="1" dirty="0"/>
              <a:t>When</a:t>
            </a:r>
            <a:r>
              <a:rPr lang="en-US" dirty="0"/>
              <a:t> they will be home</a:t>
            </a:r>
            <a:endParaRPr lang="en-US" b="1" dirty="0"/>
          </a:p>
        </p:txBody>
      </p:sp>
    </p:spTree>
    <p:extLst>
      <p:ext uri="{BB962C8B-B14F-4D97-AF65-F5344CB8AC3E}">
        <p14:creationId xmlns:p14="http://schemas.microsoft.com/office/powerpoint/2010/main" val="46596680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F6DD5F-A6A7-471D-8BC6-A7337ED37500}"/>
              </a:ext>
            </a:extLst>
          </p:cNvPr>
          <p:cNvSpPr>
            <a:spLocks noGrp="1"/>
          </p:cNvSpPr>
          <p:nvPr>
            <p:ph type="title"/>
          </p:nvPr>
        </p:nvSpPr>
        <p:spPr/>
        <p:txBody>
          <a:bodyPr/>
          <a:lstStyle/>
          <a:p>
            <a:r>
              <a:rPr lang="en-US" dirty="0"/>
              <a:t>Icebreaker</a:t>
            </a:r>
          </a:p>
        </p:txBody>
      </p:sp>
      <p:sp>
        <p:nvSpPr>
          <p:cNvPr id="5" name="Text Placeholder 4">
            <a:extLst>
              <a:ext uri="{FF2B5EF4-FFF2-40B4-BE49-F238E27FC236}">
                <a16:creationId xmlns:a16="http://schemas.microsoft.com/office/drawing/2014/main" id="{69DF2E7E-BF53-4423-A2DF-B167670A5988}"/>
              </a:ext>
            </a:extLst>
          </p:cNvPr>
          <p:cNvSpPr>
            <a:spLocks noGrp="1"/>
          </p:cNvSpPr>
          <p:nvPr>
            <p:ph type="body" sz="quarter" idx="10"/>
          </p:nvPr>
        </p:nvSpPr>
        <p:spPr/>
        <p:txBody>
          <a:bodyPr/>
          <a:lstStyle/>
          <a:p>
            <a:pPr marL="0" indent="0" algn="ctr">
              <a:buNone/>
            </a:pPr>
            <a:r>
              <a:rPr lang="en-US" sz="3200" dirty="0"/>
              <a:t>Tell us your name and share something you enjoy doing with your child (for example: cooking, sports, a hobby). </a:t>
            </a:r>
          </a:p>
          <a:p>
            <a:endParaRPr lang="en-US" dirty="0"/>
          </a:p>
        </p:txBody>
      </p:sp>
    </p:spTree>
    <p:extLst>
      <p:ext uri="{BB962C8B-B14F-4D97-AF65-F5344CB8AC3E}">
        <p14:creationId xmlns:p14="http://schemas.microsoft.com/office/powerpoint/2010/main" val="112852630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810B-3669-4237-BB49-4EF5DADBB74A}"/>
              </a:ext>
            </a:extLst>
          </p:cNvPr>
          <p:cNvSpPr>
            <a:spLocks noGrp="1"/>
          </p:cNvSpPr>
          <p:nvPr>
            <p:ph type="title"/>
          </p:nvPr>
        </p:nvSpPr>
        <p:spPr>
          <a:xfrm>
            <a:off x="206347" y="4373377"/>
            <a:ext cx="8229600" cy="857250"/>
          </a:xfrm>
        </p:spPr>
        <p:txBody>
          <a:bodyPr/>
          <a:lstStyle/>
          <a:p>
            <a:r>
              <a:rPr lang="en-US" dirty="0"/>
              <a:t>Poster 3 </a:t>
            </a:r>
          </a:p>
        </p:txBody>
      </p:sp>
      <p:pic>
        <p:nvPicPr>
          <p:cNvPr id="5" name="Picture 4" descr="image of poster 3 with a photo background of a parent and child holding holding a small growing plant with a quote from an African proverb: “If you want to know the end, look at the beginning.”">
            <a:extLst>
              <a:ext uri="{FF2B5EF4-FFF2-40B4-BE49-F238E27FC236}">
                <a16:creationId xmlns:a16="http://schemas.microsoft.com/office/drawing/2014/main" id="{D2A9082C-26E1-4F57-BF2D-37901A37F5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43187" y="496"/>
            <a:ext cx="3857625" cy="5142508"/>
          </a:xfrm>
          <a:prstGeom prst="rect">
            <a:avLst/>
          </a:prstGeom>
        </p:spPr>
      </p:pic>
    </p:spTree>
    <p:extLst>
      <p:ext uri="{BB962C8B-B14F-4D97-AF65-F5344CB8AC3E}">
        <p14:creationId xmlns:p14="http://schemas.microsoft.com/office/powerpoint/2010/main" val="290934295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633E1-7F4F-4344-96C1-61BE0E5556F0}"/>
              </a:ext>
            </a:extLst>
          </p:cNvPr>
          <p:cNvSpPr>
            <a:spLocks noGrp="1"/>
          </p:cNvSpPr>
          <p:nvPr>
            <p:ph type="title"/>
          </p:nvPr>
        </p:nvSpPr>
        <p:spPr/>
        <p:txBody>
          <a:bodyPr/>
          <a:lstStyle/>
          <a:p>
            <a:r>
              <a:rPr lang="en-US" dirty="0"/>
              <a:t>Share Session 1 “Homework”</a:t>
            </a:r>
          </a:p>
        </p:txBody>
      </p:sp>
      <p:sp>
        <p:nvSpPr>
          <p:cNvPr id="5" name="Text Placeholder 4">
            <a:extLst>
              <a:ext uri="{FF2B5EF4-FFF2-40B4-BE49-F238E27FC236}">
                <a16:creationId xmlns:a16="http://schemas.microsoft.com/office/drawing/2014/main" id="{55BE149B-D485-47A9-863B-624A31204CAB}"/>
              </a:ext>
            </a:extLst>
          </p:cNvPr>
          <p:cNvSpPr>
            <a:spLocks noGrp="1"/>
          </p:cNvSpPr>
          <p:nvPr>
            <p:ph type="body" sz="quarter" idx="10"/>
          </p:nvPr>
        </p:nvSpPr>
        <p:spPr/>
        <p:txBody>
          <a:bodyPr/>
          <a:lstStyle/>
          <a:p>
            <a:r>
              <a:rPr lang="en-US" dirty="0"/>
              <a:t>What values or behaviors of healthy relationships do you model for your child?</a:t>
            </a:r>
          </a:p>
          <a:p>
            <a:r>
              <a:rPr lang="en-US" dirty="0"/>
              <a:t>What do you want your child to expect in a healthy romantic relationship?</a:t>
            </a:r>
          </a:p>
          <a:p>
            <a:r>
              <a:rPr lang="en-US" dirty="0"/>
              <a:t>What terms does your child use to describe their relationships with others? What about for romantic or dating relationships?</a:t>
            </a:r>
          </a:p>
        </p:txBody>
      </p:sp>
    </p:spTree>
    <p:extLst>
      <p:ext uri="{BB962C8B-B14F-4D97-AF65-F5344CB8AC3E}">
        <p14:creationId xmlns:p14="http://schemas.microsoft.com/office/powerpoint/2010/main" val="408563472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810B-3669-4237-BB49-4EF5DADBB74A}"/>
              </a:ext>
            </a:extLst>
          </p:cNvPr>
          <p:cNvSpPr>
            <a:spLocks noGrp="1"/>
          </p:cNvSpPr>
          <p:nvPr>
            <p:ph type="title"/>
          </p:nvPr>
        </p:nvSpPr>
        <p:spPr>
          <a:xfrm>
            <a:off x="206347" y="4373377"/>
            <a:ext cx="8229600" cy="857250"/>
          </a:xfrm>
        </p:spPr>
        <p:txBody>
          <a:bodyPr/>
          <a:lstStyle/>
          <a:p>
            <a:r>
              <a:rPr lang="en-US" dirty="0"/>
              <a:t>Poster 6</a:t>
            </a:r>
          </a:p>
        </p:txBody>
      </p:sp>
      <p:pic>
        <p:nvPicPr>
          <p:cNvPr id="4" name="Picture 3" descr="image of poster 6 with a bbackground photo of a parent talking to their child and a quote saying: Talking to one another is loving one another.”">
            <a:extLst>
              <a:ext uri="{FF2B5EF4-FFF2-40B4-BE49-F238E27FC236}">
                <a16:creationId xmlns:a16="http://schemas.microsoft.com/office/drawing/2014/main" id="{E9D6C0C3-490A-427F-BDD3-B7A3413D24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43187" y="496"/>
            <a:ext cx="3857625" cy="5142508"/>
          </a:xfrm>
          <a:prstGeom prst="rect">
            <a:avLst/>
          </a:prstGeom>
        </p:spPr>
      </p:pic>
    </p:spTree>
    <p:extLst>
      <p:ext uri="{BB962C8B-B14F-4D97-AF65-F5344CB8AC3E}">
        <p14:creationId xmlns:p14="http://schemas.microsoft.com/office/powerpoint/2010/main" val="33931130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F46B-4A10-410A-A2B8-A569F689579F}"/>
              </a:ext>
            </a:extLst>
          </p:cNvPr>
          <p:cNvSpPr>
            <a:spLocks noGrp="1"/>
          </p:cNvSpPr>
          <p:nvPr>
            <p:ph type="title"/>
          </p:nvPr>
        </p:nvSpPr>
        <p:spPr/>
        <p:txBody>
          <a:bodyPr/>
          <a:lstStyle/>
          <a:p>
            <a:r>
              <a:rPr lang="en-US" dirty="0"/>
              <a:t>Video 3: How are your parents important to you?</a:t>
            </a:r>
          </a:p>
        </p:txBody>
      </p:sp>
      <p:sp>
        <p:nvSpPr>
          <p:cNvPr id="3" name="Text Placeholder 2">
            <a:extLst>
              <a:ext uri="{FF2B5EF4-FFF2-40B4-BE49-F238E27FC236}">
                <a16:creationId xmlns:a16="http://schemas.microsoft.com/office/drawing/2014/main" id="{3B8F1722-A532-9355-4FC8-F0C4DA959722}"/>
              </a:ext>
            </a:extLst>
          </p:cNvPr>
          <p:cNvSpPr>
            <a:spLocks noGrp="1"/>
          </p:cNvSpPr>
          <p:nvPr>
            <p:ph type="body" sz="quarter" idx="10"/>
          </p:nvPr>
        </p:nvSpPr>
        <p:spPr>
          <a:xfrm>
            <a:off x="457200" y="1158875"/>
            <a:ext cx="8229600" cy="3341688"/>
          </a:xfrm>
        </p:spPr>
        <p:txBody>
          <a:bodyPr/>
          <a:lstStyle/>
          <a:p>
            <a:r>
              <a:rPr lang="en-US" dirty="0">
                <a:hlinkClick r:id="rId3"/>
              </a:rPr>
              <a:t>How Are Your Parents Important to You? - YouTube</a:t>
            </a:r>
            <a:endParaRPr lang="en-US" dirty="0"/>
          </a:p>
        </p:txBody>
      </p:sp>
    </p:spTree>
    <p:extLst>
      <p:ext uri="{BB962C8B-B14F-4D97-AF65-F5344CB8AC3E}">
        <p14:creationId xmlns:p14="http://schemas.microsoft.com/office/powerpoint/2010/main" val="272044300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E7FF-369C-469E-81A1-F5BDE0D86712}"/>
              </a:ext>
            </a:extLst>
          </p:cNvPr>
          <p:cNvSpPr>
            <a:spLocks noGrp="1"/>
          </p:cNvSpPr>
          <p:nvPr>
            <p:ph type="title"/>
          </p:nvPr>
        </p:nvSpPr>
        <p:spPr/>
        <p:txBody>
          <a:bodyPr/>
          <a:lstStyle/>
          <a:p>
            <a:r>
              <a:rPr lang="en-US" dirty="0"/>
              <a:t>Discussion: Strengthening the Parent-Child Relationship and Communication</a:t>
            </a:r>
          </a:p>
        </p:txBody>
      </p:sp>
      <p:sp>
        <p:nvSpPr>
          <p:cNvPr id="3" name="Text Placeholder 2">
            <a:extLst>
              <a:ext uri="{FF2B5EF4-FFF2-40B4-BE49-F238E27FC236}">
                <a16:creationId xmlns:a16="http://schemas.microsoft.com/office/drawing/2014/main" id="{9633D582-686F-48A5-9BFE-9245DA421255}"/>
              </a:ext>
            </a:extLst>
          </p:cNvPr>
          <p:cNvSpPr>
            <a:spLocks noGrp="1"/>
          </p:cNvSpPr>
          <p:nvPr>
            <p:ph type="body" sz="quarter" idx="10"/>
          </p:nvPr>
        </p:nvSpPr>
        <p:spPr/>
        <p:txBody>
          <a:bodyPr/>
          <a:lstStyle/>
          <a:p>
            <a:r>
              <a:rPr lang="en-US" dirty="0"/>
              <a:t>Qualities of the “bad” supervisor? How did it feel working for that person?</a:t>
            </a:r>
          </a:p>
          <a:p>
            <a:pPr lvl="1"/>
            <a:r>
              <a:rPr lang="en-US" dirty="0">
                <a:solidFill>
                  <a:schemeClr val="accent3"/>
                </a:solidFill>
              </a:rPr>
              <a:t>[ADD RESPONSES TO THIS SLIDE]</a:t>
            </a:r>
          </a:p>
          <a:p>
            <a:r>
              <a:rPr lang="en-US" dirty="0"/>
              <a:t>Qualities of the “good” supervisor? How did it feel working for that person?</a:t>
            </a:r>
          </a:p>
          <a:p>
            <a:pPr lvl="1"/>
            <a:r>
              <a:rPr lang="en-US" dirty="0">
                <a:solidFill>
                  <a:schemeClr val="accent3"/>
                </a:solidFill>
              </a:rPr>
              <a:t>[ADD RESPONSES TO THIS SLIDE]</a:t>
            </a:r>
          </a:p>
          <a:p>
            <a:pPr marL="457176" lvl="1" indent="0">
              <a:buNone/>
            </a:pPr>
            <a:endParaRPr lang="en-US" dirty="0"/>
          </a:p>
          <a:p>
            <a:pPr lvl="1"/>
            <a:endParaRPr lang="en-US" dirty="0"/>
          </a:p>
        </p:txBody>
      </p:sp>
    </p:spTree>
    <p:extLst>
      <p:ext uri="{BB962C8B-B14F-4D97-AF65-F5344CB8AC3E}">
        <p14:creationId xmlns:p14="http://schemas.microsoft.com/office/powerpoint/2010/main" val="400972970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E7FF-369C-469E-81A1-F5BDE0D86712}"/>
              </a:ext>
            </a:extLst>
          </p:cNvPr>
          <p:cNvSpPr>
            <a:spLocks noGrp="1"/>
          </p:cNvSpPr>
          <p:nvPr>
            <p:ph type="title"/>
          </p:nvPr>
        </p:nvSpPr>
        <p:spPr/>
        <p:txBody>
          <a:bodyPr/>
          <a:lstStyle/>
          <a:p>
            <a:r>
              <a:rPr lang="en-US" dirty="0"/>
              <a:t>Discussion: Strengthening the Parent-Child Relationship and Communication </a:t>
            </a:r>
          </a:p>
        </p:txBody>
      </p:sp>
      <p:sp>
        <p:nvSpPr>
          <p:cNvPr id="3" name="Text Placeholder 2">
            <a:extLst>
              <a:ext uri="{FF2B5EF4-FFF2-40B4-BE49-F238E27FC236}">
                <a16:creationId xmlns:a16="http://schemas.microsoft.com/office/drawing/2014/main" id="{9633D582-686F-48A5-9BFE-9245DA421255}"/>
              </a:ext>
            </a:extLst>
          </p:cNvPr>
          <p:cNvSpPr>
            <a:spLocks noGrp="1"/>
          </p:cNvSpPr>
          <p:nvPr>
            <p:ph type="body" sz="quarter" idx="10"/>
          </p:nvPr>
        </p:nvSpPr>
        <p:spPr/>
        <p:txBody>
          <a:bodyPr/>
          <a:lstStyle/>
          <a:p>
            <a:pPr marL="0" indent="0">
              <a:buNone/>
            </a:pPr>
            <a:r>
              <a:rPr lang="en-US" dirty="0"/>
              <a:t>What are some ways that parents can build strong, positive relationships with their children to keep them out of trouble?</a:t>
            </a:r>
          </a:p>
          <a:p>
            <a:r>
              <a:rPr lang="en-US" dirty="0">
                <a:solidFill>
                  <a:schemeClr val="accent3"/>
                </a:solidFill>
              </a:rPr>
              <a:t>[ADD RESPONSES TO THIS SLIDE]</a:t>
            </a:r>
          </a:p>
          <a:p>
            <a:pPr marL="457176" lvl="1" indent="0">
              <a:buNone/>
            </a:pPr>
            <a:endParaRPr lang="en-US" dirty="0"/>
          </a:p>
          <a:p>
            <a:pPr lvl="1"/>
            <a:endParaRPr lang="en-US" dirty="0"/>
          </a:p>
        </p:txBody>
      </p:sp>
    </p:spTree>
    <p:extLst>
      <p:ext uri="{BB962C8B-B14F-4D97-AF65-F5344CB8AC3E}">
        <p14:creationId xmlns:p14="http://schemas.microsoft.com/office/powerpoint/2010/main" val="108817960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91440" tIns="45720" rIns="91440" bIns="45720" anchor="t" anchorCtr="0"/>
          <a:lstStyle/>
          <a:p>
            <a:pPr>
              <a:lnSpc>
                <a:spcPct val="140977"/>
              </a:lnSpc>
            </a:pPr>
            <a:r>
              <a:rPr lang="en-US" dirty="0"/>
              <a:t>Overview of Sessions</a:t>
            </a:r>
          </a:p>
        </p:txBody>
      </p:sp>
      <p:sp>
        <p:nvSpPr>
          <p:cNvPr id="2" name="Text Placeholder 1">
            <a:extLst>
              <a:ext uri="{FF2B5EF4-FFF2-40B4-BE49-F238E27FC236}">
                <a16:creationId xmlns:a16="http://schemas.microsoft.com/office/drawing/2014/main" id="{0A74B66E-F8A4-7B67-4BA5-B3B968B2AF6D}"/>
              </a:ext>
            </a:extLst>
          </p:cNvPr>
          <p:cNvSpPr>
            <a:spLocks noGrp="1"/>
          </p:cNvSpPr>
          <p:nvPr>
            <p:ph type="body" sz="quarter" idx="10"/>
          </p:nvPr>
        </p:nvSpPr>
        <p:spPr/>
        <p:txBody>
          <a:bodyPr/>
          <a:lstStyle/>
          <a:p>
            <a:r>
              <a:rPr lang="en-US" b="1" dirty="0"/>
              <a:t>Session 1: Parents Make a Difference </a:t>
            </a:r>
          </a:p>
          <a:p>
            <a:pPr lvl="1"/>
            <a:r>
              <a:rPr lang="en-US" dirty="0"/>
              <a:t>Pyramid of Success: what children need to achieve life goals</a:t>
            </a:r>
          </a:p>
          <a:p>
            <a:pPr lvl="1"/>
            <a:r>
              <a:rPr lang="en-US" dirty="0"/>
              <a:t>Pressures children face</a:t>
            </a:r>
          </a:p>
          <a:p>
            <a:pPr lvl="1"/>
            <a:r>
              <a:rPr lang="en-US" dirty="0"/>
              <a:t>The important role of parents</a:t>
            </a:r>
          </a:p>
          <a:p>
            <a:pPr marL="457177" lvl="1" indent="0">
              <a:buNone/>
            </a:pPr>
            <a:endParaRPr lang="en-US" dirty="0"/>
          </a:p>
          <a:p>
            <a:r>
              <a:rPr lang="en-US" b="1" dirty="0"/>
              <a:t>Session 2: Parenting Positively</a:t>
            </a:r>
          </a:p>
          <a:p>
            <a:pPr lvl="1"/>
            <a:r>
              <a:rPr lang="en-US" dirty="0"/>
              <a:t>Strengthening the parent-child relationship</a:t>
            </a:r>
          </a:p>
          <a:p>
            <a:pPr lvl="1"/>
            <a:r>
              <a:rPr lang="en-US" dirty="0"/>
              <a:t>Improving parent-child communication</a:t>
            </a:r>
          </a:p>
          <a:p>
            <a:pPr lvl="1"/>
            <a:r>
              <a:rPr lang="en-US" dirty="0"/>
              <a:t>Supervising our children</a:t>
            </a:r>
          </a:p>
          <a:p>
            <a:endParaRPr lang="en-US" dirty="0"/>
          </a:p>
        </p:txBody>
      </p:sp>
    </p:spTree>
    <p:extLst>
      <p:ext uri="{BB962C8B-B14F-4D97-AF65-F5344CB8AC3E}">
        <p14:creationId xmlns:p14="http://schemas.microsoft.com/office/powerpoint/2010/main" val="232903508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810B-3669-4237-BB49-4EF5DADBB74A}"/>
              </a:ext>
            </a:extLst>
          </p:cNvPr>
          <p:cNvSpPr>
            <a:spLocks noGrp="1"/>
          </p:cNvSpPr>
          <p:nvPr>
            <p:ph type="title"/>
          </p:nvPr>
        </p:nvSpPr>
        <p:spPr>
          <a:xfrm>
            <a:off x="206347" y="4373377"/>
            <a:ext cx="8229600" cy="857250"/>
          </a:xfrm>
        </p:spPr>
        <p:txBody>
          <a:bodyPr/>
          <a:lstStyle/>
          <a:p>
            <a:r>
              <a:rPr lang="en-US" dirty="0"/>
              <a:t>Poster 5</a:t>
            </a:r>
          </a:p>
        </p:txBody>
      </p:sp>
      <p:pic>
        <p:nvPicPr>
          <p:cNvPr id="4" name="Picture 3" descr="image of poster 5 describing the pyramid of success based on Life goals and Important child characteristics">
            <a:extLst>
              <a:ext uri="{FF2B5EF4-FFF2-40B4-BE49-F238E27FC236}">
                <a16:creationId xmlns:a16="http://schemas.microsoft.com/office/drawing/2014/main" id="{BA77277B-50CD-4382-8C70-8613C37744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43187" y="496"/>
            <a:ext cx="3857625" cy="5142508"/>
          </a:xfrm>
          <a:prstGeom prst="rect">
            <a:avLst/>
          </a:prstGeom>
        </p:spPr>
      </p:pic>
    </p:spTree>
    <p:extLst>
      <p:ext uri="{BB962C8B-B14F-4D97-AF65-F5344CB8AC3E}">
        <p14:creationId xmlns:p14="http://schemas.microsoft.com/office/powerpoint/2010/main" val="181268752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D95DB-2B48-F2EF-AE4E-B7900D6DF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0D06E9-FC3D-F708-E620-5ACB6E2C86F4}"/>
              </a:ext>
            </a:extLst>
          </p:cNvPr>
          <p:cNvSpPr>
            <a:spLocks noGrp="1"/>
          </p:cNvSpPr>
          <p:nvPr>
            <p:ph type="title"/>
          </p:nvPr>
        </p:nvSpPr>
        <p:spPr/>
        <p:txBody>
          <a:bodyPr/>
          <a:lstStyle/>
          <a:p>
            <a:r>
              <a:rPr lang="en-US" dirty="0"/>
              <a:t>Video 4: Parent and Child Interaction</a:t>
            </a:r>
          </a:p>
        </p:txBody>
      </p:sp>
      <p:sp>
        <p:nvSpPr>
          <p:cNvPr id="5" name="Text Placeholder 2">
            <a:extLst>
              <a:ext uri="{FF2B5EF4-FFF2-40B4-BE49-F238E27FC236}">
                <a16:creationId xmlns:a16="http://schemas.microsoft.com/office/drawing/2014/main" id="{0CEA6D71-7E37-A04C-263C-ED58364D336A}"/>
              </a:ext>
            </a:extLst>
          </p:cNvPr>
          <p:cNvSpPr>
            <a:spLocks noGrp="1"/>
          </p:cNvSpPr>
          <p:nvPr>
            <p:ph type="body" sz="quarter" idx="10"/>
          </p:nvPr>
        </p:nvSpPr>
        <p:spPr>
          <a:xfrm>
            <a:off x="457200" y="1158875"/>
            <a:ext cx="8229600" cy="3341688"/>
          </a:xfrm>
        </p:spPr>
        <p:txBody>
          <a:bodyPr/>
          <a:lstStyle/>
          <a:p>
            <a:r>
              <a:rPr lang="en-US" dirty="0">
                <a:hlinkClick r:id="rId2"/>
              </a:rPr>
              <a:t>Parent and Child Interactions - YouTube</a:t>
            </a:r>
            <a:endParaRPr lang="en-US" dirty="0"/>
          </a:p>
        </p:txBody>
      </p:sp>
    </p:spTree>
    <p:extLst>
      <p:ext uri="{BB962C8B-B14F-4D97-AF65-F5344CB8AC3E}">
        <p14:creationId xmlns:p14="http://schemas.microsoft.com/office/powerpoint/2010/main" val="349041004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F46B-4A10-410A-A2B8-A569F689579F}"/>
              </a:ext>
            </a:extLst>
          </p:cNvPr>
          <p:cNvSpPr>
            <a:spLocks noGrp="1"/>
          </p:cNvSpPr>
          <p:nvPr>
            <p:ph type="title"/>
          </p:nvPr>
        </p:nvSpPr>
        <p:spPr/>
        <p:txBody>
          <a:bodyPr/>
          <a:lstStyle/>
          <a:p>
            <a:r>
              <a:rPr lang="en-US" dirty="0"/>
              <a:t>Video 5: Supervision</a:t>
            </a:r>
          </a:p>
        </p:txBody>
      </p:sp>
      <p:sp>
        <p:nvSpPr>
          <p:cNvPr id="7" name="Text Placeholder 2">
            <a:extLst>
              <a:ext uri="{FF2B5EF4-FFF2-40B4-BE49-F238E27FC236}">
                <a16:creationId xmlns:a16="http://schemas.microsoft.com/office/drawing/2014/main" id="{2A9CA2B7-49E5-F845-A955-4C096DB75C16}"/>
              </a:ext>
            </a:extLst>
          </p:cNvPr>
          <p:cNvSpPr>
            <a:spLocks noGrp="1"/>
          </p:cNvSpPr>
          <p:nvPr>
            <p:ph type="body" sz="quarter" idx="10"/>
          </p:nvPr>
        </p:nvSpPr>
        <p:spPr>
          <a:xfrm>
            <a:off x="457200" y="1158875"/>
            <a:ext cx="8229600" cy="3341688"/>
          </a:xfrm>
        </p:spPr>
        <p:txBody>
          <a:bodyPr/>
          <a:lstStyle/>
          <a:p>
            <a:r>
              <a:rPr lang="en-US" dirty="0">
                <a:hlinkClick r:id="rId2"/>
              </a:rPr>
              <a:t>Supervision - YouTube</a:t>
            </a:r>
            <a:endParaRPr lang="en-US" dirty="0"/>
          </a:p>
        </p:txBody>
      </p:sp>
    </p:spTree>
    <p:extLst>
      <p:ext uri="{BB962C8B-B14F-4D97-AF65-F5344CB8AC3E}">
        <p14:creationId xmlns:p14="http://schemas.microsoft.com/office/powerpoint/2010/main" val="210919145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idx="4294967295"/>
          </p:nvPr>
        </p:nvSpPr>
        <p:spPr>
          <a:xfrm>
            <a:off x="990600" y="2144713"/>
            <a:ext cx="7162800" cy="1508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Session 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Parents Are Educators</a:t>
            </a:r>
          </a:p>
        </p:txBody>
      </p:sp>
    </p:spTree>
    <p:extLst>
      <p:ext uri="{BB962C8B-B14F-4D97-AF65-F5344CB8AC3E}">
        <p14:creationId xmlns:p14="http://schemas.microsoft.com/office/powerpoint/2010/main" val="408645161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Supervising Your Child </a:t>
            </a:r>
          </a:p>
        </p:txBody>
      </p:sp>
      <p:sp>
        <p:nvSpPr>
          <p:cNvPr id="5" name="Text Placeholder 4"/>
          <p:cNvSpPr>
            <a:spLocks noGrp="1"/>
          </p:cNvSpPr>
          <p:nvPr>
            <p:ph type="body" sz="quarter" idx="10"/>
          </p:nvPr>
        </p:nvSpPr>
        <p:spPr/>
        <p:txBody>
          <a:bodyPr/>
          <a:lstStyle/>
          <a:p>
            <a:r>
              <a:rPr lang="en-US" b="1" dirty="0"/>
              <a:t>As your children get older, they will be doing more things without you</a:t>
            </a:r>
          </a:p>
          <a:p>
            <a:r>
              <a:rPr lang="en-US" b="1" dirty="0"/>
              <a:t>Whenever they leave home, always know at least:</a:t>
            </a:r>
          </a:p>
          <a:p>
            <a:pPr lvl="1"/>
            <a:r>
              <a:rPr lang="en-US" b="1" dirty="0"/>
              <a:t>Where </a:t>
            </a:r>
            <a:r>
              <a:rPr lang="en-US" dirty="0"/>
              <a:t>they are going</a:t>
            </a:r>
          </a:p>
          <a:p>
            <a:pPr lvl="1"/>
            <a:r>
              <a:rPr lang="en-US" b="1" dirty="0"/>
              <a:t>What </a:t>
            </a:r>
            <a:r>
              <a:rPr lang="en-US" dirty="0"/>
              <a:t>they will be doing</a:t>
            </a:r>
          </a:p>
          <a:p>
            <a:pPr lvl="1"/>
            <a:r>
              <a:rPr lang="en-US" b="1" dirty="0"/>
              <a:t>Who </a:t>
            </a:r>
            <a:r>
              <a:rPr lang="en-US" dirty="0"/>
              <a:t>they will be with</a:t>
            </a:r>
          </a:p>
          <a:p>
            <a:pPr lvl="1"/>
            <a:r>
              <a:rPr lang="en-US" b="1" dirty="0"/>
              <a:t>When</a:t>
            </a:r>
            <a:r>
              <a:rPr lang="en-US" dirty="0"/>
              <a:t> they will be home</a:t>
            </a:r>
            <a:endParaRPr lang="en-US" b="1" dirty="0"/>
          </a:p>
        </p:txBody>
      </p:sp>
    </p:spTree>
    <p:extLst>
      <p:ext uri="{BB962C8B-B14F-4D97-AF65-F5344CB8AC3E}">
        <p14:creationId xmlns:p14="http://schemas.microsoft.com/office/powerpoint/2010/main" val="246083288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Parents are the Best Relationship and Sex Educators Because…</a:t>
            </a:r>
          </a:p>
        </p:txBody>
      </p:sp>
      <p:sp>
        <p:nvSpPr>
          <p:cNvPr id="3" name="Text Placeholder 2"/>
          <p:cNvSpPr>
            <a:spLocks noGrp="1"/>
          </p:cNvSpPr>
          <p:nvPr>
            <p:ph type="body" sz="quarter" idx="10"/>
          </p:nvPr>
        </p:nvSpPr>
        <p:spPr/>
        <p:txBody>
          <a:bodyPr/>
          <a:lstStyle/>
          <a:p>
            <a:pPr marL="0" indent="0">
              <a:buNone/>
            </a:pPr>
            <a:r>
              <a:rPr lang="en-US" b="1" dirty="0"/>
              <a:t>Parents can provide:</a:t>
            </a:r>
          </a:p>
          <a:p>
            <a:r>
              <a:rPr lang="en-US" b="1" dirty="0"/>
              <a:t>Ongoing information (not limited to a one-time event like a sex education class)</a:t>
            </a:r>
          </a:p>
          <a:p>
            <a:r>
              <a:rPr lang="en-US" b="1" dirty="0"/>
              <a:t>Information over time that builds on previous information</a:t>
            </a:r>
          </a:p>
        </p:txBody>
      </p:sp>
    </p:spTree>
    <p:extLst>
      <p:ext uri="{BB962C8B-B14F-4D97-AF65-F5344CB8AC3E}">
        <p14:creationId xmlns:p14="http://schemas.microsoft.com/office/powerpoint/2010/main" val="51312055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Parents are the Best Relationship and Sex Educators Because… </a:t>
            </a:r>
          </a:p>
        </p:txBody>
      </p:sp>
      <p:sp>
        <p:nvSpPr>
          <p:cNvPr id="3" name="Text Placeholder 2"/>
          <p:cNvSpPr>
            <a:spLocks noGrp="1"/>
          </p:cNvSpPr>
          <p:nvPr>
            <p:ph type="body" sz="quarter" idx="10"/>
          </p:nvPr>
        </p:nvSpPr>
        <p:spPr/>
        <p:txBody>
          <a:bodyPr/>
          <a:lstStyle/>
          <a:p>
            <a:r>
              <a:rPr lang="en-US" b="1" dirty="0"/>
              <a:t>Parents can provide information that is time-sensitive (to a child’s specific questions or experiences)</a:t>
            </a:r>
          </a:p>
          <a:p>
            <a:pPr marL="0" indent="0">
              <a:buNone/>
            </a:pPr>
            <a:endParaRPr lang="en-US" b="1" dirty="0"/>
          </a:p>
          <a:p>
            <a:r>
              <a:rPr lang="en-US" b="1" dirty="0"/>
              <a:t>Children and adolescents want information about relationships and sex from their parents</a:t>
            </a:r>
          </a:p>
          <a:p>
            <a:pPr marL="0" indent="0">
              <a:buNone/>
            </a:pPr>
            <a:endParaRPr lang="en-US" b="1" dirty="0"/>
          </a:p>
        </p:txBody>
      </p:sp>
    </p:spTree>
    <p:extLst>
      <p:ext uri="{BB962C8B-B14F-4D97-AF65-F5344CB8AC3E}">
        <p14:creationId xmlns:p14="http://schemas.microsoft.com/office/powerpoint/2010/main" val="257616833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Parents as Relationship and Sex Educators</a:t>
            </a:r>
          </a:p>
        </p:txBody>
      </p:sp>
      <p:sp>
        <p:nvSpPr>
          <p:cNvPr id="3" name="Text Placeholder 2"/>
          <p:cNvSpPr>
            <a:spLocks noGrp="1"/>
          </p:cNvSpPr>
          <p:nvPr>
            <p:ph type="body" sz="quarter" idx="10"/>
          </p:nvPr>
        </p:nvSpPr>
        <p:spPr/>
        <p:txBody>
          <a:bodyPr/>
          <a:lstStyle/>
          <a:p>
            <a:r>
              <a:rPr lang="en-US" b="1" dirty="0"/>
              <a:t>You should start discussing relationship and sexual issues with your children when they are young</a:t>
            </a:r>
          </a:p>
          <a:p>
            <a:endParaRPr lang="en-US" b="1" dirty="0"/>
          </a:p>
          <a:p>
            <a:r>
              <a:rPr lang="en-US" b="1" dirty="0"/>
              <a:t>You will need to talk about these issues again and again</a:t>
            </a:r>
          </a:p>
        </p:txBody>
      </p:sp>
      <p:pic>
        <p:nvPicPr>
          <p:cNvPr id="5" name="Picture 4" descr="illustration of a school facul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077" y="2027507"/>
            <a:ext cx="1092177" cy="2643384"/>
          </a:xfrm>
          <a:prstGeom prst="rect">
            <a:avLst/>
          </a:prstGeom>
        </p:spPr>
      </p:pic>
    </p:spTree>
    <p:extLst>
      <p:ext uri="{BB962C8B-B14F-4D97-AF65-F5344CB8AC3E}">
        <p14:creationId xmlns:p14="http://schemas.microsoft.com/office/powerpoint/2010/main" val="100329060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Parents as Relationship and Sex Educators </a:t>
            </a:r>
          </a:p>
        </p:txBody>
      </p:sp>
      <p:sp>
        <p:nvSpPr>
          <p:cNvPr id="3" name="Text Placeholder 2"/>
          <p:cNvSpPr>
            <a:spLocks noGrp="1"/>
          </p:cNvSpPr>
          <p:nvPr>
            <p:ph type="body" sz="quarter" idx="10"/>
          </p:nvPr>
        </p:nvSpPr>
        <p:spPr/>
        <p:txBody>
          <a:bodyPr/>
          <a:lstStyle/>
          <a:p>
            <a:r>
              <a:rPr lang="en-US" b="1" dirty="0"/>
              <a:t>You need to provide information at the right time</a:t>
            </a:r>
          </a:p>
          <a:p>
            <a:pPr lvl="1"/>
            <a:r>
              <a:rPr lang="en-US" dirty="0"/>
              <a:t>Ask about the questions they have and provide answers</a:t>
            </a:r>
          </a:p>
          <a:p>
            <a:pPr lvl="1"/>
            <a:r>
              <a:rPr lang="en-US" dirty="0"/>
              <a:t>Provide information based on their needs at that age</a:t>
            </a:r>
          </a:p>
          <a:p>
            <a:r>
              <a:rPr lang="en-US" b="1" dirty="0"/>
              <a:t>As your child gets older, build on the information you have already provided</a:t>
            </a:r>
          </a:p>
          <a:p>
            <a:pPr lvl="1"/>
            <a:endParaRPr lang="en-US" dirty="0"/>
          </a:p>
          <a:p>
            <a:pPr lvl="1"/>
            <a:endParaRPr lang="en-US" dirty="0"/>
          </a:p>
        </p:txBody>
      </p:sp>
    </p:spTree>
    <p:extLst>
      <p:ext uri="{BB962C8B-B14F-4D97-AF65-F5344CB8AC3E}">
        <p14:creationId xmlns:p14="http://schemas.microsoft.com/office/powerpoint/2010/main" val="343550881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We Know From Research</a:t>
            </a:r>
          </a:p>
        </p:txBody>
      </p:sp>
      <p:sp>
        <p:nvSpPr>
          <p:cNvPr id="3" name="Text Placeholder 2"/>
          <p:cNvSpPr>
            <a:spLocks noGrp="1"/>
          </p:cNvSpPr>
          <p:nvPr>
            <p:ph type="body" sz="quarter" idx="10"/>
          </p:nvPr>
        </p:nvSpPr>
        <p:spPr/>
        <p:txBody>
          <a:bodyPr/>
          <a:lstStyle/>
          <a:p>
            <a:r>
              <a:rPr lang="en-US" b="1" dirty="0"/>
              <a:t>Talking about relationships and sex does not increase the likelihood that they will occur</a:t>
            </a:r>
          </a:p>
          <a:p>
            <a:pPr lvl="1"/>
            <a:r>
              <a:rPr lang="en-US" dirty="0"/>
              <a:t>It </a:t>
            </a:r>
            <a:r>
              <a:rPr lang="en-US" b="1" u="sng" dirty="0"/>
              <a:t>decreases</a:t>
            </a:r>
            <a:r>
              <a:rPr lang="en-US" dirty="0"/>
              <a:t> the likelihood</a:t>
            </a:r>
          </a:p>
          <a:p>
            <a:r>
              <a:rPr lang="en-US" b="1" dirty="0"/>
              <a:t>Parent-child discussions conducted in an open and responsive manner has benefits</a:t>
            </a:r>
          </a:p>
          <a:p>
            <a:pPr lvl="1"/>
            <a:r>
              <a:rPr lang="en-US" dirty="0"/>
              <a:t>Sexual behavior is reduced among teenagers who </a:t>
            </a:r>
            <a:r>
              <a:rPr lang="en-US" b="1" u="sng" dirty="0"/>
              <a:t>are</a:t>
            </a:r>
            <a:r>
              <a:rPr lang="en-US" i="1" dirty="0"/>
              <a:t> </a:t>
            </a:r>
            <a:r>
              <a:rPr lang="en-US" dirty="0"/>
              <a:t>sexually active</a:t>
            </a:r>
          </a:p>
          <a:p>
            <a:pPr lvl="1"/>
            <a:r>
              <a:rPr lang="en-US" dirty="0"/>
              <a:t>Sexual behavior is reduced among teenagers who are </a:t>
            </a:r>
            <a:r>
              <a:rPr lang="en-US" b="1" u="sng" dirty="0"/>
              <a:t>likely to become</a:t>
            </a:r>
            <a:r>
              <a:rPr lang="en-US" dirty="0"/>
              <a:t> sexually active</a:t>
            </a:r>
          </a:p>
        </p:txBody>
      </p:sp>
    </p:spTree>
    <p:extLst>
      <p:ext uri="{BB962C8B-B14F-4D97-AF65-F5344CB8AC3E}">
        <p14:creationId xmlns:p14="http://schemas.microsoft.com/office/powerpoint/2010/main" val="9334280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chorCtr="0"/>
          <a:lstStyle/>
          <a:p>
            <a:pPr>
              <a:lnSpc>
                <a:spcPct val="140977"/>
              </a:lnSpc>
            </a:pPr>
            <a:r>
              <a:rPr lang="en-US" dirty="0"/>
              <a:t>Overview of Sessions </a:t>
            </a:r>
          </a:p>
        </p:txBody>
      </p:sp>
      <p:sp>
        <p:nvSpPr>
          <p:cNvPr id="8" name="Text Placeholder 7">
            <a:extLst>
              <a:ext uri="{FF2B5EF4-FFF2-40B4-BE49-F238E27FC236}">
                <a16:creationId xmlns:a16="http://schemas.microsoft.com/office/drawing/2014/main" id="{BC5838CD-7CFB-DF32-6158-A638AC6D061D}"/>
              </a:ext>
            </a:extLst>
          </p:cNvPr>
          <p:cNvSpPr>
            <a:spLocks noGrp="1"/>
          </p:cNvSpPr>
          <p:nvPr>
            <p:ph type="body" sz="quarter" idx="10"/>
          </p:nvPr>
        </p:nvSpPr>
        <p:spPr/>
        <p:txBody>
          <a:bodyPr/>
          <a:lstStyle/>
          <a:p>
            <a:r>
              <a:rPr lang="en-US" b="1" dirty="0"/>
              <a:t>Session 3: Parents are Educators</a:t>
            </a:r>
          </a:p>
          <a:p>
            <a:pPr lvl="1"/>
            <a:r>
              <a:rPr lang="en-US" dirty="0"/>
              <a:t>The realities of adolescent relationships and sexual behaviors</a:t>
            </a:r>
          </a:p>
          <a:p>
            <a:pPr lvl="1"/>
            <a:r>
              <a:rPr lang="en-US" dirty="0"/>
              <a:t>Why parents should be relationship and sex educators</a:t>
            </a:r>
          </a:p>
          <a:p>
            <a:pPr lvl="1"/>
            <a:r>
              <a:rPr lang="en-US" dirty="0"/>
              <a:t>Sex education</a:t>
            </a:r>
          </a:p>
          <a:p>
            <a:pPr lvl="1"/>
            <a:r>
              <a:rPr lang="en-US" dirty="0"/>
              <a:t>What parents can do</a:t>
            </a:r>
          </a:p>
          <a:p>
            <a:r>
              <a:rPr lang="en-US" b="1" dirty="0"/>
              <a:t>Session 4: I Think I Can, I Know I Can</a:t>
            </a:r>
          </a:p>
          <a:p>
            <a:pPr lvl="1"/>
            <a:r>
              <a:rPr lang="en-US" dirty="0"/>
              <a:t>Difficulties of discussing issues</a:t>
            </a:r>
          </a:p>
          <a:p>
            <a:pPr lvl="1"/>
            <a:r>
              <a:rPr lang="en-US" dirty="0"/>
              <a:t>Tools for talking to your child about relationships and sex</a:t>
            </a:r>
          </a:p>
          <a:p>
            <a:pPr lvl="1"/>
            <a:r>
              <a:rPr lang="en-US" dirty="0"/>
              <a:t>Figuring out what to say</a:t>
            </a:r>
          </a:p>
          <a:p>
            <a:endParaRPr lang="en-US" dirty="0"/>
          </a:p>
        </p:txBody>
      </p:sp>
    </p:spTree>
    <p:extLst>
      <p:ext uri="{BB962C8B-B14F-4D97-AF65-F5344CB8AC3E}">
        <p14:creationId xmlns:p14="http://schemas.microsoft.com/office/powerpoint/2010/main" val="310952168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We Know From Research </a:t>
            </a:r>
          </a:p>
        </p:txBody>
      </p:sp>
      <p:sp>
        <p:nvSpPr>
          <p:cNvPr id="3" name="Text Placeholder 2"/>
          <p:cNvSpPr>
            <a:spLocks noGrp="1"/>
          </p:cNvSpPr>
          <p:nvPr>
            <p:ph type="body" sz="quarter" idx="10"/>
          </p:nvPr>
        </p:nvSpPr>
        <p:spPr>
          <a:xfrm>
            <a:off x="457200" y="1158875"/>
            <a:ext cx="5445410" cy="3341688"/>
          </a:xfrm>
        </p:spPr>
        <p:txBody>
          <a:bodyPr/>
          <a:lstStyle/>
          <a:p>
            <a:r>
              <a:rPr lang="en-US" b="1" dirty="0"/>
              <a:t>When you do not talk about relationships and sex with your child, there is a consequence</a:t>
            </a:r>
          </a:p>
          <a:p>
            <a:pPr lvl="1"/>
            <a:r>
              <a:rPr lang="en-US" dirty="0"/>
              <a:t>The child will learn about relationships and sex from other sources</a:t>
            </a:r>
          </a:p>
          <a:p>
            <a:pPr lvl="1"/>
            <a:r>
              <a:rPr lang="en-US" dirty="0"/>
              <a:t>These sources may have less knowledge resulting in more dangers for your child</a:t>
            </a:r>
          </a:p>
        </p:txBody>
      </p:sp>
      <p:pic>
        <p:nvPicPr>
          <p:cNvPr id="5" name="Picture 4" descr="illustration of coach with a question in the background “Did you know?”"/>
          <p:cNvPicPr>
            <a:picLocks noChangeAspect="1"/>
          </p:cNvPicPr>
          <p:nvPr/>
        </p:nvPicPr>
        <p:blipFill>
          <a:blip r:embed="rId3"/>
          <a:stretch>
            <a:fillRect/>
          </a:stretch>
        </p:blipFill>
        <p:spPr>
          <a:xfrm>
            <a:off x="6086757" y="1063230"/>
            <a:ext cx="1719221" cy="3828620"/>
          </a:xfrm>
          <a:prstGeom prst="rect">
            <a:avLst/>
          </a:prstGeom>
        </p:spPr>
      </p:pic>
    </p:spTree>
    <p:extLst>
      <p:ext uri="{BB962C8B-B14F-4D97-AF65-F5344CB8AC3E}">
        <p14:creationId xmlns:p14="http://schemas.microsoft.com/office/powerpoint/2010/main" val="87309516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it Mean to be Sexually Healthy?</a:t>
            </a:r>
          </a:p>
        </p:txBody>
      </p:sp>
      <p:sp>
        <p:nvSpPr>
          <p:cNvPr id="3" name="Text Placeholder 2"/>
          <p:cNvSpPr>
            <a:spLocks noGrp="1"/>
          </p:cNvSpPr>
          <p:nvPr>
            <p:ph type="body" sz="quarter" idx="10"/>
          </p:nvPr>
        </p:nvSpPr>
        <p:spPr/>
        <p:txBody>
          <a:bodyPr/>
          <a:lstStyle/>
          <a:p>
            <a:r>
              <a:rPr lang="en-US" b="1" dirty="0"/>
              <a:t>Sexual health is not defined by whether or not an adolescent has been sexually active</a:t>
            </a:r>
          </a:p>
          <a:p>
            <a:r>
              <a:rPr lang="en-US" b="1" dirty="0"/>
              <a:t>Sexually healthy adolescents</a:t>
            </a:r>
          </a:p>
          <a:p>
            <a:pPr lvl="1"/>
            <a:r>
              <a:rPr lang="en-US" dirty="0"/>
              <a:t>Appreciate their bodies</a:t>
            </a:r>
          </a:p>
          <a:p>
            <a:pPr lvl="1"/>
            <a:r>
              <a:rPr lang="en-US" dirty="0"/>
              <a:t>Take responsibility for their behaviors</a:t>
            </a:r>
          </a:p>
          <a:p>
            <a:pPr lvl="1"/>
            <a:r>
              <a:rPr lang="en-US" dirty="0"/>
              <a:t>Communicate with their parents and families about relationships, sex, and sexual issues</a:t>
            </a:r>
          </a:p>
        </p:txBody>
      </p:sp>
    </p:spTree>
    <p:extLst>
      <p:ext uri="{BB962C8B-B14F-4D97-AF65-F5344CB8AC3E}">
        <p14:creationId xmlns:p14="http://schemas.microsoft.com/office/powerpoint/2010/main" val="250480488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it Mean to be Sexually Healthy? </a:t>
            </a:r>
          </a:p>
        </p:txBody>
      </p:sp>
      <p:sp>
        <p:nvSpPr>
          <p:cNvPr id="3" name="Text Placeholder 2"/>
          <p:cNvSpPr>
            <a:spLocks noGrp="1"/>
          </p:cNvSpPr>
          <p:nvPr>
            <p:ph type="body" sz="quarter" idx="10"/>
          </p:nvPr>
        </p:nvSpPr>
        <p:spPr/>
        <p:txBody>
          <a:bodyPr/>
          <a:lstStyle/>
          <a:p>
            <a:r>
              <a:rPr lang="en-US" b="1" dirty="0"/>
              <a:t>Sexually healthy adolescents</a:t>
            </a:r>
          </a:p>
          <a:p>
            <a:pPr lvl="1"/>
            <a:r>
              <a:rPr lang="en-US" dirty="0"/>
              <a:t>Communicate effectively, appropriately, and respectfully about relationships and sex with both males and females</a:t>
            </a:r>
          </a:p>
          <a:p>
            <a:pPr lvl="1"/>
            <a:r>
              <a:rPr lang="en-US" dirty="0"/>
              <a:t>Express love and intimacy in ways that are age appropriate</a:t>
            </a:r>
          </a:p>
        </p:txBody>
      </p:sp>
    </p:spTree>
    <p:extLst>
      <p:ext uri="{BB962C8B-B14F-4D97-AF65-F5344CB8AC3E}">
        <p14:creationId xmlns:p14="http://schemas.microsoft.com/office/powerpoint/2010/main" val="278737221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Your Adolescent Become Sexually Healthy</a:t>
            </a:r>
          </a:p>
        </p:txBody>
      </p:sp>
      <p:sp>
        <p:nvSpPr>
          <p:cNvPr id="3" name="Text Placeholder 2"/>
          <p:cNvSpPr>
            <a:spLocks noGrp="1"/>
          </p:cNvSpPr>
          <p:nvPr>
            <p:ph type="body" sz="quarter" idx="10"/>
          </p:nvPr>
        </p:nvSpPr>
        <p:spPr/>
        <p:txBody>
          <a:bodyPr/>
          <a:lstStyle/>
          <a:p>
            <a:r>
              <a:rPr lang="en-US" b="1" dirty="0"/>
              <a:t>Model sexually healthy attitudes in your own relationships</a:t>
            </a:r>
          </a:p>
          <a:p>
            <a:pPr lvl="1"/>
            <a:r>
              <a:rPr lang="en-US" dirty="0"/>
              <a:t>Be clear about your own thoughts and expectations</a:t>
            </a:r>
          </a:p>
          <a:p>
            <a:r>
              <a:rPr lang="en-US" b="1" dirty="0"/>
              <a:t>Be knowledgeable about sexuality</a:t>
            </a:r>
          </a:p>
          <a:p>
            <a:pPr lvl="1"/>
            <a:r>
              <a:rPr lang="en-US" dirty="0"/>
              <a:t>Be able to provide accurate information </a:t>
            </a:r>
          </a:p>
          <a:p>
            <a:pPr lvl="1"/>
            <a:r>
              <a:rPr lang="en-US" dirty="0"/>
              <a:t>Know where to get more information if you need it</a:t>
            </a:r>
          </a:p>
        </p:txBody>
      </p:sp>
    </p:spTree>
    <p:extLst>
      <p:ext uri="{BB962C8B-B14F-4D97-AF65-F5344CB8AC3E}">
        <p14:creationId xmlns:p14="http://schemas.microsoft.com/office/powerpoint/2010/main" val="366653105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Your Adolescent Become Sexually Healthy </a:t>
            </a:r>
          </a:p>
        </p:txBody>
      </p:sp>
      <p:sp>
        <p:nvSpPr>
          <p:cNvPr id="3" name="Text Placeholder 2"/>
          <p:cNvSpPr>
            <a:spLocks noGrp="1"/>
          </p:cNvSpPr>
          <p:nvPr>
            <p:ph type="body" sz="quarter" idx="10"/>
          </p:nvPr>
        </p:nvSpPr>
        <p:spPr/>
        <p:txBody>
          <a:bodyPr/>
          <a:lstStyle/>
          <a:p>
            <a:r>
              <a:rPr lang="en-US" b="1" dirty="0"/>
              <a:t>Discuss puberty with children</a:t>
            </a:r>
          </a:p>
          <a:p>
            <a:r>
              <a:rPr lang="en-US" b="1" dirty="0"/>
              <a:t>Discuss sexuality with children</a:t>
            </a:r>
          </a:p>
          <a:p>
            <a:r>
              <a:rPr lang="en-US" b="1" dirty="0"/>
              <a:t>Be approachable</a:t>
            </a:r>
          </a:p>
          <a:p>
            <a:r>
              <a:rPr lang="en-US" b="1" dirty="0"/>
              <a:t>Try to understand you child’s point of view</a:t>
            </a:r>
          </a:p>
          <a:p>
            <a:pPr lvl="1"/>
            <a:r>
              <a:rPr lang="en-US" dirty="0"/>
              <a:t>Do not just lecture</a:t>
            </a:r>
          </a:p>
        </p:txBody>
      </p:sp>
    </p:spTree>
    <p:extLst>
      <p:ext uri="{BB962C8B-B14F-4D97-AF65-F5344CB8AC3E}">
        <p14:creationId xmlns:p14="http://schemas.microsoft.com/office/powerpoint/2010/main" val="374118258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Your Adolescent Become Sexually Healthy  	</a:t>
            </a:r>
          </a:p>
        </p:txBody>
      </p:sp>
      <p:sp>
        <p:nvSpPr>
          <p:cNvPr id="3" name="Text Placeholder 2"/>
          <p:cNvSpPr>
            <a:spLocks noGrp="1"/>
          </p:cNvSpPr>
          <p:nvPr>
            <p:ph type="body" sz="quarter" idx="10"/>
          </p:nvPr>
        </p:nvSpPr>
        <p:spPr/>
        <p:txBody>
          <a:bodyPr/>
          <a:lstStyle/>
          <a:p>
            <a:r>
              <a:rPr lang="en-US" b="1" dirty="0"/>
              <a:t>Foster responsible decision-making</a:t>
            </a:r>
          </a:p>
          <a:p>
            <a:r>
              <a:rPr lang="en-US" b="1" dirty="0"/>
              <a:t>Help your adolescent develop an understanding of values</a:t>
            </a:r>
          </a:p>
          <a:p>
            <a:r>
              <a:rPr lang="en-US" b="1" dirty="0"/>
              <a:t>Set and maintain limits and other activities outside of school</a:t>
            </a:r>
          </a:p>
        </p:txBody>
      </p:sp>
    </p:spTree>
    <p:extLst>
      <p:ext uri="{BB962C8B-B14F-4D97-AF65-F5344CB8AC3E}">
        <p14:creationId xmlns:p14="http://schemas.microsoft.com/office/powerpoint/2010/main" val="306024350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Your Adolescent Become Sexually Healthy    	</a:t>
            </a:r>
          </a:p>
        </p:txBody>
      </p:sp>
      <p:sp>
        <p:nvSpPr>
          <p:cNvPr id="3" name="Text Placeholder 2"/>
          <p:cNvSpPr>
            <a:spLocks noGrp="1"/>
          </p:cNvSpPr>
          <p:nvPr>
            <p:ph type="body" sz="quarter" idx="10"/>
          </p:nvPr>
        </p:nvSpPr>
        <p:spPr/>
        <p:txBody>
          <a:bodyPr/>
          <a:lstStyle/>
          <a:p>
            <a:r>
              <a:rPr lang="en-US" b="1" dirty="0"/>
              <a:t>Stay actively involved in your child’s life</a:t>
            </a:r>
          </a:p>
          <a:p>
            <a:r>
              <a:rPr lang="en-US" b="1" dirty="0"/>
              <a:t>Ask questions about friends and romantic partners</a:t>
            </a:r>
          </a:p>
          <a:p>
            <a:r>
              <a:rPr lang="en-US" b="1" dirty="0"/>
              <a:t>Provide access to health care services</a:t>
            </a:r>
          </a:p>
        </p:txBody>
      </p:sp>
    </p:spTree>
    <p:extLst>
      <p:ext uri="{BB962C8B-B14F-4D97-AF65-F5344CB8AC3E}">
        <p14:creationId xmlns:p14="http://schemas.microsoft.com/office/powerpoint/2010/main" val="104955047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D7F0F7-08B2-C662-CBE0-C87D70B06CE7}"/>
              </a:ext>
            </a:extLst>
          </p:cNvPr>
          <p:cNvSpPr>
            <a:spLocks noGrp="1"/>
          </p:cNvSpPr>
          <p:nvPr>
            <p:ph type="title"/>
          </p:nvPr>
        </p:nvSpPr>
        <p:spPr>
          <a:xfrm>
            <a:off x="206347" y="4373377"/>
            <a:ext cx="8229600" cy="857250"/>
          </a:xfrm>
        </p:spPr>
        <p:txBody>
          <a:bodyPr/>
          <a:lstStyle/>
          <a:p>
            <a:r>
              <a:rPr lang="en-US" dirty="0"/>
              <a:t>Poster 7</a:t>
            </a:r>
          </a:p>
        </p:txBody>
      </p:sp>
      <p:pic>
        <p:nvPicPr>
          <p:cNvPr id="3" name="Picture 2" descr="image of poster 7 with a background photo of a child with a rocket ship and a quote saying: “Let not what you cannot do tear from your hands what you can.”">
            <a:extLst>
              <a:ext uri="{FF2B5EF4-FFF2-40B4-BE49-F238E27FC236}">
                <a16:creationId xmlns:a16="http://schemas.microsoft.com/office/drawing/2014/main" id="{CDCB4FF0-E8F9-78CA-913D-D9FFF07923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6"/>
            <a:ext cx="3857624" cy="5142508"/>
          </a:xfrm>
          <a:prstGeom prst="rect">
            <a:avLst/>
          </a:prstGeom>
        </p:spPr>
      </p:pic>
    </p:spTree>
    <p:extLst>
      <p:ext uri="{BB962C8B-B14F-4D97-AF65-F5344CB8AC3E}">
        <p14:creationId xmlns:p14="http://schemas.microsoft.com/office/powerpoint/2010/main" val="310729642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3685F0-DF8C-A733-5C51-05F778ACC734}"/>
              </a:ext>
            </a:extLst>
          </p:cNvPr>
          <p:cNvSpPr txBox="1">
            <a:spLocks noGrp="1"/>
          </p:cNvSpPr>
          <p:nvPr>
            <p:ph type="title"/>
          </p:nvPr>
        </p:nvSpPr>
        <p:spPr>
          <a:xfrm>
            <a:off x="206347" y="4373377"/>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275A70"/>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78" algn="ctr" rtl="0" fontAlgn="base">
              <a:spcBef>
                <a:spcPct val="0"/>
              </a:spcBef>
              <a:spcAft>
                <a:spcPct val="0"/>
              </a:spcAft>
              <a:defRPr sz="4400">
                <a:solidFill>
                  <a:schemeClr val="tx1"/>
                </a:solidFill>
                <a:latin typeface="Myriad Web Pro" panose="020B0503030403020204" pitchFamily="34" charset="0"/>
              </a:defRPr>
            </a:lvl6pPr>
            <a:lvl7pPr marL="914354" algn="ctr" rtl="0" fontAlgn="base">
              <a:spcBef>
                <a:spcPct val="0"/>
              </a:spcBef>
              <a:spcAft>
                <a:spcPct val="0"/>
              </a:spcAft>
              <a:defRPr sz="4400">
                <a:solidFill>
                  <a:schemeClr val="tx1"/>
                </a:solidFill>
                <a:latin typeface="Myriad Web Pro" panose="020B0503030403020204" pitchFamily="34" charset="0"/>
              </a:defRPr>
            </a:lvl7pPr>
            <a:lvl8pPr marL="1371532" algn="ctr" rtl="0" fontAlgn="base">
              <a:spcBef>
                <a:spcPct val="0"/>
              </a:spcBef>
              <a:spcAft>
                <a:spcPct val="0"/>
              </a:spcAft>
              <a:defRPr sz="4400">
                <a:solidFill>
                  <a:schemeClr val="tx1"/>
                </a:solidFill>
                <a:latin typeface="Myriad Web Pro" panose="020B0503030403020204" pitchFamily="34" charset="0"/>
              </a:defRPr>
            </a:lvl8pPr>
            <a:lvl9pPr marL="1828709"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75A70"/>
                </a:solidFill>
                <a:effectLst/>
                <a:uLnTx/>
                <a:uFillTx/>
                <a:latin typeface="Calibri" pitchFamily="34" charset="0"/>
                <a:ea typeface="+mj-ea"/>
                <a:cs typeface="+mj-cs"/>
              </a:rPr>
              <a:t>Poster 8</a:t>
            </a:r>
          </a:p>
        </p:txBody>
      </p:sp>
      <p:pic>
        <p:nvPicPr>
          <p:cNvPr id="3" name="Picture 2" descr="Image of poster 8 with background photo of a bell on a pole by a body of water and a Yoruban proverb saying: “The bell rings loudest in your own home.”">
            <a:extLst>
              <a:ext uri="{FF2B5EF4-FFF2-40B4-BE49-F238E27FC236}">
                <a16:creationId xmlns:a16="http://schemas.microsoft.com/office/drawing/2014/main" id="{B5EA5DD6-6B86-8B3A-7506-32786F42E7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6"/>
            <a:ext cx="3857624" cy="5142508"/>
          </a:xfrm>
          <a:prstGeom prst="rect">
            <a:avLst/>
          </a:prstGeom>
        </p:spPr>
      </p:pic>
    </p:spTree>
    <p:extLst>
      <p:ext uri="{BB962C8B-B14F-4D97-AF65-F5344CB8AC3E}">
        <p14:creationId xmlns:p14="http://schemas.microsoft.com/office/powerpoint/2010/main" val="199824465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2DD0B4-A126-9E1C-695A-7DEF98FEBBD7}"/>
              </a:ext>
            </a:extLst>
          </p:cNvPr>
          <p:cNvSpPr>
            <a:spLocks noGrp="1"/>
          </p:cNvSpPr>
          <p:nvPr>
            <p:ph type="title"/>
          </p:nvPr>
        </p:nvSpPr>
        <p:spPr>
          <a:xfrm>
            <a:off x="206347" y="4373377"/>
            <a:ext cx="8229600" cy="857250"/>
          </a:xfrm>
        </p:spPr>
        <p:txBody>
          <a:bodyPr/>
          <a:lstStyle/>
          <a:p>
            <a:r>
              <a:rPr lang="en-US" dirty="0"/>
              <a:t>Poster 9</a:t>
            </a:r>
          </a:p>
        </p:txBody>
      </p:sp>
      <p:pic>
        <p:nvPicPr>
          <p:cNvPr id="3" name="Picture 2" descr="image of poster 9 with a background photo of a gravel road diverge between trees and an Ashanti proverb saying: “if you are on the road to nowehere, find another road”.">
            <a:extLst>
              <a:ext uri="{FF2B5EF4-FFF2-40B4-BE49-F238E27FC236}">
                <a16:creationId xmlns:a16="http://schemas.microsoft.com/office/drawing/2014/main" id="{99E65174-736C-3616-011F-AF9DDAC2F7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6"/>
            <a:ext cx="3857624" cy="5142508"/>
          </a:xfrm>
          <a:prstGeom prst="rect">
            <a:avLst/>
          </a:prstGeom>
        </p:spPr>
      </p:pic>
    </p:spTree>
    <p:extLst>
      <p:ext uri="{BB962C8B-B14F-4D97-AF65-F5344CB8AC3E}">
        <p14:creationId xmlns:p14="http://schemas.microsoft.com/office/powerpoint/2010/main" val="15081174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chorCtr="0"/>
          <a:lstStyle/>
          <a:p>
            <a:pPr>
              <a:lnSpc>
                <a:spcPct val="140977"/>
              </a:lnSpc>
            </a:pPr>
            <a:r>
              <a:rPr lang="en-US" dirty="0"/>
              <a:t>Overview of Sessions   </a:t>
            </a:r>
          </a:p>
        </p:txBody>
      </p:sp>
      <p:sp>
        <p:nvSpPr>
          <p:cNvPr id="4" name="Text Placeholder 3">
            <a:extLst>
              <a:ext uri="{FF2B5EF4-FFF2-40B4-BE49-F238E27FC236}">
                <a16:creationId xmlns:a16="http://schemas.microsoft.com/office/drawing/2014/main" id="{40DA232B-EE04-D670-6D30-0B37F040D98C}"/>
              </a:ext>
            </a:extLst>
          </p:cNvPr>
          <p:cNvSpPr>
            <a:spLocks noGrp="1"/>
          </p:cNvSpPr>
          <p:nvPr>
            <p:ph type="body" sz="quarter" idx="10"/>
          </p:nvPr>
        </p:nvSpPr>
        <p:spPr/>
        <p:txBody>
          <a:bodyPr/>
          <a:lstStyle/>
          <a:p>
            <a:r>
              <a:rPr lang="en-US" b="1" dirty="0"/>
              <a:t>Session 5: Parents are Role Models</a:t>
            </a:r>
          </a:p>
          <a:p>
            <a:pPr lvl="1"/>
            <a:r>
              <a:rPr lang="en-US" dirty="0"/>
              <a:t>Healthy and unhealthy relationships</a:t>
            </a:r>
          </a:p>
          <a:p>
            <a:pPr lvl="1"/>
            <a:r>
              <a:rPr lang="en-US" dirty="0"/>
              <a:t>Realities of unhealthy relationships</a:t>
            </a:r>
          </a:p>
          <a:p>
            <a:pPr lvl="1"/>
            <a:r>
              <a:rPr lang="en-US" dirty="0"/>
              <a:t>Parents as relationship and sex educators</a:t>
            </a:r>
          </a:p>
          <a:p>
            <a:pPr lvl="1"/>
            <a:r>
              <a:rPr lang="en-US" dirty="0"/>
              <a:t>What parents can do</a:t>
            </a:r>
          </a:p>
          <a:p>
            <a:r>
              <a:rPr lang="en-US" b="1" dirty="0"/>
              <a:t>Session 6: Moving Forward</a:t>
            </a:r>
          </a:p>
          <a:p>
            <a:pPr lvl="1"/>
            <a:r>
              <a:rPr lang="en-US" dirty="0"/>
              <a:t>Child participates in discussion with parent(s)</a:t>
            </a:r>
          </a:p>
          <a:p>
            <a:pPr lvl="1"/>
            <a:r>
              <a:rPr lang="en-US" dirty="0"/>
              <a:t>4-step parenting plan for peer pressure</a:t>
            </a:r>
          </a:p>
          <a:p>
            <a:pPr lvl="1"/>
            <a:r>
              <a:rPr lang="en-US" dirty="0"/>
              <a:t>Graduation</a:t>
            </a:r>
          </a:p>
          <a:p>
            <a:endParaRPr lang="en-US" dirty="0"/>
          </a:p>
        </p:txBody>
      </p:sp>
    </p:spTree>
    <p:extLst>
      <p:ext uri="{BB962C8B-B14F-4D97-AF65-F5344CB8AC3E}">
        <p14:creationId xmlns:p14="http://schemas.microsoft.com/office/powerpoint/2010/main" val="1596382728"/>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E1B3-A68F-A6B8-0239-FCD1045783A8}"/>
              </a:ext>
            </a:extLst>
          </p:cNvPr>
          <p:cNvSpPr>
            <a:spLocks noGrp="1"/>
          </p:cNvSpPr>
          <p:nvPr>
            <p:ph type="title"/>
          </p:nvPr>
        </p:nvSpPr>
        <p:spPr/>
        <p:txBody>
          <a:bodyPr/>
          <a:lstStyle/>
          <a:p>
            <a:r>
              <a:rPr lang="en-US" dirty="0"/>
              <a:t>Facts about Dating and Sex in Adolescence</a:t>
            </a:r>
          </a:p>
        </p:txBody>
      </p:sp>
      <p:sp>
        <p:nvSpPr>
          <p:cNvPr id="3" name="Text Placeholder 2">
            <a:extLst>
              <a:ext uri="{FF2B5EF4-FFF2-40B4-BE49-F238E27FC236}">
                <a16:creationId xmlns:a16="http://schemas.microsoft.com/office/drawing/2014/main" id="{B6A6A7F8-2511-50D3-5264-B5F14D75AD97}"/>
              </a:ext>
            </a:extLst>
          </p:cNvPr>
          <p:cNvSpPr>
            <a:spLocks noGrp="1"/>
          </p:cNvSpPr>
          <p:nvPr>
            <p:ph type="body" sz="quarter" idx="10"/>
          </p:nvPr>
        </p:nvSpPr>
        <p:spPr/>
        <p:txBody>
          <a:bodyPr/>
          <a:lstStyle/>
          <a:p>
            <a:r>
              <a:rPr lang="en-US" dirty="0">
                <a:cs typeface="Calibri" panose="020F0502020204030204" pitchFamily="34" charset="0"/>
              </a:rPr>
              <a:t>3 in 10 high school students report having sex</a:t>
            </a:r>
          </a:p>
          <a:p>
            <a:r>
              <a:rPr lang="en-US" dirty="0">
                <a:cs typeface="Calibri" panose="020F0502020204030204" pitchFamily="34" charset="0"/>
              </a:rPr>
              <a:t>Almost half (48%) of sexually active high school students report they did not use a condom the last time they had sex</a:t>
            </a:r>
          </a:p>
          <a:p>
            <a:r>
              <a:rPr lang="en-US" b="0" i="0" u="none" strike="noStrike" baseline="0" dirty="0">
                <a:cs typeface="Calibri" panose="020F0502020204030204" pitchFamily="34" charset="0"/>
              </a:rPr>
              <a:t>40% of 8th graders reportedly date</a:t>
            </a:r>
            <a:endParaRPr lang="en-US" sz="2400" dirty="0">
              <a:cs typeface="Calibri" panose="020F0502020204030204" pitchFamily="34" charset="0"/>
            </a:endParaRPr>
          </a:p>
        </p:txBody>
      </p:sp>
    </p:spTree>
    <p:extLst>
      <p:ext uri="{BB962C8B-B14F-4D97-AF65-F5344CB8AC3E}">
        <p14:creationId xmlns:p14="http://schemas.microsoft.com/office/powerpoint/2010/main" val="372196635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idx="4294967295"/>
          </p:nvPr>
        </p:nvSpPr>
        <p:spPr>
          <a:xfrm>
            <a:off x="990600" y="2144713"/>
            <a:ext cx="7162800" cy="1508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Session 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I Think I Can, I Know I Can</a:t>
            </a:r>
          </a:p>
        </p:txBody>
      </p:sp>
    </p:spTree>
    <p:extLst>
      <p:ext uri="{BB962C8B-B14F-4D97-AF65-F5344CB8AC3E}">
        <p14:creationId xmlns:p14="http://schemas.microsoft.com/office/powerpoint/2010/main" val="2070667425"/>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Tips for Talking to Your Child About Relationships and Sex</a:t>
            </a:r>
          </a:p>
        </p:txBody>
      </p:sp>
      <p:sp>
        <p:nvSpPr>
          <p:cNvPr id="3" name="Text Placeholder 2"/>
          <p:cNvSpPr>
            <a:spLocks noGrp="1"/>
          </p:cNvSpPr>
          <p:nvPr>
            <p:ph type="body" sz="quarter" idx="10"/>
          </p:nvPr>
        </p:nvSpPr>
        <p:spPr/>
        <p:txBody>
          <a:bodyPr/>
          <a:lstStyle/>
          <a:p>
            <a:pPr marL="457189" indent="-457189">
              <a:buFont typeface="+mj-lt"/>
              <a:buAutoNum type="arabicPeriod"/>
            </a:pPr>
            <a:r>
              <a:rPr lang="en-US" b="1" dirty="0"/>
              <a:t>Be prepared</a:t>
            </a:r>
            <a:endParaRPr lang="en-US" dirty="0"/>
          </a:p>
          <a:p>
            <a:pPr lvl="1"/>
            <a:r>
              <a:rPr lang="en-US" dirty="0"/>
              <a:t>Know your own expectations</a:t>
            </a:r>
          </a:p>
          <a:p>
            <a:pPr lvl="1"/>
            <a:r>
              <a:rPr lang="en-US" dirty="0"/>
              <a:t>Decide which topics you will and will not talk about</a:t>
            </a:r>
          </a:p>
          <a:p>
            <a:pPr lvl="1"/>
            <a:r>
              <a:rPr lang="en-US" dirty="0"/>
              <a:t>Think about what you might say in advance</a:t>
            </a:r>
          </a:p>
          <a:p>
            <a:pPr lvl="1"/>
            <a:r>
              <a:rPr lang="en-US" dirty="0"/>
              <a:t>Talk to others</a:t>
            </a:r>
          </a:p>
        </p:txBody>
      </p:sp>
      <p:pic>
        <p:nvPicPr>
          <p:cNvPr id="4" name="Picture 3" descr="illustration of school facult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020" y="1158875"/>
            <a:ext cx="1569600" cy="3798887"/>
          </a:xfrm>
          <a:prstGeom prst="rect">
            <a:avLst/>
          </a:prstGeom>
        </p:spPr>
      </p:pic>
    </p:spTree>
    <p:extLst>
      <p:ext uri="{BB962C8B-B14F-4D97-AF65-F5344CB8AC3E}">
        <p14:creationId xmlns:p14="http://schemas.microsoft.com/office/powerpoint/2010/main" val="412928862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Tips for Talking to Your Child About Relationships and Sex </a:t>
            </a:r>
          </a:p>
        </p:txBody>
      </p:sp>
      <p:sp>
        <p:nvSpPr>
          <p:cNvPr id="3" name="Text Placeholder 2"/>
          <p:cNvSpPr>
            <a:spLocks noGrp="1"/>
          </p:cNvSpPr>
          <p:nvPr>
            <p:ph type="body" sz="quarter" idx="10"/>
          </p:nvPr>
        </p:nvSpPr>
        <p:spPr/>
        <p:txBody>
          <a:bodyPr/>
          <a:lstStyle/>
          <a:p>
            <a:pPr marL="457189" indent="-457189">
              <a:buFont typeface="+mj-lt"/>
              <a:buAutoNum type="arabicPeriod" startAt="2"/>
            </a:pPr>
            <a:r>
              <a:rPr lang="en-US" b="1" dirty="0"/>
              <a:t>Relax</a:t>
            </a:r>
            <a:endParaRPr lang="en-US" dirty="0"/>
          </a:p>
          <a:p>
            <a:pPr lvl="1"/>
            <a:r>
              <a:rPr lang="en-US" dirty="0"/>
              <a:t>You do not need to know all of the answers</a:t>
            </a:r>
          </a:p>
          <a:p>
            <a:pPr lvl="1"/>
            <a:endParaRPr lang="en-US" dirty="0"/>
          </a:p>
          <a:p>
            <a:pPr marL="514334" indent="-457189">
              <a:buFont typeface="+mj-lt"/>
              <a:buAutoNum type="arabicPeriod" startAt="2"/>
            </a:pPr>
            <a:r>
              <a:rPr lang="en-US" b="1" dirty="0"/>
              <a:t>Start now</a:t>
            </a:r>
          </a:p>
          <a:p>
            <a:pPr lvl="1"/>
            <a:r>
              <a:rPr lang="en-US" dirty="0"/>
              <a:t>It is up to you to begin conversations with your child</a:t>
            </a:r>
          </a:p>
          <a:p>
            <a:pPr lvl="1"/>
            <a:r>
              <a:rPr lang="en-US" dirty="0"/>
              <a:t>Do not wait for your child to initiate</a:t>
            </a:r>
          </a:p>
        </p:txBody>
      </p:sp>
    </p:spTree>
    <p:extLst>
      <p:ext uri="{BB962C8B-B14F-4D97-AF65-F5344CB8AC3E}">
        <p14:creationId xmlns:p14="http://schemas.microsoft.com/office/powerpoint/2010/main" val="3279699100"/>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Tips for Talking to Your Child About Relationships and Sex  </a:t>
            </a:r>
          </a:p>
        </p:txBody>
      </p:sp>
      <p:sp>
        <p:nvSpPr>
          <p:cNvPr id="3" name="Text Placeholder 2"/>
          <p:cNvSpPr>
            <a:spLocks noGrp="1"/>
          </p:cNvSpPr>
          <p:nvPr>
            <p:ph type="body" sz="quarter" idx="10"/>
          </p:nvPr>
        </p:nvSpPr>
        <p:spPr/>
        <p:txBody>
          <a:bodyPr/>
          <a:lstStyle/>
          <a:p>
            <a:pPr marL="457189" indent="-457189">
              <a:buFont typeface="+mj-lt"/>
              <a:buAutoNum type="arabicPeriod" startAt="4"/>
            </a:pPr>
            <a:r>
              <a:rPr lang="en-US" b="1" dirty="0"/>
              <a:t>Listen to your child</a:t>
            </a:r>
          </a:p>
          <a:p>
            <a:pPr lvl="1"/>
            <a:r>
              <a:rPr lang="en-US" dirty="0"/>
              <a:t>Do not turn questions away</a:t>
            </a:r>
          </a:p>
          <a:p>
            <a:pPr lvl="1"/>
            <a:r>
              <a:rPr lang="en-US" dirty="0"/>
              <a:t>Find out where their question is coming from</a:t>
            </a:r>
          </a:p>
          <a:p>
            <a:pPr lvl="1"/>
            <a:r>
              <a:rPr lang="en-US" dirty="0"/>
              <a:t>Listen to their point of view</a:t>
            </a:r>
          </a:p>
        </p:txBody>
      </p:sp>
    </p:spTree>
    <p:extLst>
      <p:ext uri="{BB962C8B-B14F-4D97-AF65-F5344CB8AC3E}">
        <p14:creationId xmlns:p14="http://schemas.microsoft.com/office/powerpoint/2010/main" val="331569465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Tips for Talking to Your Child About Relationships and Sex   </a:t>
            </a:r>
          </a:p>
        </p:txBody>
      </p:sp>
      <p:sp>
        <p:nvSpPr>
          <p:cNvPr id="3" name="Text Placeholder 2"/>
          <p:cNvSpPr>
            <a:spLocks noGrp="1"/>
          </p:cNvSpPr>
          <p:nvPr>
            <p:ph type="body" sz="quarter" idx="10"/>
          </p:nvPr>
        </p:nvSpPr>
        <p:spPr/>
        <p:txBody>
          <a:bodyPr/>
          <a:lstStyle/>
          <a:p>
            <a:pPr marL="457189" indent="-457189">
              <a:buFont typeface="+mj-lt"/>
              <a:buAutoNum type="arabicPeriod" startAt="5"/>
            </a:pPr>
            <a:r>
              <a:rPr lang="en-US" b="1" dirty="0"/>
              <a:t>Talk about relationships and sex again and again</a:t>
            </a:r>
            <a:endParaRPr lang="en-US" dirty="0"/>
          </a:p>
          <a:p>
            <a:pPr marL="742922" lvl="1" indent="-342892"/>
            <a:r>
              <a:rPr lang="en-US" dirty="0"/>
              <a:t>Talk early and often</a:t>
            </a:r>
          </a:p>
          <a:p>
            <a:pPr marL="742922" lvl="1" indent="-342892"/>
            <a:r>
              <a:rPr lang="en-US" dirty="0"/>
              <a:t>Use teachable moments</a:t>
            </a:r>
          </a:p>
          <a:p>
            <a:pPr marL="742922" lvl="1" indent="-342892"/>
            <a:r>
              <a:rPr lang="en-US" dirty="0"/>
              <a:t>Use everyday opportunities to clarify any issues regarding relationships and sex</a:t>
            </a:r>
          </a:p>
          <a:p>
            <a:pPr marL="742922" lvl="1" indent="-342892"/>
            <a:r>
              <a:rPr lang="en-US" dirty="0"/>
              <a:t>Talk about all types of things</a:t>
            </a:r>
          </a:p>
          <a:p>
            <a:pPr marL="1142951" lvl="2" indent="-342892"/>
            <a:r>
              <a:rPr lang="en-US" sz="1800" dirty="0"/>
              <a:t>Understanding their body and change</a:t>
            </a:r>
          </a:p>
          <a:p>
            <a:pPr marL="1142951" lvl="2" indent="-342892"/>
            <a:r>
              <a:rPr lang="en-US" sz="1800" dirty="0"/>
              <a:t>Making healthy decisions</a:t>
            </a:r>
          </a:p>
          <a:p>
            <a:pPr marL="1142951" lvl="2" indent="-342892"/>
            <a:r>
              <a:rPr lang="en-US" sz="1800" dirty="0"/>
              <a:t>How to handle peer pressure</a:t>
            </a:r>
          </a:p>
          <a:p>
            <a:pPr marL="1142951" lvl="2" indent="-342892"/>
            <a:r>
              <a:rPr lang="en-US" sz="1800" dirty="0"/>
              <a:t>How to know when you are ready to be sexually active</a:t>
            </a:r>
          </a:p>
        </p:txBody>
      </p:sp>
    </p:spTree>
    <p:extLst>
      <p:ext uri="{BB962C8B-B14F-4D97-AF65-F5344CB8AC3E}">
        <p14:creationId xmlns:p14="http://schemas.microsoft.com/office/powerpoint/2010/main" val="64394490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Tips for Talking to Your Child About Relationships and Sex    </a:t>
            </a:r>
          </a:p>
        </p:txBody>
      </p:sp>
      <p:sp>
        <p:nvSpPr>
          <p:cNvPr id="3" name="Text Placeholder 2"/>
          <p:cNvSpPr>
            <a:spLocks noGrp="1"/>
          </p:cNvSpPr>
          <p:nvPr>
            <p:ph type="body" sz="quarter" idx="10"/>
          </p:nvPr>
        </p:nvSpPr>
        <p:spPr/>
        <p:txBody>
          <a:bodyPr/>
          <a:lstStyle/>
          <a:p>
            <a:pPr marL="0" indent="0">
              <a:buNone/>
            </a:pPr>
            <a:r>
              <a:rPr lang="en-US" b="1" dirty="0"/>
              <a:t>6. Use the Facts + Expectations Formula</a:t>
            </a:r>
          </a:p>
          <a:p>
            <a:pPr lvl="1"/>
            <a:r>
              <a:rPr lang="en-US" dirty="0"/>
              <a:t>Start with the facts</a:t>
            </a:r>
          </a:p>
          <a:p>
            <a:pPr lvl="2"/>
            <a:r>
              <a:rPr lang="en-US" dirty="0"/>
              <a:t>Provide accurate information without any judgments or opinions</a:t>
            </a:r>
          </a:p>
          <a:p>
            <a:pPr lvl="1"/>
            <a:r>
              <a:rPr lang="en-US" dirty="0"/>
              <a:t>Follow it with a statement of your expectations</a:t>
            </a:r>
          </a:p>
          <a:p>
            <a:pPr lvl="2"/>
            <a:r>
              <a:rPr lang="en-US" dirty="0"/>
              <a:t>Add your personal perspective, experience, or beliefs regarding their behavior </a:t>
            </a:r>
          </a:p>
          <a:p>
            <a:pPr marL="457177" lvl="1" indent="0">
              <a:buNone/>
            </a:pPr>
            <a:endParaRPr lang="en-US" dirty="0"/>
          </a:p>
        </p:txBody>
      </p:sp>
    </p:spTree>
    <p:extLst>
      <p:ext uri="{BB962C8B-B14F-4D97-AF65-F5344CB8AC3E}">
        <p14:creationId xmlns:p14="http://schemas.microsoft.com/office/powerpoint/2010/main" val="3573069720"/>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Tips for Talking to Your Child About Relationships and Sex     </a:t>
            </a:r>
          </a:p>
        </p:txBody>
      </p:sp>
      <p:sp>
        <p:nvSpPr>
          <p:cNvPr id="3" name="Text Placeholder 2"/>
          <p:cNvSpPr>
            <a:spLocks noGrp="1"/>
          </p:cNvSpPr>
          <p:nvPr>
            <p:ph type="body" sz="quarter" idx="10"/>
          </p:nvPr>
        </p:nvSpPr>
        <p:spPr/>
        <p:txBody>
          <a:bodyPr/>
          <a:lstStyle/>
          <a:p>
            <a:pPr marL="0" indent="0">
              <a:buNone/>
            </a:pPr>
            <a:r>
              <a:rPr lang="en-US" b="1" dirty="0"/>
              <a:t>7. Accept your child </a:t>
            </a:r>
          </a:p>
          <a:p>
            <a:pPr lvl="1"/>
            <a:r>
              <a:rPr lang="en-US" dirty="0"/>
              <a:t>It’s important to show your child acceptance and support</a:t>
            </a:r>
          </a:p>
          <a:p>
            <a:pPr lvl="1"/>
            <a:r>
              <a:rPr lang="en-US" dirty="0"/>
              <a:t>Children will develop their own beliefs that may differ from yours</a:t>
            </a:r>
          </a:p>
          <a:p>
            <a:pPr lvl="1"/>
            <a:r>
              <a:rPr lang="en-US" dirty="0"/>
              <a:t>These conversations will not necessarily end with your child agreeing with everything you think (or vice versa)— and that is ​okay​</a:t>
            </a:r>
          </a:p>
          <a:p>
            <a:pPr lvl="1"/>
            <a:r>
              <a:rPr lang="en-US" dirty="0"/>
              <a:t>Remember, there is nothing more important than your relationship with your child. If they still feel safe, secure, and loved at the end of your conversation, it was a success!</a:t>
            </a:r>
          </a:p>
        </p:txBody>
      </p:sp>
    </p:spTree>
    <p:extLst>
      <p:ext uri="{BB962C8B-B14F-4D97-AF65-F5344CB8AC3E}">
        <p14:creationId xmlns:p14="http://schemas.microsoft.com/office/powerpoint/2010/main" val="91345998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 and Sex Education Topics</a:t>
            </a:r>
          </a:p>
        </p:txBody>
      </p:sp>
      <p:sp>
        <p:nvSpPr>
          <p:cNvPr id="3" name="Text Placeholder 2"/>
          <p:cNvSpPr>
            <a:spLocks noGrp="1"/>
          </p:cNvSpPr>
          <p:nvPr>
            <p:ph type="body" sz="quarter" idx="10"/>
          </p:nvPr>
        </p:nvSpPr>
        <p:spPr/>
        <p:txBody>
          <a:bodyPr/>
          <a:lstStyle/>
          <a:p>
            <a:r>
              <a:rPr lang="en-US" b="1" dirty="0"/>
              <a:t>Understanding your body and how it changes as you grow and develop</a:t>
            </a:r>
          </a:p>
          <a:p>
            <a:r>
              <a:rPr lang="en-US" b="1" dirty="0"/>
              <a:t>How to handle peer and partner pressures to have sex</a:t>
            </a:r>
          </a:p>
          <a:p>
            <a:r>
              <a:rPr lang="en-US" b="1" dirty="0"/>
              <a:t>Information about STDs</a:t>
            </a:r>
          </a:p>
          <a:p>
            <a:r>
              <a:rPr lang="en-US" b="1" dirty="0"/>
              <a:t>Information about birth control</a:t>
            </a:r>
          </a:p>
          <a:p>
            <a:r>
              <a:rPr lang="en-US" b="1" dirty="0"/>
              <a:t>Information about abstinence</a:t>
            </a:r>
          </a:p>
        </p:txBody>
      </p:sp>
    </p:spTree>
    <p:extLst>
      <p:ext uri="{BB962C8B-B14F-4D97-AF65-F5344CB8AC3E}">
        <p14:creationId xmlns:p14="http://schemas.microsoft.com/office/powerpoint/2010/main" val="16665090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 and Sex Education Topics </a:t>
            </a:r>
          </a:p>
        </p:txBody>
      </p:sp>
      <p:sp>
        <p:nvSpPr>
          <p:cNvPr id="3" name="Text Placeholder 2"/>
          <p:cNvSpPr>
            <a:spLocks noGrp="1"/>
          </p:cNvSpPr>
          <p:nvPr>
            <p:ph type="body" sz="quarter" idx="10"/>
          </p:nvPr>
        </p:nvSpPr>
        <p:spPr/>
        <p:txBody>
          <a:bodyPr/>
          <a:lstStyle/>
          <a:p>
            <a:r>
              <a:rPr lang="en-US" b="1" dirty="0"/>
              <a:t>Information about condom use</a:t>
            </a:r>
          </a:p>
          <a:p>
            <a:r>
              <a:rPr lang="en-US" b="1" dirty="0"/>
              <a:t>Information about menstruation</a:t>
            </a:r>
          </a:p>
          <a:p>
            <a:r>
              <a:rPr lang="en-US" b="1" dirty="0"/>
              <a:t>Discussion of masturbation</a:t>
            </a:r>
          </a:p>
          <a:p>
            <a:r>
              <a:rPr lang="en-US" b="1" dirty="0"/>
              <a:t>How to know when you are ready to be sexually active</a:t>
            </a:r>
          </a:p>
          <a:p>
            <a:r>
              <a:rPr lang="en-US" b="1" dirty="0"/>
              <a:t>Proper hygiene</a:t>
            </a:r>
          </a:p>
        </p:txBody>
      </p:sp>
    </p:spTree>
    <p:extLst>
      <p:ext uri="{BB962C8B-B14F-4D97-AF65-F5344CB8AC3E}">
        <p14:creationId xmlns:p14="http://schemas.microsoft.com/office/powerpoint/2010/main" val="353477206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chorCtr="0"/>
          <a:lstStyle/>
          <a:p>
            <a:pPr>
              <a:lnSpc>
                <a:spcPct val="140977"/>
              </a:lnSpc>
            </a:pPr>
            <a:r>
              <a:rPr lang="en-US" dirty="0"/>
              <a:t>Pyramid of Success</a:t>
            </a:r>
          </a:p>
        </p:txBody>
      </p:sp>
      <p:sp>
        <p:nvSpPr>
          <p:cNvPr id="3" name="Text Placeholder 2"/>
          <p:cNvSpPr>
            <a:spLocks noGrp="1"/>
          </p:cNvSpPr>
          <p:nvPr>
            <p:ph type="body" sz="quarter" idx="10"/>
          </p:nvPr>
        </p:nvSpPr>
        <p:spPr/>
        <p:txBody>
          <a:bodyPr/>
          <a:lstStyle/>
          <a:p>
            <a:pPr marL="0" indent="0">
              <a:buNone/>
            </a:pPr>
            <a:r>
              <a:rPr lang="en-US" b="1" u="sng" dirty="0"/>
              <a:t>Life Goals</a:t>
            </a:r>
          </a:p>
          <a:p>
            <a:r>
              <a:rPr lang="en-US" b="1" dirty="0"/>
              <a:t>A good job</a:t>
            </a:r>
          </a:p>
          <a:p>
            <a:r>
              <a:rPr lang="en-US" b="1" dirty="0"/>
              <a:t>Good education</a:t>
            </a:r>
          </a:p>
          <a:p>
            <a:r>
              <a:rPr lang="en-US" b="1" dirty="0"/>
              <a:t>Loving relationships</a:t>
            </a:r>
          </a:p>
          <a:p>
            <a:r>
              <a:rPr lang="en-US" b="1" dirty="0"/>
              <a:t>Helps own community</a:t>
            </a:r>
          </a:p>
          <a:p>
            <a:r>
              <a:rPr lang="en-US" b="1" dirty="0"/>
              <a:t>Resists peer pressures</a:t>
            </a:r>
          </a:p>
        </p:txBody>
      </p:sp>
      <p:pic>
        <p:nvPicPr>
          <p:cNvPr id="4" name="Picture 3" descr="image of poster 5 describing the pyramid of success based on Life goals and Important child characteristics"/>
          <p:cNvPicPr>
            <a:picLocks noChangeAspect="1"/>
          </p:cNvPicPr>
          <p:nvPr/>
        </p:nvPicPr>
        <p:blipFill>
          <a:blip r:embed="rId2">
            <a:extLst>
              <a:ext uri="{28A0092B-C50C-407E-A947-70E740481C1C}">
                <a14:useLocalDpi xmlns:a14="http://schemas.microsoft.com/office/drawing/2010/main" val="0"/>
              </a:ext>
            </a:extLst>
          </a:blip>
          <a:srcRect/>
          <a:stretch/>
        </p:blipFill>
        <p:spPr>
          <a:xfrm>
            <a:off x="4747985" y="298315"/>
            <a:ext cx="2938242" cy="3916902"/>
          </a:xfrm>
          <a:prstGeom prst="rect">
            <a:avLst/>
          </a:prstGeom>
        </p:spPr>
      </p:pic>
    </p:spTree>
    <p:extLst>
      <p:ext uri="{BB962C8B-B14F-4D97-AF65-F5344CB8AC3E}">
        <p14:creationId xmlns:p14="http://schemas.microsoft.com/office/powerpoint/2010/main" val="91153518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02B9BA-01CF-AB8A-BCA5-330EC7F08484}"/>
              </a:ext>
            </a:extLst>
          </p:cNvPr>
          <p:cNvSpPr>
            <a:spLocks noGrp="1"/>
          </p:cNvSpPr>
          <p:nvPr>
            <p:ph type="title"/>
          </p:nvPr>
        </p:nvSpPr>
        <p:spPr>
          <a:xfrm>
            <a:off x="206347" y="4373377"/>
            <a:ext cx="8229600" cy="857250"/>
          </a:xfrm>
        </p:spPr>
        <p:txBody>
          <a:bodyPr/>
          <a:lstStyle/>
          <a:p>
            <a:r>
              <a:rPr lang="en-US" dirty="0"/>
              <a:t>Poster 10</a:t>
            </a:r>
          </a:p>
        </p:txBody>
      </p:sp>
      <p:pic>
        <p:nvPicPr>
          <p:cNvPr id="2" name="Picture 1" descr="image of poster 10 with a background photo of a person running up stairs. Along with a quote from Susan Taylor saying “Our greatest problems in life come not so much from the situations we confront as from our doubts about our ability to handle them.”">
            <a:extLst>
              <a:ext uri="{FF2B5EF4-FFF2-40B4-BE49-F238E27FC236}">
                <a16:creationId xmlns:a16="http://schemas.microsoft.com/office/drawing/2014/main" id="{37BC6EDB-A70B-2166-421D-72615A19EC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6"/>
            <a:ext cx="3857624" cy="5142507"/>
          </a:xfrm>
          <a:prstGeom prst="rect">
            <a:avLst/>
          </a:prstGeom>
        </p:spPr>
      </p:pic>
    </p:spTree>
    <p:extLst>
      <p:ext uri="{BB962C8B-B14F-4D97-AF65-F5344CB8AC3E}">
        <p14:creationId xmlns:p14="http://schemas.microsoft.com/office/powerpoint/2010/main" val="380165442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A92E9C-53CA-5229-D859-E5BC1396BB50}"/>
              </a:ext>
            </a:extLst>
          </p:cNvPr>
          <p:cNvSpPr>
            <a:spLocks noGrp="1"/>
          </p:cNvSpPr>
          <p:nvPr>
            <p:ph type="title"/>
          </p:nvPr>
        </p:nvSpPr>
        <p:spPr>
          <a:xfrm>
            <a:off x="206347" y="4373377"/>
            <a:ext cx="8229600" cy="857250"/>
          </a:xfrm>
        </p:spPr>
        <p:txBody>
          <a:bodyPr/>
          <a:lstStyle/>
          <a:p>
            <a:r>
              <a:rPr lang="en-US" dirty="0"/>
              <a:t>Poster 11</a:t>
            </a:r>
          </a:p>
        </p:txBody>
      </p:sp>
      <p:pic>
        <p:nvPicPr>
          <p:cNvPr id="2" name="Picture 1" descr="A turtle sticking it’s head out from it’s shell. Along with a quote by James Bryant Conant saying, “Behold the turtle. He makes progress only when he sticks his neck out.”">
            <a:extLst>
              <a:ext uri="{FF2B5EF4-FFF2-40B4-BE49-F238E27FC236}">
                <a16:creationId xmlns:a16="http://schemas.microsoft.com/office/drawing/2014/main" id="{A9CDE1FF-983D-8626-CE77-09D36B3105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6"/>
            <a:ext cx="3857624" cy="5142507"/>
          </a:xfrm>
          <a:prstGeom prst="rect">
            <a:avLst/>
          </a:prstGeom>
        </p:spPr>
      </p:pic>
    </p:spTree>
    <p:extLst>
      <p:ext uri="{BB962C8B-B14F-4D97-AF65-F5344CB8AC3E}">
        <p14:creationId xmlns:p14="http://schemas.microsoft.com/office/powerpoint/2010/main" val="950470744"/>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2D1E306-1873-9DAB-C484-3E8214157D8A}"/>
              </a:ext>
            </a:extLst>
          </p:cNvPr>
          <p:cNvSpPr>
            <a:spLocks noGrp="1"/>
          </p:cNvSpPr>
          <p:nvPr>
            <p:ph type="title"/>
          </p:nvPr>
        </p:nvSpPr>
        <p:spPr>
          <a:xfrm>
            <a:off x="206347" y="4373377"/>
            <a:ext cx="8229600" cy="857250"/>
          </a:xfrm>
        </p:spPr>
        <p:txBody>
          <a:bodyPr/>
          <a:lstStyle/>
          <a:p>
            <a:r>
              <a:rPr lang="en-US" dirty="0"/>
              <a:t>Poster 12</a:t>
            </a:r>
          </a:p>
        </p:txBody>
      </p:sp>
      <p:pic>
        <p:nvPicPr>
          <p:cNvPr id="2" name="Picture 1" descr="image of poster 12 with background  photo of a compass on a map. Along with a Guinean proverb saying, “To make preparation does not spoil the trip.”">
            <a:extLst>
              <a:ext uri="{FF2B5EF4-FFF2-40B4-BE49-F238E27FC236}">
                <a16:creationId xmlns:a16="http://schemas.microsoft.com/office/drawing/2014/main" id="{34ADBC59-C964-FFE5-01CB-A1F90FB285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3187" y="496"/>
            <a:ext cx="3857624" cy="5142507"/>
          </a:xfrm>
          <a:prstGeom prst="rect">
            <a:avLst/>
          </a:prstGeom>
        </p:spPr>
      </p:pic>
    </p:spTree>
    <p:extLst>
      <p:ext uri="{BB962C8B-B14F-4D97-AF65-F5344CB8AC3E}">
        <p14:creationId xmlns:p14="http://schemas.microsoft.com/office/powerpoint/2010/main" val="560637313"/>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BCF0-64CC-BD13-BC7C-2E3B3D128FBB}"/>
              </a:ext>
            </a:extLst>
          </p:cNvPr>
          <p:cNvSpPr>
            <a:spLocks noGrp="1"/>
          </p:cNvSpPr>
          <p:nvPr>
            <p:ph type="title"/>
          </p:nvPr>
        </p:nvSpPr>
        <p:spPr/>
        <p:txBody>
          <a:bodyPr/>
          <a:lstStyle/>
          <a:p>
            <a:r>
              <a:rPr lang="en-US" dirty="0"/>
              <a:t>Communicating Our Expectations</a:t>
            </a:r>
          </a:p>
        </p:txBody>
      </p:sp>
      <p:sp>
        <p:nvSpPr>
          <p:cNvPr id="3" name="Text Placeholder 2">
            <a:extLst>
              <a:ext uri="{FF2B5EF4-FFF2-40B4-BE49-F238E27FC236}">
                <a16:creationId xmlns:a16="http://schemas.microsoft.com/office/drawing/2014/main" id="{FE00C15F-B384-D6D9-69C2-44A7CFC88E31}"/>
              </a:ext>
            </a:extLst>
          </p:cNvPr>
          <p:cNvSpPr>
            <a:spLocks noGrp="1"/>
          </p:cNvSpPr>
          <p:nvPr>
            <p:ph type="body" sz="quarter" idx="10"/>
          </p:nvPr>
        </p:nvSpPr>
        <p:spPr/>
        <p:txBody>
          <a:bodyPr/>
          <a:lstStyle/>
          <a:p>
            <a:r>
              <a:rPr lang="en-US" dirty="0"/>
              <a:t>What are different expectations ​and values ​parents can have about healthy relationships?</a:t>
            </a:r>
          </a:p>
          <a:p>
            <a:r>
              <a:rPr lang="en-US" dirty="0"/>
              <a:t>What effect do these values have on the messages parents give to their children?</a:t>
            </a:r>
          </a:p>
          <a:p>
            <a:r>
              <a:rPr lang="en-US" dirty="0"/>
              <a:t>What are some strategies parents can use to overcome their resistance to discussing relationship- and sex-related issues with their children?</a:t>
            </a:r>
          </a:p>
        </p:txBody>
      </p:sp>
    </p:spTree>
    <p:extLst>
      <p:ext uri="{BB962C8B-B14F-4D97-AF65-F5344CB8AC3E}">
        <p14:creationId xmlns:p14="http://schemas.microsoft.com/office/powerpoint/2010/main" val="87408163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040F5D1-6014-706D-F162-66E3FCE5256E}"/>
              </a:ext>
            </a:extLst>
          </p:cNvPr>
          <p:cNvSpPr>
            <a:spLocks noGrp="1"/>
          </p:cNvSpPr>
          <p:nvPr>
            <p:ph type="title"/>
          </p:nvPr>
        </p:nvSpPr>
        <p:spPr>
          <a:xfrm>
            <a:off x="457200" y="205979"/>
            <a:ext cx="8229600" cy="857250"/>
          </a:xfrm>
        </p:spPr>
        <p:txBody>
          <a:bodyPr/>
          <a:lstStyle/>
          <a:p>
            <a:r>
              <a:rPr lang="en-US" b="1" dirty="0">
                <a:effectLst/>
                <a:cs typeface="Calibri" panose="020F0502020204030204" pitchFamily="34" charset="0"/>
              </a:rPr>
              <a:t>Supplement 4.2: Teachable Moments Question Cards</a:t>
            </a: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786476AD-E9BB-0BE2-50E1-FD40EE56F1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78" y="766073"/>
            <a:ext cx="2834684" cy="2131610"/>
          </a:xfrm>
          <a:prstGeom prst="rect">
            <a:avLst/>
          </a:prstGeom>
        </p:spPr>
      </p:pic>
      <p:sp>
        <p:nvSpPr>
          <p:cNvPr id="12" name="TextBox 11">
            <a:extLst>
              <a:ext uri="{FF2B5EF4-FFF2-40B4-BE49-F238E27FC236}">
                <a16:creationId xmlns:a16="http://schemas.microsoft.com/office/drawing/2014/main" id="{CD66A83F-9673-F81C-36E5-20926E4A32AD}"/>
              </a:ext>
            </a:extLst>
          </p:cNvPr>
          <p:cNvSpPr txBox="1"/>
          <p:nvPr/>
        </p:nvSpPr>
        <p:spPr>
          <a:xfrm>
            <a:off x="1006291" y="904286"/>
            <a:ext cx="2593251" cy="1246495"/>
          </a:xfrm>
          <a:prstGeom prst="rect">
            <a:avLst/>
          </a:prstGeom>
          <a:noFill/>
        </p:spPr>
        <p:txBody>
          <a:bodyPr wrap="square" rtlCol="0">
            <a:spAutoFit/>
          </a:bodyPr>
          <a:lstStyle/>
          <a:p>
            <a:pPr algn="ctr"/>
            <a:r>
              <a:rPr lang="en-US" sz="1500" b="1" dirty="0">
                <a:solidFill>
                  <a:schemeClr val="bg2"/>
                </a:solidFill>
                <a:effectLst/>
                <a:latin typeface="Calibri" panose="020F0502020204030204" pitchFamily="34" charset="0"/>
                <a:cs typeface="Calibri" panose="020F0502020204030204" pitchFamily="34" charset="0"/>
              </a:rPr>
              <a:t>Child gets in the car </a:t>
            </a:r>
            <a:br>
              <a:rPr lang="en-US" sz="1500" b="1" dirty="0">
                <a:solidFill>
                  <a:schemeClr val="bg2"/>
                </a:solidFill>
                <a:effectLst/>
                <a:latin typeface="Calibri" panose="020F0502020204030204" pitchFamily="34" charset="0"/>
                <a:cs typeface="Calibri" panose="020F0502020204030204" pitchFamily="34" charset="0"/>
              </a:rPr>
            </a:br>
            <a:r>
              <a:rPr lang="en-US" sz="1500" b="1" dirty="0">
                <a:solidFill>
                  <a:schemeClr val="bg2"/>
                </a:solidFill>
                <a:effectLst/>
                <a:latin typeface="Calibri" panose="020F0502020204030204" pitchFamily="34" charset="0"/>
                <a:cs typeface="Calibri" panose="020F0502020204030204" pitchFamily="34" charset="0"/>
              </a:rPr>
              <a:t> after soccer practice and tells parent a story about kids “hooking up,” then asks parent, “What is hooking up?”</a:t>
            </a:r>
            <a:endParaRPr lang="en-US" sz="1500" dirty="0">
              <a:solidFill>
                <a:schemeClr val="bg2"/>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2BB8EAA-D05C-91DE-DC22-B3BF23DAE8D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178" y="2953982"/>
            <a:ext cx="2834684" cy="2131608"/>
          </a:xfrm>
          <a:prstGeom prst="rect">
            <a:avLst/>
          </a:prstGeom>
        </p:spPr>
      </p:pic>
      <p:sp>
        <p:nvSpPr>
          <p:cNvPr id="14" name="TextBox 13">
            <a:extLst>
              <a:ext uri="{FF2B5EF4-FFF2-40B4-BE49-F238E27FC236}">
                <a16:creationId xmlns:a16="http://schemas.microsoft.com/office/drawing/2014/main" id="{FC488D80-EF61-7154-694F-65227B876972}"/>
              </a:ext>
            </a:extLst>
          </p:cNvPr>
          <p:cNvSpPr txBox="1"/>
          <p:nvPr/>
        </p:nvSpPr>
        <p:spPr>
          <a:xfrm>
            <a:off x="965194" y="3275507"/>
            <a:ext cx="2717572" cy="1015663"/>
          </a:xfrm>
          <a:prstGeom prst="rect">
            <a:avLst/>
          </a:prstGeom>
          <a:noFill/>
        </p:spPr>
        <p:txBody>
          <a:bodyPr wrap="square" rtlCol="0">
            <a:spAutoFit/>
          </a:bodyPr>
          <a:lstStyle/>
          <a:p>
            <a:pPr algn="ctr">
              <a:spcAft>
                <a:spcPts val="338"/>
              </a:spcAft>
            </a:pPr>
            <a:r>
              <a:rPr lang="en-US" sz="1500" b="1" dirty="0">
                <a:solidFill>
                  <a:srgbClr val="36363D"/>
                </a:solidFill>
                <a:effectLst/>
                <a:latin typeface="Calibri" panose="020F0502020204030204" pitchFamily="34" charset="0"/>
                <a:cs typeface="Calibri" panose="020F0502020204030204" pitchFamily="34" charset="0"/>
              </a:rPr>
              <a:t>Pre-teen girl calls mother from school and says she is bleeding from her vagina and asks, “What is wrong with me?”</a:t>
            </a:r>
            <a:endParaRPr lang="en-US" sz="1500" dirty="0">
              <a:solidFill>
                <a:srgbClr val="36363D"/>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49377BF-2006-ACD7-2578-ADEAB2C7139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2309" y="766072"/>
            <a:ext cx="2834684" cy="2131609"/>
          </a:xfrm>
          <a:prstGeom prst="rect">
            <a:avLst/>
          </a:prstGeom>
        </p:spPr>
      </p:pic>
      <p:sp>
        <p:nvSpPr>
          <p:cNvPr id="13" name="TextBox 12">
            <a:extLst>
              <a:ext uri="{FF2B5EF4-FFF2-40B4-BE49-F238E27FC236}">
                <a16:creationId xmlns:a16="http://schemas.microsoft.com/office/drawing/2014/main" id="{DDC66372-9B5B-8431-2386-3564F7208DA4}"/>
              </a:ext>
            </a:extLst>
          </p:cNvPr>
          <p:cNvSpPr txBox="1"/>
          <p:nvPr/>
        </p:nvSpPr>
        <p:spPr>
          <a:xfrm>
            <a:off x="5303025" y="1141294"/>
            <a:ext cx="2593251" cy="823302"/>
          </a:xfrm>
          <a:prstGeom prst="rect">
            <a:avLst/>
          </a:prstGeom>
          <a:noFill/>
        </p:spPr>
        <p:txBody>
          <a:bodyPr wrap="square" rtlCol="0">
            <a:spAutoFit/>
          </a:bodyPr>
          <a:lstStyle/>
          <a:p>
            <a:pPr algn="ctr">
              <a:spcAft>
                <a:spcPts val="338"/>
              </a:spcAft>
            </a:pPr>
            <a:r>
              <a:rPr lang="en-US" sz="1500" b="1" dirty="0">
                <a:solidFill>
                  <a:srgbClr val="35333D"/>
                </a:solidFill>
                <a:effectLst/>
                <a:latin typeface="Calibri" panose="020F0502020204030204" pitchFamily="34" charset="0"/>
                <a:cs typeface="Calibri" panose="020F0502020204030204" pitchFamily="34" charset="0"/>
              </a:rPr>
              <a:t>Child finds a condom in mom’s purse and asks, </a:t>
            </a:r>
          </a:p>
          <a:p>
            <a:pPr algn="ctr">
              <a:spcAft>
                <a:spcPts val="338"/>
              </a:spcAft>
            </a:pPr>
            <a:r>
              <a:rPr lang="en-US" sz="1500" b="1" dirty="0">
                <a:solidFill>
                  <a:srgbClr val="35333D"/>
                </a:solidFill>
                <a:effectLst/>
                <a:latin typeface="Calibri" panose="020F0502020204030204" pitchFamily="34" charset="0"/>
                <a:cs typeface="Calibri" panose="020F0502020204030204" pitchFamily="34" charset="0"/>
              </a:rPr>
              <a:t>“What is this?”</a:t>
            </a:r>
            <a:endParaRPr lang="en-US" sz="1500" dirty="0">
              <a:solidFill>
                <a:srgbClr val="35333D"/>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B47782D-96DB-6430-8CF7-08B693ABE3B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3025" y="2953982"/>
            <a:ext cx="2834684" cy="2131608"/>
          </a:xfrm>
          <a:prstGeom prst="rect">
            <a:avLst/>
          </a:prstGeom>
        </p:spPr>
      </p:pic>
      <p:sp>
        <p:nvSpPr>
          <p:cNvPr id="15" name="TextBox 14">
            <a:extLst>
              <a:ext uri="{FF2B5EF4-FFF2-40B4-BE49-F238E27FC236}">
                <a16:creationId xmlns:a16="http://schemas.microsoft.com/office/drawing/2014/main" id="{25371BA1-AEE3-95B7-53E7-209117F2BD52}"/>
              </a:ext>
            </a:extLst>
          </p:cNvPr>
          <p:cNvSpPr txBox="1"/>
          <p:nvPr/>
        </p:nvSpPr>
        <p:spPr>
          <a:xfrm>
            <a:off x="5481998" y="3332917"/>
            <a:ext cx="2593251" cy="784830"/>
          </a:xfrm>
          <a:prstGeom prst="rect">
            <a:avLst/>
          </a:prstGeom>
          <a:noFill/>
        </p:spPr>
        <p:txBody>
          <a:bodyPr wrap="square" rtlCol="0">
            <a:spAutoFit/>
          </a:bodyPr>
          <a:lstStyle/>
          <a:p>
            <a:pPr algn="ctr"/>
            <a:r>
              <a:rPr lang="en-US" sz="1500" b="1" dirty="0">
                <a:solidFill>
                  <a:schemeClr val="bg2"/>
                </a:solidFill>
                <a:effectLst/>
                <a:latin typeface="Calibri" panose="020F0502020204030204" pitchFamily="34" charset="0"/>
                <a:cs typeface="Calibri" panose="020F0502020204030204" pitchFamily="34" charset="0"/>
              </a:rPr>
              <a:t>Child walks in on parents having sex and asks, </a:t>
            </a:r>
            <a:br>
              <a:rPr lang="en-US" sz="1500" b="1" dirty="0">
                <a:solidFill>
                  <a:schemeClr val="bg2"/>
                </a:solidFill>
                <a:effectLst/>
                <a:latin typeface="Calibri" panose="020F0502020204030204" pitchFamily="34" charset="0"/>
                <a:cs typeface="Calibri" panose="020F0502020204030204" pitchFamily="34" charset="0"/>
              </a:rPr>
            </a:br>
            <a:r>
              <a:rPr lang="en-US" sz="1500" b="1" dirty="0">
                <a:solidFill>
                  <a:schemeClr val="bg2"/>
                </a:solidFill>
                <a:effectLst/>
                <a:latin typeface="Calibri" panose="020F0502020204030204" pitchFamily="34" charset="0"/>
                <a:cs typeface="Calibri" panose="020F0502020204030204" pitchFamily="34" charset="0"/>
              </a:rPr>
              <a:t>“What are you doing?”</a:t>
            </a:r>
            <a:endParaRPr lang="en-US" sz="1500" dirty="0">
              <a:solidFill>
                <a:schemeClr val="bg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2874657"/>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53D89-B4B8-9E6D-45FC-0C7BC68E7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31E56-0DA7-B626-0D53-50CBA7CD5EC2}"/>
              </a:ext>
            </a:extLst>
          </p:cNvPr>
          <p:cNvSpPr>
            <a:spLocks noGrp="1"/>
          </p:cNvSpPr>
          <p:nvPr>
            <p:ph type="title"/>
          </p:nvPr>
        </p:nvSpPr>
        <p:spPr>
          <a:xfrm>
            <a:off x="457200" y="-857250"/>
            <a:ext cx="8229600" cy="857250"/>
          </a:xfrm>
        </p:spPr>
        <p:txBody>
          <a:bodyPr anchor="b" anchorCtr="0"/>
          <a:lstStyle/>
          <a:p>
            <a:r>
              <a:rPr lang="en-US" dirty="0">
                <a:cs typeface="Calibri" panose="020F0502020204030204" pitchFamily="34" charset="0"/>
              </a:rPr>
              <a:t>Supplement 4.2: Teachable Moments Question Cards </a:t>
            </a:r>
            <a:endParaRPr lang="en-US" dirty="0"/>
          </a:p>
        </p:txBody>
      </p:sp>
      <p:pic>
        <p:nvPicPr>
          <p:cNvPr id="3" name="Picture 2">
            <a:extLst>
              <a:ext uri="{FF2B5EF4-FFF2-40B4-BE49-F238E27FC236}">
                <a16:creationId xmlns:a16="http://schemas.microsoft.com/office/drawing/2014/main" id="{B86F4268-1171-4952-2258-1F6C27EFB2F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78" y="385749"/>
            <a:ext cx="2834684" cy="2131610"/>
          </a:xfrm>
          <a:prstGeom prst="rect">
            <a:avLst/>
          </a:prstGeom>
        </p:spPr>
      </p:pic>
      <p:sp>
        <p:nvSpPr>
          <p:cNvPr id="12" name="TextBox 11">
            <a:extLst>
              <a:ext uri="{FF2B5EF4-FFF2-40B4-BE49-F238E27FC236}">
                <a16:creationId xmlns:a16="http://schemas.microsoft.com/office/drawing/2014/main" id="{FC814077-4418-1957-9AF8-D6D6D2390959}"/>
              </a:ext>
            </a:extLst>
          </p:cNvPr>
          <p:cNvSpPr txBox="1"/>
          <p:nvPr/>
        </p:nvSpPr>
        <p:spPr>
          <a:xfrm>
            <a:off x="1006291" y="766722"/>
            <a:ext cx="2593251" cy="784830"/>
          </a:xfrm>
          <a:prstGeom prst="rect">
            <a:avLst/>
          </a:prstGeom>
          <a:noFill/>
        </p:spPr>
        <p:txBody>
          <a:bodyPr wrap="square" rtlCol="0">
            <a:spAutoFit/>
          </a:bodyPr>
          <a:lstStyle/>
          <a:p>
            <a:pPr algn="ctr">
              <a:spcAft>
                <a:spcPts val="338"/>
              </a:spcAft>
            </a:pPr>
            <a:r>
              <a:rPr lang="en-US" sz="1500" b="1" dirty="0">
                <a:solidFill>
                  <a:schemeClr val="bg2"/>
                </a:solidFill>
                <a:effectLst/>
                <a:latin typeface="Calibri" panose="020F0502020204030204" pitchFamily="34" charset="0"/>
                <a:cs typeface="Calibri" panose="020F0502020204030204" pitchFamily="34" charset="0"/>
              </a:rPr>
              <a:t>Child finds a tampon in the bathroom and asks parent, “What is this?”</a:t>
            </a:r>
            <a:endParaRPr lang="en-US" sz="1500" dirty="0">
              <a:solidFill>
                <a:schemeClr val="bg2"/>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7F00B2B-5CF9-E193-095C-9FF911BA6FE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178" y="2767866"/>
            <a:ext cx="2834684" cy="2131608"/>
          </a:xfrm>
          <a:prstGeom prst="rect">
            <a:avLst/>
          </a:prstGeom>
        </p:spPr>
      </p:pic>
      <p:sp>
        <p:nvSpPr>
          <p:cNvPr id="14" name="TextBox 13">
            <a:extLst>
              <a:ext uri="{FF2B5EF4-FFF2-40B4-BE49-F238E27FC236}">
                <a16:creationId xmlns:a16="http://schemas.microsoft.com/office/drawing/2014/main" id="{A5E50F47-5D70-8AB9-A041-3A4147CA3CA5}"/>
              </a:ext>
            </a:extLst>
          </p:cNvPr>
          <p:cNvSpPr txBox="1"/>
          <p:nvPr/>
        </p:nvSpPr>
        <p:spPr>
          <a:xfrm>
            <a:off x="954920" y="2955829"/>
            <a:ext cx="2717572" cy="1246495"/>
          </a:xfrm>
          <a:prstGeom prst="rect">
            <a:avLst/>
          </a:prstGeom>
          <a:noFill/>
        </p:spPr>
        <p:txBody>
          <a:bodyPr wrap="square" rtlCol="0">
            <a:spAutoFit/>
          </a:bodyPr>
          <a:lstStyle/>
          <a:p>
            <a:pPr algn="ctr">
              <a:spcAft>
                <a:spcPts val="338"/>
              </a:spcAft>
            </a:pPr>
            <a:r>
              <a:rPr lang="en-US" sz="1500" b="1" dirty="0">
                <a:solidFill>
                  <a:srgbClr val="35333D"/>
                </a:solidFill>
                <a:effectLst/>
                <a:latin typeface="Calibri" panose="020F0502020204030204" pitchFamily="34" charset="0"/>
                <a:cs typeface="Calibri" panose="020F0502020204030204" pitchFamily="34" charset="0"/>
              </a:rPr>
              <a:t>A mother had other sex partners before getting married. Her child asks: “Have you ever had sex with someone other than dad?”</a:t>
            </a:r>
            <a:endParaRPr lang="en-US" sz="1500" dirty="0">
              <a:solidFill>
                <a:srgbClr val="35333D"/>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B1DBE6C-B5A6-BE8A-03DE-4FBC8B93564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2309" y="385748"/>
            <a:ext cx="2834684" cy="2131609"/>
          </a:xfrm>
          <a:prstGeom prst="rect">
            <a:avLst/>
          </a:prstGeom>
        </p:spPr>
      </p:pic>
      <p:sp>
        <p:nvSpPr>
          <p:cNvPr id="13" name="TextBox 12">
            <a:extLst>
              <a:ext uri="{FF2B5EF4-FFF2-40B4-BE49-F238E27FC236}">
                <a16:creationId xmlns:a16="http://schemas.microsoft.com/office/drawing/2014/main" id="{C8657E2C-F2D3-AB1A-5B0E-F16B1F05A329}"/>
              </a:ext>
            </a:extLst>
          </p:cNvPr>
          <p:cNvSpPr txBox="1"/>
          <p:nvPr/>
        </p:nvSpPr>
        <p:spPr>
          <a:xfrm>
            <a:off x="5303025" y="566762"/>
            <a:ext cx="2593251" cy="1246495"/>
          </a:xfrm>
          <a:prstGeom prst="rect">
            <a:avLst/>
          </a:prstGeom>
          <a:noFill/>
        </p:spPr>
        <p:txBody>
          <a:bodyPr wrap="square" rtlCol="0">
            <a:spAutoFit/>
          </a:bodyPr>
          <a:lstStyle/>
          <a:p>
            <a:pPr algn="ctr">
              <a:spcAft>
                <a:spcPts val="338"/>
              </a:spcAft>
            </a:pPr>
            <a:r>
              <a:rPr lang="en-US" sz="1500" b="1" dirty="0">
                <a:solidFill>
                  <a:srgbClr val="35333D"/>
                </a:solidFill>
                <a:effectLst/>
                <a:latin typeface="Calibri" panose="020F0502020204030204" pitchFamily="34" charset="0"/>
                <a:cs typeface="Calibri" panose="020F0502020204030204" pitchFamily="34" charset="0"/>
              </a:rPr>
              <a:t>Two children are talking about a young pregnant girl. One child says to parent, “I thought you had to be married to have a baby.”</a:t>
            </a:r>
            <a:endParaRPr lang="en-US" sz="1500" dirty="0">
              <a:solidFill>
                <a:srgbClr val="35333D"/>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B68FA11-B576-3B22-C958-25292CF9B48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3025" y="2767866"/>
            <a:ext cx="2834684" cy="2131608"/>
          </a:xfrm>
          <a:prstGeom prst="rect">
            <a:avLst/>
          </a:prstGeom>
        </p:spPr>
      </p:pic>
      <p:sp>
        <p:nvSpPr>
          <p:cNvPr id="15" name="TextBox 14">
            <a:extLst>
              <a:ext uri="{FF2B5EF4-FFF2-40B4-BE49-F238E27FC236}">
                <a16:creationId xmlns:a16="http://schemas.microsoft.com/office/drawing/2014/main" id="{F94B643E-C4AF-3DCA-D4BA-FE05078ABF28}"/>
              </a:ext>
            </a:extLst>
          </p:cNvPr>
          <p:cNvSpPr txBox="1"/>
          <p:nvPr/>
        </p:nvSpPr>
        <p:spPr>
          <a:xfrm>
            <a:off x="5523095" y="2961869"/>
            <a:ext cx="2445100" cy="1246495"/>
          </a:xfrm>
          <a:prstGeom prst="rect">
            <a:avLst/>
          </a:prstGeom>
          <a:noFill/>
        </p:spPr>
        <p:txBody>
          <a:bodyPr wrap="square" rtlCol="0">
            <a:spAutoFit/>
          </a:bodyPr>
          <a:lstStyle/>
          <a:p>
            <a:pPr algn="ctr">
              <a:spcAft>
                <a:spcPts val="338"/>
              </a:spcAft>
            </a:pPr>
            <a:r>
              <a:rPr lang="en-US" sz="1500" b="1" dirty="0">
                <a:solidFill>
                  <a:schemeClr val="bg2"/>
                </a:solidFill>
                <a:effectLst/>
                <a:latin typeface="Calibri" panose="020F0502020204030204" pitchFamily="34" charset="0"/>
                <a:cs typeface="Calibri" panose="020F0502020204030204" pitchFamily="34" charset="0"/>
              </a:rPr>
              <a:t>A mother had sex for the first time in middle school. Her child asks: “How old were you when you had sex for the first time?”</a:t>
            </a:r>
            <a:endParaRPr lang="en-US" sz="1500" dirty="0">
              <a:solidFill>
                <a:schemeClr val="bg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4751398"/>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06AA0-AD1A-AA3F-0B7C-0428EC33A8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AE2DC-F7A5-87EB-65CA-751EB5694EC8}"/>
              </a:ext>
            </a:extLst>
          </p:cNvPr>
          <p:cNvSpPr>
            <a:spLocks noGrp="1"/>
          </p:cNvSpPr>
          <p:nvPr>
            <p:ph type="title"/>
          </p:nvPr>
        </p:nvSpPr>
        <p:spPr>
          <a:xfrm>
            <a:off x="457200" y="-857250"/>
            <a:ext cx="8229600" cy="857250"/>
          </a:xfrm>
        </p:spPr>
        <p:txBody>
          <a:bodyPr anchor="b" anchorCtr="0"/>
          <a:lstStyle/>
          <a:p>
            <a:r>
              <a:rPr lang="en-US" dirty="0">
                <a:cs typeface="Calibri" panose="020F0502020204030204" pitchFamily="34" charset="0"/>
              </a:rPr>
              <a:t>Supplement 4.2: Teachable Moments Question Cards  </a:t>
            </a:r>
            <a:endParaRPr lang="en-US" dirty="0"/>
          </a:p>
        </p:txBody>
      </p:sp>
      <p:pic>
        <p:nvPicPr>
          <p:cNvPr id="3" name="Picture 2">
            <a:extLst>
              <a:ext uri="{FF2B5EF4-FFF2-40B4-BE49-F238E27FC236}">
                <a16:creationId xmlns:a16="http://schemas.microsoft.com/office/drawing/2014/main" id="{7C0C4AD2-93E9-DA2B-07E4-0994E4ADA3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78" y="385749"/>
            <a:ext cx="2834684" cy="2131610"/>
          </a:xfrm>
          <a:prstGeom prst="rect">
            <a:avLst/>
          </a:prstGeom>
        </p:spPr>
      </p:pic>
      <p:sp>
        <p:nvSpPr>
          <p:cNvPr id="12" name="TextBox 11">
            <a:extLst>
              <a:ext uri="{FF2B5EF4-FFF2-40B4-BE49-F238E27FC236}">
                <a16:creationId xmlns:a16="http://schemas.microsoft.com/office/drawing/2014/main" id="{D19DB0D4-A45A-C06A-1FC4-9303126D02C6}"/>
              </a:ext>
            </a:extLst>
          </p:cNvPr>
          <p:cNvSpPr txBox="1"/>
          <p:nvPr/>
        </p:nvSpPr>
        <p:spPr>
          <a:xfrm>
            <a:off x="1006291" y="523962"/>
            <a:ext cx="2593251" cy="1246495"/>
          </a:xfrm>
          <a:prstGeom prst="rect">
            <a:avLst/>
          </a:prstGeom>
          <a:noFill/>
        </p:spPr>
        <p:txBody>
          <a:bodyPr wrap="square" rtlCol="0">
            <a:spAutoFit/>
          </a:bodyPr>
          <a:lstStyle/>
          <a:p>
            <a:pPr algn="ctr">
              <a:spcAft>
                <a:spcPts val="338"/>
              </a:spcAft>
            </a:pPr>
            <a:r>
              <a:rPr lang="en-US" sz="1500" b="1" dirty="0">
                <a:solidFill>
                  <a:schemeClr val="bg2"/>
                </a:solidFill>
                <a:effectLst/>
                <a:latin typeface="Calibri" panose="020F0502020204030204" pitchFamily="34" charset="0"/>
                <a:cs typeface="Calibri" panose="020F0502020204030204" pitchFamily="34" charset="0"/>
              </a:rPr>
              <a:t>A mother and father had sex after dating only a couple of weeks. Their 15-year-old child asks: “How long did you and mom wait to have sex?”</a:t>
            </a:r>
            <a:endParaRPr lang="en-US" sz="1500" dirty="0">
              <a:solidFill>
                <a:schemeClr val="bg2"/>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DA98C4B-6555-0A7F-C755-B03A3864D89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178" y="2767866"/>
            <a:ext cx="2834684" cy="2131608"/>
          </a:xfrm>
          <a:prstGeom prst="rect">
            <a:avLst/>
          </a:prstGeom>
        </p:spPr>
      </p:pic>
      <p:sp>
        <p:nvSpPr>
          <p:cNvPr id="14" name="TextBox 13">
            <a:extLst>
              <a:ext uri="{FF2B5EF4-FFF2-40B4-BE49-F238E27FC236}">
                <a16:creationId xmlns:a16="http://schemas.microsoft.com/office/drawing/2014/main" id="{A6880796-E25E-482E-F8CE-B678D9E10820}"/>
              </a:ext>
            </a:extLst>
          </p:cNvPr>
          <p:cNvSpPr txBox="1"/>
          <p:nvPr/>
        </p:nvSpPr>
        <p:spPr>
          <a:xfrm>
            <a:off x="1060056" y="3058639"/>
            <a:ext cx="2531393" cy="923330"/>
          </a:xfrm>
          <a:prstGeom prst="rect">
            <a:avLst/>
          </a:prstGeom>
          <a:noFill/>
        </p:spPr>
        <p:txBody>
          <a:bodyPr wrap="square" rtlCol="0">
            <a:spAutoFit/>
          </a:bodyPr>
          <a:lstStyle/>
          <a:p>
            <a:pPr algn="ctr">
              <a:spcAft>
                <a:spcPts val="338"/>
              </a:spcAft>
            </a:pPr>
            <a:r>
              <a:rPr lang="en-US" sz="1500" b="1" dirty="0">
                <a:solidFill>
                  <a:srgbClr val="35333D"/>
                </a:solidFill>
                <a:effectLst/>
                <a:latin typeface="Calibri" panose="020F0502020204030204" pitchFamily="34" charset="0"/>
                <a:cs typeface="Calibri" panose="020F0502020204030204" pitchFamily="34" charset="0"/>
              </a:rPr>
              <a:t>After being at a friend’s house, your son returns home and asks why his friend has two moms.</a:t>
            </a:r>
            <a:endParaRPr lang="en-US" sz="1500" dirty="0">
              <a:solidFill>
                <a:srgbClr val="35333D"/>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A535F27-B9FE-70BB-AEC6-7DD8453F98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2309" y="385748"/>
            <a:ext cx="2834684" cy="2131609"/>
          </a:xfrm>
          <a:prstGeom prst="rect">
            <a:avLst/>
          </a:prstGeom>
        </p:spPr>
      </p:pic>
      <p:sp>
        <p:nvSpPr>
          <p:cNvPr id="13" name="TextBox 12">
            <a:extLst>
              <a:ext uri="{FF2B5EF4-FFF2-40B4-BE49-F238E27FC236}">
                <a16:creationId xmlns:a16="http://schemas.microsoft.com/office/drawing/2014/main" id="{252D58F8-5E24-B4C3-F129-F9A88C87B373}"/>
              </a:ext>
            </a:extLst>
          </p:cNvPr>
          <p:cNvSpPr txBox="1"/>
          <p:nvPr/>
        </p:nvSpPr>
        <p:spPr>
          <a:xfrm>
            <a:off x="5276007" y="437290"/>
            <a:ext cx="2652637" cy="1477328"/>
          </a:xfrm>
          <a:prstGeom prst="rect">
            <a:avLst/>
          </a:prstGeom>
          <a:noFill/>
        </p:spPr>
        <p:txBody>
          <a:bodyPr wrap="square" rtlCol="0">
            <a:spAutoFit/>
          </a:bodyPr>
          <a:lstStyle/>
          <a:p>
            <a:pPr algn="ctr">
              <a:spcAft>
                <a:spcPts val="338"/>
              </a:spcAft>
            </a:pPr>
            <a:r>
              <a:rPr lang="en-US" sz="1500" b="1" dirty="0">
                <a:solidFill>
                  <a:srgbClr val="35333D"/>
                </a:solidFill>
                <a:effectLst/>
                <a:latin typeface="Calibri" panose="020F0502020204030204" pitchFamily="34" charset="0"/>
                <a:cs typeface="Calibri" panose="020F0502020204030204" pitchFamily="34" charset="0"/>
              </a:rPr>
              <a:t>A divorced mother has been sexually active with dating partners since separating from her child’s father. Her child asks: “Do you have sex with the men you date?”</a:t>
            </a:r>
            <a:endParaRPr lang="en-US" sz="1500" dirty="0">
              <a:solidFill>
                <a:srgbClr val="35333D"/>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F7D482B-88AD-098E-6A01-F3716A65F68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3025" y="2767866"/>
            <a:ext cx="2834684" cy="2131608"/>
          </a:xfrm>
          <a:prstGeom prst="rect">
            <a:avLst/>
          </a:prstGeom>
        </p:spPr>
      </p:pic>
      <p:sp>
        <p:nvSpPr>
          <p:cNvPr id="15" name="TextBox 14">
            <a:extLst>
              <a:ext uri="{FF2B5EF4-FFF2-40B4-BE49-F238E27FC236}">
                <a16:creationId xmlns:a16="http://schemas.microsoft.com/office/drawing/2014/main" id="{4B35BBBB-08F3-DFEB-E1C3-B91C2AAEDE2E}"/>
              </a:ext>
            </a:extLst>
          </p:cNvPr>
          <p:cNvSpPr txBox="1"/>
          <p:nvPr/>
        </p:nvSpPr>
        <p:spPr>
          <a:xfrm>
            <a:off x="5523095" y="2961869"/>
            <a:ext cx="2445100" cy="1246495"/>
          </a:xfrm>
          <a:prstGeom prst="rect">
            <a:avLst/>
          </a:prstGeom>
          <a:noFill/>
        </p:spPr>
        <p:txBody>
          <a:bodyPr wrap="square" rtlCol="0">
            <a:spAutoFit/>
          </a:bodyPr>
          <a:lstStyle/>
          <a:p>
            <a:pPr algn="ctr">
              <a:spcAft>
                <a:spcPts val="338"/>
              </a:spcAft>
            </a:pPr>
            <a:r>
              <a:rPr lang="en-US" sz="1500" b="1" dirty="0">
                <a:solidFill>
                  <a:schemeClr val="bg2"/>
                </a:solidFill>
                <a:effectLst/>
                <a:latin typeface="Calibri" panose="020F0502020204030204" pitchFamily="34" charset="0"/>
                <a:cs typeface="Calibri" panose="020F0502020204030204" pitchFamily="34" charset="0"/>
              </a:rPr>
              <a:t>A boy asks his father: </a:t>
            </a:r>
            <a:br>
              <a:rPr lang="en-US" sz="1500" b="1" dirty="0">
                <a:solidFill>
                  <a:schemeClr val="bg2"/>
                </a:solidFill>
                <a:effectLst/>
                <a:latin typeface="Calibri" panose="020F0502020204030204" pitchFamily="34" charset="0"/>
                <a:cs typeface="Calibri" panose="020F0502020204030204" pitchFamily="34" charset="0"/>
              </a:rPr>
            </a:br>
            <a:r>
              <a:rPr lang="en-US" sz="1500" b="1" dirty="0">
                <a:solidFill>
                  <a:schemeClr val="bg2"/>
                </a:solidFill>
                <a:effectLst/>
                <a:latin typeface="Calibri" panose="020F0502020204030204" pitchFamily="34" charset="0"/>
                <a:cs typeface="Calibri" panose="020F0502020204030204" pitchFamily="34" charset="0"/>
              </a:rPr>
              <a:t>“Is it okay to have sex with </a:t>
            </a:r>
            <a:br>
              <a:rPr lang="en-US" sz="1500" b="1" dirty="0">
                <a:solidFill>
                  <a:schemeClr val="bg2"/>
                </a:solidFill>
                <a:effectLst/>
                <a:latin typeface="Calibri" panose="020F0502020204030204" pitchFamily="34" charset="0"/>
                <a:cs typeface="Calibri" panose="020F0502020204030204" pitchFamily="34" charset="0"/>
              </a:rPr>
            </a:br>
            <a:r>
              <a:rPr lang="en-US" sz="1500" b="1" dirty="0">
                <a:solidFill>
                  <a:schemeClr val="bg2"/>
                </a:solidFill>
                <a:effectLst/>
                <a:latin typeface="Calibri" panose="020F0502020204030204" pitchFamily="34" charset="0"/>
                <a:cs typeface="Calibri" panose="020F0502020204030204" pitchFamily="34" charset="0"/>
              </a:rPr>
              <a:t>a girl you don’t really like </a:t>
            </a:r>
            <a:br>
              <a:rPr lang="en-US" sz="1500" b="1" dirty="0">
                <a:solidFill>
                  <a:schemeClr val="bg2"/>
                </a:solidFill>
                <a:effectLst/>
                <a:latin typeface="Calibri" panose="020F0502020204030204" pitchFamily="34" charset="0"/>
                <a:cs typeface="Calibri" panose="020F0502020204030204" pitchFamily="34" charset="0"/>
              </a:rPr>
            </a:br>
            <a:r>
              <a:rPr lang="en-US" sz="1500" b="1" dirty="0">
                <a:solidFill>
                  <a:schemeClr val="bg2"/>
                </a:solidFill>
                <a:effectLst/>
                <a:latin typeface="Calibri" panose="020F0502020204030204" pitchFamily="34" charset="0"/>
                <a:cs typeface="Calibri" panose="020F0502020204030204" pitchFamily="34" charset="0"/>
              </a:rPr>
              <a:t>just because you want to </a:t>
            </a:r>
            <a:br>
              <a:rPr lang="en-US" sz="1500" b="1" dirty="0">
                <a:solidFill>
                  <a:schemeClr val="bg2"/>
                </a:solidFill>
                <a:effectLst/>
                <a:latin typeface="Calibri" panose="020F0502020204030204" pitchFamily="34" charset="0"/>
                <a:cs typeface="Calibri" panose="020F0502020204030204" pitchFamily="34" charset="0"/>
              </a:rPr>
            </a:br>
            <a:r>
              <a:rPr lang="en-US" sz="1500" b="1" dirty="0">
                <a:solidFill>
                  <a:schemeClr val="bg2"/>
                </a:solidFill>
                <a:effectLst/>
                <a:latin typeface="Calibri" panose="020F0502020204030204" pitchFamily="34" charset="0"/>
                <a:cs typeface="Calibri" panose="020F0502020204030204" pitchFamily="34" charset="0"/>
              </a:rPr>
              <a:t>have sex?”</a:t>
            </a:r>
            <a:endParaRPr lang="en-US" sz="1500" dirty="0">
              <a:solidFill>
                <a:schemeClr val="bg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09108"/>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AD2FD-0590-CBA7-48A8-066AB7EB3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43215-16D0-D2C4-C0FC-55719AF64DFD}"/>
              </a:ext>
            </a:extLst>
          </p:cNvPr>
          <p:cNvSpPr>
            <a:spLocks noGrp="1"/>
          </p:cNvSpPr>
          <p:nvPr>
            <p:ph type="title"/>
          </p:nvPr>
        </p:nvSpPr>
        <p:spPr>
          <a:xfrm>
            <a:off x="457200" y="-857250"/>
            <a:ext cx="8229600" cy="857250"/>
          </a:xfrm>
        </p:spPr>
        <p:txBody>
          <a:bodyPr anchor="b" anchorCtr="0"/>
          <a:lstStyle/>
          <a:p>
            <a:r>
              <a:rPr lang="en-US" dirty="0">
                <a:cs typeface="Calibri" panose="020F0502020204030204" pitchFamily="34" charset="0"/>
              </a:rPr>
              <a:t>Supplement 4.2: Teachable Moments Question Cards   </a:t>
            </a:r>
            <a:endParaRPr lang="en-US" dirty="0"/>
          </a:p>
        </p:txBody>
      </p:sp>
      <p:pic>
        <p:nvPicPr>
          <p:cNvPr id="3" name="Picture 2">
            <a:extLst>
              <a:ext uri="{FF2B5EF4-FFF2-40B4-BE49-F238E27FC236}">
                <a16:creationId xmlns:a16="http://schemas.microsoft.com/office/drawing/2014/main" id="{C144EAFA-0E44-8E48-6864-14F26D0DFC3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78" y="385749"/>
            <a:ext cx="2834684" cy="2131610"/>
          </a:xfrm>
          <a:prstGeom prst="rect">
            <a:avLst/>
          </a:prstGeom>
        </p:spPr>
      </p:pic>
      <p:sp>
        <p:nvSpPr>
          <p:cNvPr id="12" name="TextBox 11">
            <a:extLst>
              <a:ext uri="{FF2B5EF4-FFF2-40B4-BE49-F238E27FC236}">
                <a16:creationId xmlns:a16="http://schemas.microsoft.com/office/drawing/2014/main" id="{97AFCA52-378E-5270-3C38-0EE535BCEE58}"/>
              </a:ext>
            </a:extLst>
          </p:cNvPr>
          <p:cNvSpPr txBox="1"/>
          <p:nvPr/>
        </p:nvSpPr>
        <p:spPr>
          <a:xfrm>
            <a:off x="1006291" y="523962"/>
            <a:ext cx="2593251" cy="1246495"/>
          </a:xfrm>
          <a:prstGeom prst="rect">
            <a:avLst/>
          </a:prstGeom>
          <a:noFill/>
        </p:spPr>
        <p:txBody>
          <a:bodyPr wrap="square" rtlCol="0">
            <a:spAutoFit/>
          </a:bodyPr>
          <a:lstStyle/>
          <a:p>
            <a:pPr algn="ctr">
              <a:spcAft>
                <a:spcPts val="338"/>
              </a:spcAft>
            </a:pPr>
            <a:r>
              <a:rPr lang="en-US" sz="1500" b="1" dirty="0">
                <a:solidFill>
                  <a:schemeClr val="bg2"/>
                </a:solidFill>
                <a:effectLst/>
                <a:latin typeface="Calibri" panose="020F0502020204030204" pitchFamily="34" charset="0"/>
                <a:cs typeface="Calibri" panose="020F0502020204030204" pitchFamily="34" charset="0"/>
              </a:rPr>
              <a:t>Your daughter who has a serious boyfriend asks, “Why do guys get angry when you talk to someone else, even other girls?”</a:t>
            </a:r>
            <a:endParaRPr lang="en-US" sz="1500" dirty="0">
              <a:solidFill>
                <a:schemeClr val="bg2"/>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DD65728-67F8-E63D-77D6-FCD1A305954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309" y="385748"/>
            <a:ext cx="2834684" cy="2131609"/>
          </a:xfrm>
          <a:prstGeom prst="rect">
            <a:avLst/>
          </a:prstGeom>
        </p:spPr>
      </p:pic>
      <p:sp>
        <p:nvSpPr>
          <p:cNvPr id="13" name="TextBox 12">
            <a:extLst>
              <a:ext uri="{FF2B5EF4-FFF2-40B4-BE49-F238E27FC236}">
                <a16:creationId xmlns:a16="http://schemas.microsoft.com/office/drawing/2014/main" id="{B653B0D5-E8FB-C6FE-ADE3-677B83933D7A}"/>
              </a:ext>
            </a:extLst>
          </p:cNvPr>
          <p:cNvSpPr txBox="1"/>
          <p:nvPr/>
        </p:nvSpPr>
        <p:spPr>
          <a:xfrm>
            <a:off x="5286841" y="671958"/>
            <a:ext cx="2593251" cy="1015663"/>
          </a:xfrm>
          <a:prstGeom prst="rect">
            <a:avLst/>
          </a:prstGeom>
          <a:noFill/>
        </p:spPr>
        <p:txBody>
          <a:bodyPr wrap="square" rtlCol="0">
            <a:spAutoFit/>
          </a:bodyPr>
          <a:lstStyle/>
          <a:p>
            <a:pPr algn="ctr">
              <a:spcAft>
                <a:spcPts val="338"/>
              </a:spcAft>
            </a:pPr>
            <a:r>
              <a:rPr lang="en-US" sz="1500" b="1" dirty="0">
                <a:solidFill>
                  <a:srgbClr val="35333D"/>
                </a:solidFill>
                <a:effectLst/>
                <a:latin typeface="Calibri" panose="020F0502020204030204" pitchFamily="34" charset="0"/>
                <a:cs typeface="Calibri" panose="020F0502020204030204" pitchFamily="34" charset="0"/>
              </a:rPr>
              <a:t>A son asks his father: </a:t>
            </a:r>
            <a:br>
              <a:rPr lang="en-US" sz="1500" b="1" dirty="0">
                <a:solidFill>
                  <a:srgbClr val="35333D"/>
                </a:solidFill>
                <a:effectLst/>
                <a:latin typeface="Calibri" panose="020F0502020204030204" pitchFamily="34" charset="0"/>
                <a:cs typeface="Calibri" panose="020F0502020204030204" pitchFamily="34" charset="0"/>
              </a:rPr>
            </a:br>
            <a:r>
              <a:rPr lang="en-US" sz="1500" b="1" dirty="0">
                <a:solidFill>
                  <a:srgbClr val="35333D"/>
                </a:solidFill>
                <a:effectLst/>
                <a:latin typeface="Calibri" panose="020F0502020204030204" pitchFamily="34" charset="0"/>
                <a:cs typeface="Calibri" panose="020F0502020204030204" pitchFamily="34" charset="0"/>
              </a:rPr>
              <a:t>“Do you ever see pornography on the internet? Is that what sex is really like?”</a:t>
            </a:r>
            <a:endParaRPr lang="en-US" sz="1500" dirty="0">
              <a:solidFill>
                <a:srgbClr val="35333D"/>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3EE8E4E-AFE8-74C5-BC0F-786FF5D104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4658" y="2767866"/>
            <a:ext cx="2834684" cy="2131608"/>
          </a:xfrm>
          <a:prstGeom prst="rect">
            <a:avLst/>
          </a:prstGeom>
        </p:spPr>
      </p:pic>
      <p:sp>
        <p:nvSpPr>
          <p:cNvPr id="15" name="TextBox 14">
            <a:extLst>
              <a:ext uri="{FF2B5EF4-FFF2-40B4-BE49-F238E27FC236}">
                <a16:creationId xmlns:a16="http://schemas.microsoft.com/office/drawing/2014/main" id="{19C11BE9-8570-A071-AFC0-50E0291F163F}"/>
              </a:ext>
            </a:extLst>
          </p:cNvPr>
          <p:cNvSpPr txBox="1"/>
          <p:nvPr/>
        </p:nvSpPr>
        <p:spPr>
          <a:xfrm>
            <a:off x="3358544" y="3034697"/>
            <a:ext cx="2445100" cy="1054135"/>
          </a:xfrm>
          <a:prstGeom prst="rect">
            <a:avLst/>
          </a:prstGeom>
          <a:noFill/>
        </p:spPr>
        <p:txBody>
          <a:bodyPr wrap="square" rtlCol="0">
            <a:spAutoFit/>
          </a:bodyPr>
          <a:lstStyle/>
          <a:p>
            <a:pPr algn="ctr">
              <a:spcAft>
                <a:spcPts val="338"/>
              </a:spcAft>
            </a:pPr>
            <a:r>
              <a:rPr lang="en-US" sz="1500" b="1" dirty="0">
                <a:solidFill>
                  <a:schemeClr val="bg2"/>
                </a:solidFill>
                <a:effectLst/>
                <a:latin typeface="Calibri" panose="020F0502020204030204" pitchFamily="34" charset="0"/>
                <a:cs typeface="Calibri" panose="020F0502020204030204" pitchFamily="34" charset="0"/>
              </a:rPr>
              <a:t>After being at a friend’s house, your daughter returns home and asks, </a:t>
            </a:r>
            <a:br>
              <a:rPr lang="en-US" sz="1500" b="1" dirty="0">
                <a:solidFill>
                  <a:schemeClr val="bg2"/>
                </a:solidFill>
                <a:effectLst/>
                <a:latin typeface="Calibri" panose="020F0502020204030204" pitchFamily="34" charset="0"/>
                <a:cs typeface="Calibri" panose="020F0502020204030204" pitchFamily="34" charset="0"/>
              </a:rPr>
            </a:br>
            <a:r>
              <a:rPr lang="en-US" sz="1500" b="1" dirty="0">
                <a:solidFill>
                  <a:schemeClr val="bg2"/>
                </a:solidFill>
                <a:effectLst/>
                <a:latin typeface="Calibri" panose="020F0502020204030204" pitchFamily="34" charset="0"/>
                <a:cs typeface="Calibri" panose="020F0502020204030204" pitchFamily="34" charset="0"/>
              </a:rPr>
              <a:t>“Has dad ever hit you?”</a:t>
            </a:r>
            <a:endParaRPr lang="en-US" sz="1500" dirty="0">
              <a:solidFill>
                <a:schemeClr val="bg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5051287"/>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idx="4294967295"/>
          </p:nvPr>
        </p:nvSpPr>
        <p:spPr>
          <a:xfrm>
            <a:off x="990600" y="2144713"/>
            <a:ext cx="7162800" cy="1508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Session 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36363D"/>
                </a:solidFill>
                <a:effectLst/>
                <a:uLnTx/>
                <a:uFillTx/>
                <a:latin typeface="Calibri" panose="020F0502020204030204" pitchFamily="34" charset="0"/>
                <a:ea typeface="+mn-ea"/>
                <a:cs typeface="Calibri" panose="020F0502020204030204" pitchFamily="34" charset="0"/>
              </a:rPr>
              <a:t>Parents Are Role Models</a:t>
            </a:r>
          </a:p>
        </p:txBody>
      </p:sp>
    </p:spTree>
    <p:extLst>
      <p:ext uri="{BB962C8B-B14F-4D97-AF65-F5344CB8AC3E}">
        <p14:creationId xmlns:p14="http://schemas.microsoft.com/office/powerpoint/2010/main" val="320882495"/>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Seven Tips for Talking to Your Child About Relationships and Sex</a:t>
            </a:r>
          </a:p>
        </p:txBody>
      </p:sp>
      <p:sp>
        <p:nvSpPr>
          <p:cNvPr id="3" name="Text Placeholder 2"/>
          <p:cNvSpPr>
            <a:spLocks noGrp="1"/>
          </p:cNvSpPr>
          <p:nvPr>
            <p:ph type="body" sz="quarter" idx="10"/>
          </p:nvPr>
        </p:nvSpPr>
        <p:spPr/>
        <p:txBody>
          <a:bodyPr/>
          <a:lstStyle/>
          <a:p>
            <a:pPr marL="457189" indent="-457189">
              <a:buFont typeface="+mj-lt"/>
              <a:buAutoNum type="arabicPeriod"/>
            </a:pPr>
            <a:r>
              <a:rPr lang="en-US" b="1" dirty="0"/>
              <a:t>Be prepared</a:t>
            </a:r>
            <a:endParaRPr lang="en-US" dirty="0"/>
          </a:p>
          <a:p>
            <a:pPr lvl="1"/>
            <a:r>
              <a:rPr lang="en-US" dirty="0"/>
              <a:t>Know your own expectations</a:t>
            </a:r>
          </a:p>
          <a:p>
            <a:pPr lvl="1"/>
            <a:r>
              <a:rPr lang="en-US" dirty="0"/>
              <a:t>Decide which topics you will and will not talk about</a:t>
            </a:r>
          </a:p>
          <a:p>
            <a:pPr lvl="1"/>
            <a:r>
              <a:rPr lang="en-US" dirty="0"/>
              <a:t>Think about what you might say in advance</a:t>
            </a:r>
          </a:p>
          <a:p>
            <a:pPr lvl="1"/>
            <a:r>
              <a:rPr lang="en-US" dirty="0"/>
              <a:t>Talk to others</a:t>
            </a:r>
          </a:p>
        </p:txBody>
      </p:sp>
      <p:pic>
        <p:nvPicPr>
          <p:cNvPr id="4" name="Picture 3" descr="illustration of school facul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020" y="1158875"/>
            <a:ext cx="1569600" cy="3798887"/>
          </a:xfrm>
          <a:prstGeom prst="rect">
            <a:avLst/>
          </a:prstGeom>
        </p:spPr>
      </p:pic>
    </p:spTree>
    <p:extLst>
      <p:ext uri="{BB962C8B-B14F-4D97-AF65-F5344CB8AC3E}">
        <p14:creationId xmlns:p14="http://schemas.microsoft.com/office/powerpoint/2010/main" val="4709482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chorCtr="0"/>
          <a:lstStyle/>
          <a:p>
            <a:pPr>
              <a:lnSpc>
                <a:spcPct val="140977"/>
              </a:lnSpc>
            </a:pPr>
            <a:r>
              <a:rPr lang="en-US" dirty="0"/>
              <a:t>Pyramid of Success </a:t>
            </a:r>
          </a:p>
        </p:txBody>
      </p:sp>
      <p:sp>
        <p:nvSpPr>
          <p:cNvPr id="3" name="Text Placeholder 2"/>
          <p:cNvSpPr>
            <a:spLocks noGrp="1"/>
          </p:cNvSpPr>
          <p:nvPr>
            <p:ph type="body" sz="quarter" idx="10"/>
          </p:nvPr>
        </p:nvSpPr>
        <p:spPr>
          <a:xfrm>
            <a:off x="457200" y="1158875"/>
            <a:ext cx="4493172" cy="3341688"/>
          </a:xfrm>
        </p:spPr>
        <p:txBody>
          <a:bodyPr/>
          <a:lstStyle/>
          <a:p>
            <a:pPr marL="0" indent="0">
              <a:buNone/>
            </a:pPr>
            <a:r>
              <a:rPr lang="en-US" b="1" u="sng" dirty="0"/>
              <a:t>Important Child Characteristics</a:t>
            </a:r>
          </a:p>
          <a:p>
            <a:r>
              <a:rPr lang="en-US" b="1" dirty="0"/>
              <a:t>High self-esteem</a:t>
            </a:r>
          </a:p>
          <a:p>
            <a:r>
              <a:rPr lang="en-US" b="1" dirty="0"/>
              <a:t>Pride in cultural/ethnic heritage (traditions, customs, history, strengths)</a:t>
            </a:r>
          </a:p>
          <a:p>
            <a:r>
              <a:rPr lang="en-US" b="1" dirty="0"/>
              <a:t>Self-discipline</a:t>
            </a:r>
          </a:p>
          <a:p>
            <a:r>
              <a:rPr lang="en-US" b="1" dirty="0"/>
              <a:t>Healthy physical habits</a:t>
            </a:r>
          </a:p>
          <a:p>
            <a:r>
              <a:rPr lang="en-US" b="1" dirty="0"/>
              <a:t>Good school and study habits</a:t>
            </a:r>
          </a:p>
        </p:txBody>
      </p:sp>
      <p:pic>
        <p:nvPicPr>
          <p:cNvPr id="4" name="Picture 3" descr="image of poster 5 describing the pyramid of success based on Life goals and Important child characteristics">
            <a:extLst>
              <a:ext uri="{FF2B5EF4-FFF2-40B4-BE49-F238E27FC236}">
                <a16:creationId xmlns:a16="http://schemas.microsoft.com/office/drawing/2014/main" id="{E7444DA1-030C-DEFF-1389-DF25D10C53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47985" y="298315"/>
            <a:ext cx="2938242" cy="3916902"/>
          </a:xfrm>
          <a:prstGeom prst="rect">
            <a:avLst/>
          </a:prstGeom>
        </p:spPr>
      </p:pic>
    </p:spTree>
    <p:extLst>
      <p:ext uri="{BB962C8B-B14F-4D97-AF65-F5344CB8AC3E}">
        <p14:creationId xmlns:p14="http://schemas.microsoft.com/office/powerpoint/2010/main" val="150168636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Seven Tips for Talking to Your Child About Relationships and Sex </a:t>
            </a:r>
          </a:p>
        </p:txBody>
      </p:sp>
      <p:sp>
        <p:nvSpPr>
          <p:cNvPr id="3" name="Text Placeholder 2"/>
          <p:cNvSpPr>
            <a:spLocks noGrp="1"/>
          </p:cNvSpPr>
          <p:nvPr>
            <p:ph type="body" sz="quarter" idx="10"/>
          </p:nvPr>
        </p:nvSpPr>
        <p:spPr/>
        <p:txBody>
          <a:bodyPr/>
          <a:lstStyle/>
          <a:p>
            <a:pPr marL="457189" indent="-457189">
              <a:buFont typeface="+mj-lt"/>
              <a:buAutoNum type="arabicPeriod" startAt="2"/>
            </a:pPr>
            <a:r>
              <a:rPr lang="en-US" b="1" dirty="0"/>
              <a:t>Relax</a:t>
            </a:r>
            <a:endParaRPr lang="en-US" dirty="0"/>
          </a:p>
          <a:p>
            <a:pPr lvl="1"/>
            <a:r>
              <a:rPr lang="en-US" dirty="0"/>
              <a:t>You do not need to know all of the answers</a:t>
            </a:r>
          </a:p>
          <a:p>
            <a:pPr lvl="1"/>
            <a:endParaRPr lang="en-US" dirty="0"/>
          </a:p>
          <a:p>
            <a:pPr marL="514334" indent="-457189">
              <a:buFont typeface="+mj-lt"/>
              <a:buAutoNum type="arabicPeriod" startAt="2"/>
            </a:pPr>
            <a:r>
              <a:rPr lang="en-US" b="1" dirty="0"/>
              <a:t>Start now</a:t>
            </a:r>
          </a:p>
          <a:p>
            <a:pPr lvl="1"/>
            <a:r>
              <a:rPr lang="en-US" dirty="0"/>
              <a:t>It is up to you to begin conversations with your child</a:t>
            </a:r>
          </a:p>
          <a:p>
            <a:pPr lvl="1"/>
            <a:r>
              <a:rPr lang="en-US" dirty="0"/>
              <a:t>Do not wait for your child to initiate</a:t>
            </a:r>
          </a:p>
        </p:txBody>
      </p:sp>
    </p:spTree>
    <p:extLst>
      <p:ext uri="{BB962C8B-B14F-4D97-AF65-F5344CB8AC3E}">
        <p14:creationId xmlns:p14="http://schemas.microsoft.com/office/powerpoint/2010/main" val="2706470593"/>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Seven Tips for Talking to Your Child About Relationships and Sex  </a:t>
            </a:r>
          </a:p>
        </p:txBody>
      </p:sp>
      <p:sp>
        <p:nvSpPr>
          <p:cNvPr id="3" name="Text Placeholder 2"/>
          <p:cNvSpPr>
            <a:spLocks noGrp="1"/>
          </p:cNvSpPr>
          <p:nvPr>
            <p:ph type="body" sz="quarter" idx="10"/>
          </p:nvPr>
        </p:nvSpPr>
        <p:spPr/>
        <p:txBody>
          <a:bodyPr/>
          <a:lstStyle/>
          <a:p>
            <a:pPr marL="457189" indent="-457189">
              <a:buFont typeface="+mj-lt"/>
              <a:buAutoNum type="arabicPeriod" startAt="4"/>
            </a:pPr>
            <a:r>
              <a:rPr lang="en-US" b="1" dirty="0"/>
              <a:t>Listen to your child</a:t>
            </a:r>
          </a:p>
          <a:p>
            <a:pPr lvl="1"/>
            <a:r>
              <a:rPr lang="en-US" dirty="0"/>
              <a:t>Do not turn questions away</a:t>
            </a:r>
          </a:p>
          <a:p>
            <a:pPr lvl="1"/>
            <a:r>
              <a:rPr lang="en-US" dirty="0"/>
              <a:t>Find out where their question is coming from</a:t>
            </a:r>
          </a:p>
          <a:p>
            <a:pPr lvl="1"/>
            <a:r>
              <a:rPr lang="en-US" dirty="0"/>
              <a:t>Listen to their point of view</a:t>
            </a:r>
          </a:p>
        </p:txBody>
      </p:sp>
    </p:spTree>
    <p:extLst>
      <p:ext uri="{BB962C8B-B14F-4D97-AF65-F5344CB8AC3E}">
        <p14:creationId xmlns:p14="http://schemas.microsoft.com/office/powerpoint/2010/main" val="368622083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Seven Tips for Talking to Your Child About Relationships and Sex   </a:t>
            </a:r>
          </a:p>
        </p:txBody>
      </p:sp>
      <p:sp>
        <p:nvSpPr>
          <p:cNvPr id="3" name="Text Placeholder 2"/>
          <p:cNvSpPr>
            <a:spLocks noGrp="1"/>
          </p:cNvSpPr>
          <p:nvPr>
            <p:ph type="body" sz="quarter" idx="10"/>
          </p:nvPr>
        </p:nvSpPr>
        <p:spPr/>
        <p:txBody>
          <a:bodyPr/>
          <a:lstStyle/>
          <a:p>
            <a:pPr marL="457189" indent="-457189">
              <a:buFont typeface="+mj-lt"/>
              <a:buAutoNum type="arabicPeriod" startAt="5"/>
            </a:pPr>
            <a:r>
              <a:rPr lang="en-US" b="1" dirty="0"/>
              <a:t>Talk about relationships and sex again and again</a:t>
            </a:r>
            <a:endParaRPr lang="en-US" dirty="0"/>
          </a:p>
          <a:p>
            <a:pPr marL="742922" lvl="1" indent="-342892"/>
            <a:r>
              <a:rPr lang="en-US" dirty="0"/>
              <a:t>Talk early and often</a:t>
            </a:r>
          </a:p>
          <a:p>
            <a:pPr marL="742922" lvl="1" indent="-342892"/>
            <a:r>
              <a:rPr lang="en-US" dirty="0"/>
              <a:t>Use teachable moments</a:t>
            </a:r>
          </a:p>
          <a:p>
            <a:pPr marL="742922" lvl="1" indent="-342892"/>
            <a:r>
              <a:rPr lang="en-US" dirty="0"/>
              <a:t>Use everyday opportunities to clarify any issues regarding relationships and sex</a:t>
            </a:r>
          </a:p>
          <a:p>
            <a:pPr marL="742922" lvl="1" indent="-342892"/>
            <a:r>
              <a:rPr lang="en-US" dirty="0"/>
              <a:t>Talk about all types of things</a:t>
            </a:r>
          </a:p>
          <a:p>
            <a:pPr marL="1142951" lvl="2" indent="-342892"/>
            <a:r>
              <a:rPr lang="en-US" sz="1800" dirty="0"/>
              <a:t>Understanding their body and change</a:t>
            </a:r>
          </a:p>
          <a:p>
            <a:pPr marL="1142951" lvl="2" indent="-342892"/>
            <a:r>
              <a:rPr lang="en-US" sz="1800" dirty="0"/>
              <a:t>Making healthy decisions</a:t>
            </a:r>
          </a:p>
          <a:p>
            <a:pPr marL="1142951" lvl="2" indent="-342892"/>
            <a:r>
              <a:rPr lang="en-US" sz="1800" dirty="0"/>
              <a:t>How to handle peer pressure</a:t>
            </a:r>
          </a:p>
          <a:p>
            <a:pPr marL="1142951" lvl="2" indent="-342892"/>
            <a:r>
              <a:rPr lang="en-US" sz="1800" dirty="0"/>
              <a:t>How to know when you are ready to be sexually active</a:t>
            </a:r>
          </a:p>
        </p:txBody>
      </p:sp>
    </p:spTree>
    <p:extLst>
      <p:ext uri="{BB962C8B-B14F-4D97-AF65-F5344CB8AC3E}">
        <p14:creationId xmlns:p14="http://schemas.microsoft.com/office/powerpoint/2010/main" val="435728605"/>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Seven Tips for Talking to Your Child About Relationships and Sex    </a:t>
            </a:r>
          </a:p>
        </p:txBody>
      </p:sp>
      <p:sp>
        <p:nvSpPr>
          <p:cNvPr id="3" name="Text Placeholder 2"/>
          <p:cNvSpPr>
            <a:spLocks noGrp="1"/>
          </p:cNvSpPr>
          <p:nvPr>
            <p:ph type="body" sz="quarter" idx="10"/>
          </p:nvPr>
        </p:nvSpPr>
        <p:spPr/>
        <p:txBody>
          <a:bodyPr/>
          <a:lstStyle/>
          <a:p>
            <a:pPr marL="0" indent="0">
              <a:buNone/>
            </a:pPr>
            <a:r>
              <a:rPr lang="en-US" b="1" dirty="0"/>
              <a:t>6. Use the Facts + Expectations Formula</a:t>
            </a:r>
          </a:p>
          <a:p>
            <a:pPr lvl="1"/>
            <a:r>
              <a:rPr lang="en-US" dirty="0"/>
              <a:t>Start with the facts</a:t>
            </a:r>
          </a:p>
          <a:p>
            <a:pPr lvl="2"/>
            <a:r>
              <a:rPr lang="en-US" dirty="0"/>
              <a:t>Provide accurate information without any judgments or opinions</a:t>
            </a:r>
          </a:p>
          <a:p>
            <a:pPr lvl="1"/>
            <a:r>
              <a:rPr lang="en-US" dirty="0"/>
              <a:t>Follow it with a statement of your expectations</a:t>
            </a:r>
          </a:p>
          <a:p>
            <a:pPr lvl="2"/>
            <a:r>
              <a:rPr lang="en-US" dirty="0"/>
              <a:t>Add your personal perspective, experience, or beliefs regarding their behavior </a:t>
            </a:r>
          </a:p>
          <a:p>
            <a:pPr marL="457177" lvl="1" indent="0">
              <a:buNone/>
            </a:pPr>
            <a:endParaRPr lang="en-US" dirty="0"/>
          </a:p>
        </p:txBody>
      </p:sp>
    </p:spTree>
    <p:extLst>
      <p:ext uri="{BB962C8B-B14F-4D97-AF65-F5344CB8AC3E}">
        <p14:creationId xmlns:p14="http://schemas.microsoft.com/office/powerpoint/2010/main" val="2841081928"/>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Seven Tips for Talking to Your Child About Relationships and Sex     </a:t>
            </a:r>
          </a:p>
        </p:txBody>
      </p:sp>
      <p:sp>
        <p:nvSpPr>
          <p:cNvPr id="3" name="Text Placeholder 2"/>
          <p:cNvSpPr>
            <a:spLocks noGrp="1"/>
          </p:cNvSpPr>
          <p:nvPr>
            <p:ph type="body" sz="quarter" idx="10"/>
          </p:nvPr>
        </p:nvSpPr>
        <p:spPr/>
        <p:txBody>
          <a:bodyPr/>
          <a:lstStyle/>
          <a:p>
            <a:pPr marL="0" indent="0">
              <a:buNone/>
            </a:pPr>
            <a:r>
              <a:rPr lang="en-US" b="1" dirty="0"/>
              <a:t>7. Accept your child </a:t>
            </a:r>
          </a:p>
          <a:p>
            <a:pPr lvl="1"/>
            <a:r>
              <a:rPr lang="en-US" dirty="0"/>
              <a:t>It’s important to show your child acceptance and support</a:t>
            </a:r>
          </a:p>
          <a:p>
            <a:pPr lvl="1"/>
            <a:r>
              <a:rPr lang="en-US" dirty="0"/>
              <a:t>Children will develop their own beliefs that may differ from yours</a:t>
            </a:r>
          </a:p>
          <a:p>
            <a:pPr lvl="1"/>
            <a:r>
              <a:rPr lang="en-US" dirty="0"/>
              <a:t>These conversations will not necessarily end with your child agreeing with everything you think (or vice versa)— and that is ​okay​</a:t>
            </a:r>
          </a:p>
          <a:p>
            <a:pPr lvl="1"/>
            <a:r>
              <a:rPr lang="en-US" dirty="0"/>
              <a:t>Remember, there is nothing more important than your relationship with your child. If they still feel safe, secure, and loved at the end of your conversation, it was a success!</a:t>
            </a:r>
          </a:p>
          <a:p>
            <a:pPr marL="457177" lvl="1" indent="0">
              <a:buNone/>
            </a:pPr>
            <a:endParaRPr lang="en-US" dirty="0"/>
          </a:p>
        </p:txBody>
      </p:sp>
    </p:spTree>
    <p:extLst>
      <p:ext uri="{BB962C8B-B14F-4D97-AF65-F5344CB8AC3E}">
        <p14:creationId xmlns:p14="http://schemas.microsoft.com/office/powerpoint/2010/main" val="3417341478"/>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Relationship Characteristics</a:t>
            </a:r>
            <a:endParaRPr lang="en-US" sz="4000" dirty="0"/>
          </a:p>
        </p:txBody>
      </p:sp>
      <p:sp>
        <p:nvSpPr>
          <p:cNvPr id="3" name="Text Placeholder 2"/>
          <p:cNvSpPr>
            <a:spLocks noGrp="1"/>
          </p:cNvSpPr>
          <p:nvPr>
            <p:ph type="body" sz="quarter" idx="10"/>
          </p:nvPr>
        </p:nvSpPr>
        <p:spPr/>
        <p:txBody>
          <a:bodyPr/>
          <a:lstStyle/>
          <a:p>
            <a:r>
              <a:rPr lang="en-US" b="1" dirty="0">
                <a:solidFill>
                  <a:srgbClr val="862391"/>
                </a:solidFill>
              </a:rPr>
              <a:t>Healthy</a:t>
            </a:r>
            <a:r>
              <a:rPr lang="en-US" b="1" dirty="0"/>
              <a:t> dating relationships have the following characteristics:</a:t>
            </a:r>
          </a:p>
          <a:p>
            <a:pPr lvl="1"/>
            <a:r>
              <a:rPr lang="en-US" dirty="0"/>
              <a:t>Both partners feel equal power</a:t>
            </a:r>
          </a:p>
          <a:p>
            <a:pPr lvl="1"/>
            <a:r>
              <a:rPr lang="en-US" dirty="0"/>
              <a:t>Trust</a:t>
            </a:r>
          </a:p>
          <a:p>
            <a:pPr lvl="1"/>
            <a:r>
              <a:rPr lang="en-US" dirty="0"/>
              <a:t>Open and honest communication</a:t>
            </a:r>
          </a:p>
          <a:p>
            <a:pPr lvl="1"/>
            <a:r>
              <a:rPr lang="en-US" dirty="0"/>
              <a:t>Respectful interaction styles</a:t>
            </a:r>
          </a:p>
          <a:p>
            <a:pPr lvl="1"/>
            <a:r>
              <a:rPr lang="en-US" dirty="0"/>
              <a:t>Space to pursue individual interests</a:t>
            </a:r>
          </a:p>
          <a:p>
            <a:pPr lvl="1"/>
            <a:r>
              <a:rPr lang="en-US" dirty="0"/>
              <a:t>Appropriate boundaries</a:t>
            </a:r>
          </a:p>
        </p:txBody>
      </p:sp>
    </p:spTree>
    <p:extLst>
      <p:ext uri="{BB962C8B-B14F-4D97-AF65-F5344CB8AC3E}">
        <p14:creationId xmlns:p14="http://schemas.microsoft.com/office/powerpoint/2010/main" val="3695616348"/>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Unhealthy Relationship Characteristics </a:t>
            </a:r>
          </a:p>
        </p:txBody>
      </p:sp>
      <p:sp>
        <p:nvSpPr>
          <p:cNvPr id="3" name="Text Placeholder 2"/>
          <p:cNvSpPr>
            <a:spLocks noGrp="1"/>
          </p:cNvSpPr>
          <p:nvPr>
            <p:ph type="body" sz="quarter" idx="10"/>
          </p:nvPr>
        </p:nvSpPr>
        <p:spPr/>
        <p:txBody>
          <a:bodyPr/>
          <a:lstStyle/>
          <a:p>
            <a:r>
              <a:rPr lang="en-US" b="1" dirty="0">
                <a:solidFill>
                  <a:srgbClr val="862391"/>
                </a:solidFill>
              </a:rPr>
              <a:t>Unhealthy</a:t>
            </a:r>
            <a:r>
              <a:rPr lang="en-US" b="1" dirty="0"/>
              <a:t> dating relationships have the following characteristics:</a:t>
            </a:r>
          </a:p>
          <a:p>
            <a:pPr lvl="1"/>
            <a:r>
              <a:rPr lang="en-US" dirty="0"/>
              <a:t>One or both partners feels disempowered </a:t>
            </a:r>
          </a:p>
          <a:p>
            <a:pPr lvl="1"/>
            <a:r>
              <a:rPr lang="en-US" dirty="0"/>
              <a:t>Absence of trust</a:t>
            </a:r>
          </a:p>
          <a:p>
            <a:pPr lvl="1"/>
            <a:r>
              <a:rPr lang="en-US" dirty="0"/>
              <a:t>Poor communication</a:t>
            </a:r>
          </a:p>
          <a:p>
            <a:pPr lvl="1"/>
            <a:r>
              <a:rPr lang="en-US" dirty="0"/>
              <a:t>Partners are disrespectful to one another</a:t>
            </a:r>
          </a:p>
          <a:p>
            <a:pPr lvl="1"/>
            <a:r>
              <a:rPr lang="en-US" dirty="0"/>
              <a:t>Not enough space is allowed to pursue individual interests</a:t>
            </a:r>
          </a:p>
          <a:p>
            <a:pPr lvl="1"/>
            <a:r>
              <a:rPr lang="en-US" dirty="0"/>
              <a:t>Boundaries may be overstepped/disregarded</a:t>
            </a:r>
          </a:p>
        </p:txBody>
      </p:sp>
    </p:spTree>
    <p:extLst>
      <p:ext uri="{BB962C8B-B14F-4D97-AF65-F5344CB8AC3E}">
        <p14:creationId xmlns:p14="http://schemas.microsoft.com/office/powerpoint/2010/main" val="927366840"/>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Teen Dating Violence?</a:t>
            </a:r>
          </a:p>
        </p:txBody>
      </p:sp>
      <p:sp>
        <p:nvSpPr>
          <p:cNvPr id="3" name="Text Placeholder 2"/>
          <p:cNvSpPr>
            <a:spLocks noGrp="1"/>
          </p:cNvSpPr>
          <p:nvPr>
            <p:ph type="body" sz="quarter" idx="10"/>
          </p:nvPr>
        </p:nvSpPr>
        <p:spPr/>
        <p:txBody>
          <a:bodyPr/>
          <a:lstStyle/>
          <a:p>
            <a:r>
              <a:rPr lang="en-US" dirty="0"/>
              <a:t>Specific type of unhealthy relationship</a:t>
            </a:r>
          </a:p>
          <a:p>
            <a:r>
              <a:rPr lang="en-US" dirty="0"/>
              <a:t>Includes actual or threatened harm</a:t>
            </a:r>
          </a:p>
          <a:p>
            <a:r>
              <a:rPr lang="en-US" dirty="0"/>
              <a:t>Can be:</a:t>
            </a:r>
          </a:p>
          <a:p>
            <a:pPr lvl="1"/>
            <a:r>
              <a:rPr lang="en-US" dirty="0"/>
              <a:t>Physical</a:t>
            </a:r>
          </a:p>
          <a:p>
            <a:pPr lvl="1"/>
            <a:r>
              <a:rPr lang="en-US" dirty="0"/>
              <a:t>Sexual</a:t>
            </a:r>
          </a:p>
          <a:p>
            <a:pPr lvl="1"/>
            <a:r>
              <a:rPr lang="en-US" dirty="0"/>
              <a:t>Emotional (psychological/verbal)</a:t>
            </a:r>
          </a:p>
          <a:p>
            <a:pPr lvl="1"/>
            <a:r>
              <a:rPr lang="en-US" dirty="0"/>
              <a:t>Stalking</a:t>
            </a:r>
          </a:p>
        </p:txBody>
      </p:sp>
    </p:spTree>
    <p:extLst>
      <p:ext uri="{BB962C8B-B14F-4D97-AF65-F5344CB8AC3E}">
        <p14:creationId xmlns:p14="http://schemas.microsoft.com/office/powerpoint/2010/main" val="49568370"/>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Teen Dating Violence? </a:t>
            </a:r>
          </a:p>
        </p:txBody>
      </p:sp>
      <p:sp>
        <p:nvSpPr>
          <p:cNvPr id="3" name="Text Placeholder 2"/>
          <p:cNvSpPr>
            <a:spLocks noGrp="1"/>
          </p:cNvSpPr>
          <p:nvPr>
            <p:ph type="body" sz="quarter" idx="10"/>
          </p:nvPr>
        </p:nvSpPr>
        <p:spPr/>
        <p:txBody>
          <a:bodyPr/>
          <a:lstStyle/>
          <a:p>
            <a:r>
              <a:rPr lang="en-US" b="1" dirty="0"/>
              <a:t>Occurs in “dating” relationships</a:t>
            </a:r>
          </a:p>
          <a:p>
            <a:pPr lvl="1"/>
            <a:r>
              <a:rPr lang="en-US" dirty="0"/>
              <a:t>Current or former partner, boyfriend, girlfriend</a:t>
            </a:r>
          </a:p>
          <a:p>
            <a:r>
              <a:rPr lang="en-US" b="1" dirty="0"/>
              <a:t>Can occur in all couples</a:t>
            </a:r>
          </a:p>
          <a:p>
            <a:r>
              <a:rPr lang="en-US" b="1" dirty="0"/>
              <a:t>Can occur in person or electronically</a:t>
            </a:r>
          </a:p>
        </p:txBody>
      </p:sp>
    </p:spTree>
    <p:extLst>
      <p:ext uri="{BB962C8B-B14F-4D97-AF65-F5344CB8AC3E}">
        <p14:creationId xmlns:p14="http://schemas.microsoft.com/office/powerpoint/2010/main" val="3030841439"/>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I Worry? </a:t>
            </a:r>
            <a:br>
              <a:rPr lang="en-US" dirty="0"/>
            </a:br>
            <a:r>
              <a:rPr lang="en-US" dirty="0"/>
              <a:t>The Realities of Teen Dating Violence</a:t>
            </a:r>
          </a:p>
        </p:txBody>
      </p:sp>
      <p:sp>
        <p:nvSpPr>
          <p:cNvPr id="3" name="Text Placeholder 2"/>
          <p:cNvSpPr>
            <a:spLocks noGrp="1"/>
          </p:cNvSpPr>
          <p:nvPr>
            <p:ph type="body" sz="quarter" idx="10"/>
          </p:nvPr>
        </p:nvSpPr>
        <p:spPr>
          <a:xfrm>
            <a:off x="457200" y="1158875"/>
            <a:ext cx="5779639" cy="3341688"/>
          </a:xfrm>
        </p:spPr>
        <p:txBody>
          <a:bodyPr/>
          <a:lstStyle/>
          <a:p>
            <a:r>
              <a:rPr lang="en-US" b="1" dirty="0"/>
              <a:t>40%</a:t>
            </a:r>
            <a:r>
              <a:rPr lang="en-US" dirty="0"/>
              <a:t> of 8</a:t>
            </a:r>
            <a:r>
              <a:rPr lang="en-US" baseline="30000" dirty="0"/>
              <a:t>th</a:t>
            </a:r>
            <a:r>
              <a:rPr lang="en-US" dirty="0"/>
              <a:t> graders reportedly date</a:t>
            </a:r>
          </a:p>
          <a:p>
            <a:r>
              <a:rPr lang="en-US" dirty="0"/>
              <a:t>All youth are at risk of being a victim of and perpetrating dating violence</a:t>
            </a:r>
          </a:p>
          <a:p>
            <a:r>
              <a:rPr lang="en-US" b="1" dirty="0"/>
              <a:t>1 in 12 (or 8%) </a:t>
            </a:r>
            <a:r>
              <a:rPr lang="en-US" dirty="0"/>
              <a:t>of high school students report being hit, slapped, or physically hurt on purpose by a boyfriend or girlfriend</a:t>
            </a:r>
            <a:endParaRPr lang="en-US" b="1" dirty="0"/>
          </a:p>
        </p:txBody>
      </p:sp>
      <p:grpSp>
        <p:nvGrpSpPr>
          <p:cNvPr id="5" name="Group 4" descr="illustration of coach with a question in the background “Did you know?”"/>
          <p:cNvGrpSpPr/>
          <p:nvPr/>
        </p:nvGrpSpPr>
        <p:grpSpPr>
          <a:xfrm>
            <a:off x="6426449" y="1063213"/>
            <a:ext cx="1698171" cy="3814890"/>
            <a:chOff x="5009990" y="1063229"/>
            <a:chExt cx="1698171" cy="3814890"/>
          </a:xfrm>
        </p:grpSpPr>
        <p:sp>
          <p:nvSpPr>
            <p:cNvPr id="6" name="Rectangle 5"/>
            <p:cNvSpPr/>
            <p:nvPr/>
          </p:nvSpPr>
          <p:spPr>
            <a:xfrm>
              <a:off x="5009990" y="1063229"/>
              <a:ext cx="1698171" cy="3716240"/>
            </a:xfrm>
            <a:prstGeom prst="rect">
              <a:avLst/>
            </a:prstGeom>
            <a:solidFill>
              <a:srgbClr val="275A70"/>
            </a:solidFill>
            <a:ln>
              <a:solidFill>
                <a:srgbClr val="275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990" y="1158875"/>
              <a:ext cx="1625075" cy="3719244"/>
            </a:xfrm>
            <a:prstGeom prst="rect">
              <a:avLst/>
            </a:prstGeom>
          </p:spPr>
        </p:pic>
      </p:grpSp>
    </p:spTree>
    <p:extLst>
      <p:ext uri="{BB962C8B-B14F-4D97-AF65-F5344CB8AC3E}">
        <p14:creationId xmlns:p14="http://schemas.microsoft.com/office/powerpoint/2010/main" val="1320457872"/>
      </p:ext>
    </p:extLst>
  </p:cSld>
  <p:clrMapOvr>
    <a:masterClrMapping/>
  </p:clrMapOvr>
  <p:transition>
    <p:fade/>
  </p:transition>
</p:sld>
</file>

<file path=ppt/theme/theme1.xml><?xml version="1.0" encoding="utf-8"?>
<a:theme xmlns:a="http://schemas.openxmlformats.org/drawingml/2006/main" name="NCEH_ATSDR_combined">
  <a:themeElements>
    <a:clrScheme name="Custom 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59A42EC3C95A4AADFD3BB3394C3BA2" ma:contentTypeVersion="11" ma:contentTypeDescription="Create a new document." ma:contentTypeScope="" ma:versionID="e0b4bf28fa027011eff21c10b84c5d75">
  <xsd:schema xmlns:xsd="http://www.w3.org/2001/XMLSchema" xmlns:xs="http://www.w3.org/2001/XMLSchema" xmlns:p="http://schemas.microsoft.com/office/2006/metadata/properties" xmlns:ns2="eac9ff7b-77af-47d9-b548-367db5e248ea" xmlns:ns3="a3102db2-78fb-4fc3-870d-6067ba16acbd" targetNamespace="http://schemas.microsoft.com/office/2006/metadata/properties" ma:root="true" ma:fieldsID="f90927559398acfa1409fc82123dcece" ns2:_="" ns3:_="">
    <xsd:import namespace="eac9ff7b-77af-47d9-b548-367db5e248ea"/>
    <xsd:import namespace="a3102db2-78fb-4fc3-870d-6067ba16ac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9ff7b-77af-47d9-b548-367db5e248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b387915-b3cd-4692-8fdb-d6c0b225e53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102db2-78fb-4fc3-870d-6067ba16acb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383c179-d493-406b-9775-72f0433854aa}" ma:internalName="TaxCatchAll" ma:showField="CatchAllData" ma:web="a3102db2-78fb-4fc3-870d-6067ba16ac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3102db2-78fb-4fc3-870d-6067ba16acbd" xsi:nil="true"/>
    <lcf76f155ced4ddcb4097134ff3c332f xmlns="eac9ff7b-77af-47d9-b548-367db5e248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C59CD3D-1264-4CC8-8511-9E547A9F2A82}">
  <ds:schemaRefs>
    <ds:schemaRef ds:uri="http://schemas.microsoft.com/sharepoint/v3/contenttype/forms"/>
  </ds:schemaRefs>
</ds:datastoreItem>
</file>

<file path=customXml/itemProps2.xml><?xml version="1.0" encoding="utf-8"?>
<ds:datastoreItem xmlns:ds="http://schemas.openxmlformats.org/officeDocument/2006/customXml" ds:itemID="{05AA9736-20F0-49DF-B15D-2E56320513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c9ff7b-77af-47d9-b548-367db5e248ea"/>
    <ds:schemaRef ds:uri="a3102db2-78fb-4fc3-870d-6067ba16ac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CCB71D-80F2-4344-89FF-18C5351ADA4C}">
  <ds:schemaRefs>
    <ds:schemaRef ds:uri="http://schemas.microsoft.com/office/2006/documentManagement/types"/>
    <ds:schemaRef ds:uri="http://www.w3.org/XML/1998/namespace"/>
    <ds:schemaRef ds:uri="78e089fa-99aa-4d47-a175-b6f0e5b4679e"/>
    <ds:schemaRef ds:uri="http://purl.org/dc/dcmitype/"/>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972ef590-7424-4e1b-be6a-fd6d18fff974"/>
    <ds:schemaRef ds:uri="2fb1b662-f59d-4b16-9d61-2106d813860a"/>
    <ds:schemaRef ds:uri="24c1f93a-bc89-4f80-99bb-591904bc9400"/>
    <ds:schemaRef ds:uri="a3102db2-78fb-4fc3-870d-6067ba16acbd"/>
    <ds:schemaRef ds:uri="eac9ff7b-77af-47d9-b548-367db5e248ea"/>
  </ds:schemaRefs>
</ds:datastoreItem>
</file>

<file path=docProps/app.xml><?xml version="1.0" encoding="utf-8"?>
<Properties xmlns="http://schemas.openxmlformats.org/officeDocument/2006/extended-properties" xmlns:vt="http://schemas.openxmlformats.org/officeDocument/2006/docPropsVTypes">
  <Template/>
  <TotalTime>11356</TotalTime>
  <Words>5613</Words>
  <Application>Microsoft Macintosh PowerPoint</Application>
  <PresentationFormat>On-screen Show (16:9)</PresentationFormat>
  <Paragraphs>749</Paragraphs>
  <Slides>133</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133</vt:i4>
      </vt:variant>
    </vt:vector>
  </HeadingPairs>
  <TitlesOfParts>
    <vt:vector size="139" baseType="lpstr">
      <vt:lpstr>Myriad Web Pro</vt:lpstr>
      <vt:lpstr>Arial</vt:lpstr>
      <vt:lpstr>Calibri</vt:lpstr>
      <vt:lpstr>Segoe UI</vt:lpstr>
      <vt:lpstr>Wingdings</vt:lpstr>
      <vt:lpstr>NCEH_ATSDR_combined</vt:lpstr>
      <vt:lpstr>Healthy Relationships Toolkit for Parents 6th Grade</vt:lpstr>
      <vt:lpstr>Session 1:  Parents Make a Difference</vt:lpstr>
      <vt:lpstr>Goals of Healthy Relationships Toolkit for Parents </vt:lpstr>
      <vt:lpstr>Goals of Healthy Relationships Toolkit for Parents  </vt:lpstr>
      <vt:lpstr>Overview of Sessions</vt:lpstr>
      <vt:lpstr>Overview of Sessions </vt:lpstr>
      <vt:lpstr>Overview of Sessions   </vt:lpstr>
      <vt:lpstr>Pyramid of Success</vt:lpstr>
      <vt:lpstr>Pyramid of Success </vt:lpstr>
      <vt:lpstr>Understanding Pre-Teens and Teenagers Emotional Changes</vt:lpstr>
      <vt:lpstr>Understanding Pre-Teens and Teenagers Relational Changes</vt:lpstr>
      <vt:lpstr>Understanding Pre-Teens and Teenagers Physical Changes</vt:lpstr>
      <vt:lpstr>Understanding Pre-Teens and Teenagers Sexual Changes</vt:lpstr>
      <vt:lpstr>Understanding Pre-Teens and Teenagers Parents Make a Difference </vt:lpstr>
      <vt:lpstr>Understanding Pre-Teens and Teenagers Parents Make a Difference</vt:lpstr>
      <vt:lpstr>Why Focus on Children 9- to 12- Years Old?</vt:lpstr>
      <vt:lpstr>Why Focus on Children 9- to 12- Years Old? </vt:lpstr>
      <vt:lpstr>Why Focus on Children 9- to 12- Years Old?  </vt:lpstr>
      <vt:lpstr>Why Focus on Children 9- to 12- Years Old?   </vt:lpstr>
      <vt:lpstr>Why Focus on Children 9- to 12- Years Old?    </vt:lpstr>
      <vt:lpstr>Poster 1</vt:lpstr>
      <vt:lpstr>Poster 2</vt:lpstr>
      <vt:lpstr>Poster 3</vt:lpstr>
      <vt:lpstr>Poster 4</vt:lpstr>
      <vt:lpstr>Ground Rules</vt:lpstr>
      <vt:lpstr>Icebreaker 1</vt:lpstr>
      <vt:lpstr>Gaby and Brendon</vt:lpstr>
      <vt:lpstr>Icebreaker 2</vt:lpstr>
      <vt:lpstr>Parking Lot</vt:lpstr>
      <vt:lpstr>Video 1: Kids Discuss Their Goals in Life</vt:lpstr>
      <vt:lpstr>Video 2: Pressures Teens Will Face</vt:lpstr>
      <vt:lpstr>Mapping Risk for Early Sex </vt:lpstr>
      <vt:lpstr>Why should parents start addressing adolescent risk behaviors with children as young as 9-12 years old?</vt:lpstr>
      <vt:lpstr>Session 2:  Parenting Positively</vt:lpstr>
      <vt:lpstr>Strengthening the Parent-Child Relationship: Attention</vt:lpstr>
      <vt:lpstr>Strengthening the Parent-Child Relationship: Encouragement</vt:lpstr>
      <vt:lpstr>Strengthening the Parent-Child Relationship: Time</vt:lpstr>
      <vt:lpstr>Effective Parent-Child Communication</vt:lpstr>
      <vt:lpstr>Effective Parent-Child Communication </vt:lpstr>
      <vt:lpstr>Effective Parent-Child Communication  </vt:lpstr>
      <vt:lpstr>Effective Parent-Child Communication   </vt:lpstr>
      <vt:lpstr>Supervising Your Child</vt:lpstr>
      <vt:lpstr>Icebreaker</vt:lpstr>
      <vt:lpstr>Poster 3 </vt:lpstr>
      <vt:lpstr>Share Session 1 “Homework”</vt:lpstr>
      <vt:lpstr>Poster 6</vt:lpstr>
      <vt:lpstr>Video 3: How are your parents important to you?</vt:lpstr>
      <vt:lpstr>Discussion: Strengthening the Parent-Child Relationship and Communication</vt:lpstr>
      <vt:lpstr>Discussion: Strengthening the Parent-Child Relationship and Communication </vt:lpstr>
      <vt:lpstr>Poster 5</vt:lpstr>
      <vt:lpstr>Video 4: Parent and Child Interaction</vt:lpstr>
      <vt:lpstr>Video 5: Supervision</vt:lpstr>
      <vt:lpstr>Session 3:  Parents Are Educators</vt:lpstr>
      <vt:lpstr>Supervising Your Child </vt:lpstr>
      <vt:lpstr>Parents are the Best Relationship and Sex Educators Because…</vt:lpstr>
      <vt:lpstr>Parents are the Best Relationship and Sex Educators Because… </vt:lpstr>
      <vt:lpstr>Parents as Relationship and Sex Educators</vt:lpstr>
      <vt:lpstr>Parents as Relationship and Sex Educators </vt:lpstr>
      <vt:lpstr>Things We Know From Research</vt:lpstr>
      <vt:lpstr>Things We Know From Research </vt:lpstr>
      <vt:lpstr>What Does it Mean to be Sexually Healthy?</vt:lpstr>
      <vt:lpstr>What Does it Mean to be Sexually Healthy? </vt:lpstr>
      <vt:lpstr>Helping Your Adolescent Become Sexually Healthy</vt:lpstr>
      <vt:lpstr>Helping Your Adolescent Become Sexually Healthy </vt:lpstr>
      <vt:lpstr>Helping Your Adolescent Become Sexually Healthy   </vt:lpstr>
      <vt:lpstr>Helping Your Adolescent Become Sexually Healthy     </vt:lpstr>
      <vt:lpstr>Poster 7</vt:lpstr>
      <vt:lpstr>Poster 8</vt:lpstr>
      <vt:lpstr>Poster 9</vt:lpstr>
      <vt:lpstr>Facts about Dating and Sex in Adolescence</vt:lpstr>
      <vt:lpstr>Session 4:  I Think I Can, I Know I Can</vt:lpstr>
      <vt:lpstr>Seven Tips for Talking to Your Child About Relationships and Sex</vt:lpstr>
      <vt:lpstr>Seven Tips for Talking to Your Child About Relationships and Sex </vt:lpstr>
      <vt:lpstr>Seven Tips for Talking to Your Child About Relationships and Sex  </vt:lpstr>
      <vt:lpstr>Seven Tips for Talking to Your Child About Relationships and Sex   </vt:lpstr>
      <vt:lpstr>Seven Tips for Talking to Your Child About Relationships and Sex    </vt:lpstr>
      <vt:lpstr>Seven Tips for Talking to Your Child About Relationships and Sex     </vt:lpstr>
      <vt:lpstr>Relationship and Sex Education Topics</vt:lpstr>
      <vt:lpstr>Relationship and Sex Education Topics </vt:lpstr>
      <vt:lpstr>Poster 10</vt:lpstr>
      <vt:lpstr>Poster 11</vt:lpstr>
      <vt:lpstr>Poster 12</vt:lpstr>
      <vt:lpstr>Communicating Our Expectations</vt:lpstr>
      <vt:lpstr>Supplement 4.2: Teachable Moments Question Cards</vt:lpstr>
      <vt:lpstr>Supplement 4.2: Teachable Moments Question Cards </vt:lpstr>
      <vt:lpstr>Supplement 4.2: Teachable Moments Question Cards  </vt:lpstr>
      <vt:lpstr>Supplement 4.2: Teachable Moments Question Cards   </vt:lpstr>
      <vt:lpstr>Session 5:  Parents Are Role Models</vt:lpstr>
      <vt:lpstr>Review: Seven Tips for Talking to Your Child About Relationships and Sex</vt:lpstr>
      <vt:lpstr>Review: Seven Tips for Talking to Your Child About Relationships and Sex </vt:lpstr>
      <vt:lpstr>Review: Seven Tips for Talking to Your Child About Relationships and Sex  </vt:lpstr>
      <vt:lpstr>Review: Seven Tips for Talking to Your Child About Relationships and Sex   </vt:lpstr>
      <vt:lpstr>Review: Seven Tips for Talking to Your Child About Relationships and Sex    </vt:lpstr>
      <vt:lpstr>Review: Seven Tips for Talking to Your Child About Relationships and Sex     </vt:lpstr>
      <vt:lpstr>Healthy Relationship Characteristics</vt:lpstr>
      <vt:lpstr>Unhealthy Relationship Characteristics </vt:lpstr>
      <vt:lpstr>What is Teen Dating Violence?</vt:lpstr>
      <vt:lpstr>What is Teen Dating Violence? </vt:lpstr>
      <vt:lpstr>Why Should I Worry?  The Realities of Teen Dating Violence</vt:lpstr>
      <vt:lpstr>Why Should I Worry?  The Realities of Teen Dating Violence </vt:lpstr>
      <vt:lpstr>Why Should I Worry?  The Realities of Teen Dating Violence  </vt:lpstr>
      <vt:lpstr>Poster 13</vt:lpstr>
      <vt:lpstr>Poster 14</vt:lpstr>
      <vt:lpstr>Video 6: Children See. Children Do. </vt:lpstr>
      <vt:lpstr>Supplement 5.1: Relationship Behavior Cards</vt:lpstr>
      <vt:lpstr>Supplement 5.1: Relationship Behavior Cards </vt:lpstr>
      <vt:lpstr>Supplement 5.1: Relationship Behavior Cards  </vt:lpstr>
      <vt:lpstr>Supplement 5.1: Relationship Behavior Cards   </vt:lpstr>
      <vt:lpstr>Supplement 5.2: Teen Dating Violence Behavior Cards</vt:lpstr>
      <vt:lpstr>Supplement 5.2: Teen Dating Violence Behavior Cards </vt:lpstr>
      <vt:lpstr>Supplement 5.3: Relationship Role-Play Cards</vt:lpstr>
      <vt:lpstr>Session 6:  Moving Forward</vt:lpstr>
      <vt:lpstr>Why Should I Worry? The Realities of Teen Dating Violence</vt:lpstr>
      <vt:lpstr>Effective Parent-Child Communication    </vt:lpstr>
      <vt:lpstr>Effective Parent-Child Communication         </vt:lpstr>
      <vt:lpstr>Effective Parent-Child Communication      </vt:lpstr>
      <vt:lpstr>Effective Parent-Child Communication            </vt:lpstr>
      <vt:lpstr>4-Step Parenting Plan for Peer Pressure</vt:lpstr>
      <vt:lpstr>4-Step Parenting Plan for Peer Pressure </vt:lpstr>
      <vt:lpstr>Pyramid of Success   </vt:lpstr>
      <vt:lpstr>Parents as Relationship and Sex Educators      </vt:lpstr>
      <vt:lpstr>Parents as Relationship and Sex Educators        </vt:lpstr>
      <vt:lpstr>Tips to Make Talking to Your Child Easier</vt:lpstr>
      <vt:lpstr>Responding to Peer Pressure</vt:lpstr>
      <vt:lpstr>Strengthening the Parent-Child Relationship</vt:lpstr>
      <vt:lpstr>Strengthening the Parent-Child Relationship Effective Communication</vt:lpstr>
      <vt:lpstr>Strengthening the Parent-Child Relationship Parental Supervision</vt:lpstr>
      <vt:lpstr>Helping Your Adolescent Become Sexually Healthy    </vt:lpstr>
      <vt:lpstr>Helping Your Adolescent Become Sexually Healthy            </vt:lpstr>
      <vt:lpstr>Poster 15</vt:lpstr>
      <vt:lpstr>Poster 16</vt:lpstr>
      <vt:lpstr>Poster 17</vt:lpstr>
      <vt:lpstr>Video 2: Pressures Teens Will Face </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Dating Matters for Parents (6th Grade)</dc:title>
  <dc:creator>Centers for Disease Control and Prevention</dc:creator>
  <cp:lastModifiedBy>Theophile Mathius</cp:lastModifiedBy>
  <cp:revision>389</cp:revision>
  <dcterms:created xsi:type="dcterms:W3CDTF">2011-03-17T17:43:16Z</dcterms:created>
  <dcterms:modified xsi:type="dcterms:W3CDTF">2025-09-04T21:30:15Z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0x0101003A59A42EC3C95A4AADFD3BB3394C3BA2</vt:lpwstr>
  </property>
  <property fmtid="{D5CDD505-2E9C-101B-9397-08002B2CF9AE}" pid="4" name="MediaServiceImageTags">
    <vt:lpwstr/>
  </property>
  <property fmtid="{D5CDD505-2E9C-101B-9397-08002B2CF9AE}" pid="5" name="MSIP_Label_7b94a7b8-f06c-4dfe-bdcc-9b548fd58c31_Enabled">
    <vt:lpwstr>true</vt:lpwstr>
  </property>
  <property fmtid="{D5CDD505-2E9C-101B-9397-08002B2CF9AE}" pid="6" name="MSIP_Label_7b94a7b8-f06c-4dfe-bdcc-9b548fd58c31_SetDate">
    <vt:lpwstr>2024-09-10T19:25:26Z</vt:lpwstr>
  </property>
  <property fmtid="{D5CDD505-2E9C-101B-9397-08002B2CF9AE}" pid="7" name="MSIP_Label_7b94a7b8-f06c-4dfe-bdcc-9b548fd58c31_Method">
    <vt:lpwstr>Privileged</vt:lpwstr>
  </property>
  <property fmtid="{D5CDD505-2E9C-101B-9397-08002B2CF9AE}" pid="8" name="MSIP_Label_7b94a7b8-f06c-4dfe-bdcc-9b548fd58c31_Name">
    <vt:lpwstr>7b94a7b8-f06c-4dfe-bdcc-9b548fd58c31</vt:lpwstr>
  </property>
  <property fmtid="{D5CDD505-2E9C-101B-9397-08002B2CF9AE}" pid="9" name="MSIP_Label_7b94a7b8-f06c-4dfe-bdcc-9b548fd58c31_SiteId">
    <vt:lpwstr>9ce70869-60db-44fd-abe8-d2767077fc8f</vt:lpwstr>
  </property>
  <property fmtid="{D5CDD505-2E9C-101B-9397-08002B2CF9AE}" pid="10" name="MSIP_Label_7b94a7b8-f06c-4dfe-bdcc-9b548fd58c31_ActionId">
    <vt:lpwstr>41374e9e-9cfa-4e0e-93c8-8b146098f2c5</vt:lpwstr>
  </property>
  <property fmtid="{D5CDD505-2E9C-101B-9397-08002B2CF9AE}" pid="11" name="MSIP_Label_7b94a7b8-f06c-4dfe-bdcc-9b548fd58c31_ContentBits">
    <vt:lpwstr>0</vt:lpwstr>
  </property>
</Properties>
</file>