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76"/>
  </p:notesMasterIdLst>
  <p:handoutMasterIdLst>
    <p:handoutMasterId r:id="rId77"/>
  </p:handoutMasterIdLst>
  <p:sldIdLst>
    <p:sldId id="305" r:id="rId2"/>
    <p:sldId id="306" r:id="rId3"/>
    <p:sldId id="296" r:id="rId4"/>
    <p:sldId id="299" r:id="rId5"/>
    <p:sldId id="378" r:id="rId6"/>
    <p:sldId id="300" r:id="rId7"/>
    <p:sldId id="301" r:id="rId8"/>
    <p:sldId id="336" r:id="rId9"/>
    <p:sldId id="303" r:id="rId10"/>
    <p:sldId id="307" r:id="rId11"/>
    <p:sldId id="308" r:id="rId12"/>
    <p:sldId id="310" r:id="rId13"/>
    <p:sldId id="309" r:id="rId14"/>
    <p:sldId id="311" r:id="rId15"/>
    <p:sldId id="312" r:id="rId16"/>
    <p:sldId id="313" r:id="rId17"/>
    <p:sldId id="320" r:id="rId18"/>
    <p:sldId id="324" r:id="rId19"/>
    <p:sldId id="323" r:id="rId20"/>
    <p:sldId id="342" r:id="rId21"/>
    <p:sldId id="343" r:id="rId22"/>
    <p:sldId id="314" r:id="rId23"/>
    <p:sldId id="317" r:id="rId24"/>
    <p:sldId id="318" r:id="rId25"/>
    <p:sldId id="319" r:id="rId26"/>
    <p:sldId id="321" r:id="rId27"/>
    <p:sldId id="325" r:id="rId28"/>
    <p:sldId id="326" r:id="rId29"/>
    <p:sldId id="327" r:id="rId30"/>
    <p:sldId id="328" r:id="rId31"/>
    <p:sldId id="329" r:id="rId32"/>
    <p:sldId id="331" r:id="rId33"/>
    <p:sldId id="332" r:id="rId34"/>
    <p:sldId id="334" r:id="rId35"/>
    <p:sldId id="337" r:id="rId36"/>
    <p:sldId id="339" r:id="rId37"/>
    <p:sldId id="341" r:id="rId38"/>
    <p:sldId id="383" r:id="rId39"/>
    <p:sldId id="344" r:id="rId40"/>
    <p:sldId id="345" r:id="rId41"/>
    <p:sldId id="346" r:id="rId42"/>
    <p:sldId id="347" r:id="rId43"/>
    <p:sldId id="348" r:id="rId44"/>
    <p:sldId id="349" r:id="rId45"/>
    <p:sldId id="352" r:id="rId46"/>
    <p:sldId id="350" r:id="rId47"/>
    <p:sldId id="351" r:id="rId48"/>
    <p:sldId id="369" r:id="rId49"/>
    <p:sldId id="353" r:id="rId50"/>
    <p:sldId id="354" r:id="rId51"/>
    <p:sldId id="356" r:id="rId52"/>
    <p:sldId id="355" r:id="rId53"/>
    <p:sldId id="357" r:id="rId54"/>
    <p:sldId id="358" r:id="rId55"/>
    <p:sldId id="359" r:id="rId56"/>
    <p:sldId id="382" r:id="rId57"/>
    <p:sldId id="361" r:id="rId58"/>
    <p:sldId id="362" r:id="rId59"/>
    <p:sldId id="363" r:id="rId60"/>
    <p:sldId id="364" r:id="rId61"/>
    <p:sldId id="365" r:id="rId62"/>
    <p:sldId id="367" r:id="rId63"/>
    <p:sldId id="366" r:id="rId64"/>
    <p:sldId id="370" r:id="rId65"/>
    <p:sldId id="371" r:id="rId66"/>
    <p:sldId id="372" r:id="rId67"/>
    <p:sldId id="384" r:id="rId68"/>
    <p:sldId id="374" r:id="rId69"/>
    <p:sldId id="385" r:id="rId70"/>
    <p:sldId id="376" r:id="rId71"/>
    <p:sldId id="377" r:id="rId72"/>
    <p:sldId id="379" r:id="rId73"/>
    <p:sldId id="380" r:id="rId74"/>
    <p:sldId id="381" r:id="rId75"/>
  </p:sldIdLst>
  <p:sldSz cx="9144000" cy="5143500" type="screen16x9"/>
  <p:notesSz cx="7315200" cy="9601200"/>
  <p:embeddedFontLst>
    <p:embeddedFont>
      <p:font typeface="Myriad Web Pro" panose="020B0503030403020204" pitchFamily="34" charset="77"/>
      <p:regular r:id="rId78"/>
      <p:bold r:id="rId79"/>
      <p:italic r:id="rId8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8131"/>
    <a:srgbClr val="9D2D34"/>
    <a:srgbClr val="008484"/>
    <a:srgbClr val="70257C"/>
    <a:srgbClr val="C15820"/>
    <a:srgbClr val="387CAC"/>
    <a:srgbClr val="A6BD35"/>
    <a:srgbClr val="A7D971"/>
    <a:srgbClr val="275A70"/>
    <a:srgbClr val="F04C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0" autoAdjust="0"/>
    <p:restoredTop sz="81361" autoAdjust="0"/>
  </p:normalViewPr>
  <p:slideViewPr>
    <p:cSldViewPr snapToGrid="0">
      <p:cViewPr varScale="1">
        <p:scale>
          <a:sx n="130" d="100"/>
          <a:sy n="130" d="100"/>
        </p:scale>
        <p:origin x="192" y="3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9/5/25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9/5/25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11</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2735483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33620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20</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271620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20</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003337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22</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48577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23</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960117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24</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78252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24</a:t>
            </a:r>
          </a:p>
          <a:p>
            <a:endParaRPr lang="en-US" dirty="0"/>
          </a:p>
          <a:p>
            <a:r>
              <a:rPr lang="en-US" dirty="0"/>
              <a:t>You can use these images and ask students to guess the feelings of person in the image and ask what clues helped them identify the feeling. OR you can ask for volunteers to act out a feeling and private message/chat them the feeling to act out for the group.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68847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24</a:t>
            </a:r>
          </a:p>
          <a:p>
            <a:endParaRPr lang="en-US" dirty="0"/>
          </a:p>
          <a:p>
            <a:r>
              <a:rPr lang="en-US" dirty="0"/>
              <a:t>You can use these images and ask students to guess the feelings of person in the image and ask what clues helped them identify the feeling. OR you can ask for volunteers to act out a feeling and private message/chat them the feeling to act out for the group.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6038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24</a:t>
            </a:r>
          </a:p>
          <a:p>
            <a:endParaRPr lang="en-US" dirty="0"/>
          </a:p>
          <a:p>
            <a:r>
              <a:rPr lang="en-US" dirty="0"/>
              <a:t>You can use these images and ask students to guess the feelings of person in the image and ask what clues helped them identify the feeling. OR you can ask for volunteers to act out a feeling and private message/chat them the feeling to act out for the group.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787238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24</a:t>
            </a:r>
          </a:p>
          <a:p>
            <a:endParaRPr lang="en-US" dirty="0"/>
          </a:p>
          <a:p>
            <a:r>
              <a:rPr lang="en-US" dirty="0"/>
              <a:t>You can use these images and ask students to guess the feelings of person in the image and ask what clues helped them identify the feeling. OR you can ask for volunteers to act out a feeling and private message/chat them the feeling to act out for the group.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183601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12</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24</a:t>
            </a:r>
          </a:p>
          <a:p>
            <a:endParaRPr lang="en-US" dirty="0"/>
          </a:p>
          <a:p>
            <a:r>
              <a:rPr lang="en-US" dirty="0"/>
              <a:t>You can use these images and ask students to guess the feelings of person in the image and ask what clues helped them identify the feeling. OR you can ask for volunteers to act out a feeling and private message/chat them the feeling to act out for the group.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325782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Facilitator Guide:: Page 26</a:t>
            </a:r>
          </a:p>
          <a:p>
            <a:r>
              <a:rPr lang="en-US" dirty="0"/>
              <a:t>Handbook: Page 4</a:t>
            </a:r>
          </a:p>
          <a:p>
            <a:endParaRPr lang="en-US" dirty="0"/>
          </a:p>
          <a:p>
            <a:r>
              <a:rPr lang="en-US" sz="1200" b="0" i="0" u="none" strike="noStrike" kern="1200" baseline="0" dirty="0">
                <a:solidFill>
                  <a:schemeClr val="tx1"/>
                </a:solidFill>
                <a:latin typeface="+mn-lt"/>
                <a:ea typeface="+mn-ea"/>
                <a:cs typeface="+mn-cs"/>
              </a:rPr>
              <a:t>Choose from the following situations (it is estimated you will have time for 4–5 situations), or create new ones that are relevant to the students in the class.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Your teacher asks you to read aloud to the class.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Your brother is really happy about getting a new job, but it means he will not be around to hang out in the afternoon.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It is your first day at a new school.</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 heard that a house in the neighborhood was broken into.</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 just found out that school is cancelled tomorrow.</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 were asked out by someone you like. But, later that day you notice that he/she posted some mean comments on Facebook about your friend.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 got a new phone for your birthday. But, your parent says that in order to keep the phone, you have to agree to allow him/her to read all of your text messages.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 are about to ride a roller coaster.</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You called someone you like, but it has been four days and he/she has not returned your call.</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Someone you like asked your friend to go to the movies with him/her.</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You got a B on your math exam.</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You and your friend both try out for pitcher on the baseball team. You are chosen to be the pitcher.</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1828697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27</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275531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29</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4142866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30</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Tree>
    <p:extLst>
      <p:ext uri="{BB962C8B-B14F-4D97-AF65-F5344CB8AC3E}">
        <p14:creationId xmlns:p14="http://schemas.microsoft.com/office/powerpoint/2010/main" val="3465562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30</a:t>
            </a:r>
          </a:p>
          <a:p>
            <a:endParaRPr lang="en-US" dirty="0"/>
          </a:p>
          <a:p>
            <a:endParaRPr lang="en-US" dirty="0"/>
          </a:p>
          <a:p>
            <a:r>
              <a:rPr lang="en-US" dirty="0"/>
              <a:t>Copy and paste the completed “Physical Clues” slide from Session 2 here.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2107907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31</a:t>
            </a:r>
          </a:p>
          <a:p>
            <a:r>
              <a:rPr lang="en-US" dirty="0"/>
              <a:t>Handbook: Page 5</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571251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32</a:t>
            </a:r>
          </a:p>
          <a:p>
            <a:r>
              <a:rPr lang="en-US" dirty="0"/>
              <a:t>Handbook: Page 6</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4089900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33</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3123820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36</a:t>
            </a:r>
          </a:p>
          <a:p>
            <a:r>
              <a:rPr lang="en-US" dirty="0"/>
              <a:t>Handbook: Page 7</a:t>
            </a:r>
          </a:p>
          <a:p>
            <a:endParaRPr lang="en-US" dirty="0"/>
          </a:p>
          <a:p>
            <a:r>
              <a:rPr lang="en-US" dirty="0"/>
              <a:t>Options for the Negative Self-Talk, Positive Self-Talk activities: Do it together as a class OR use breakout group function in Zoom (or other virtual platform) and give students 5 minutes with their group or partner to come up with answers to then share with the class.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327488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13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1</a:t>
            </a:r>
          </a:p>
          <a:p>
            <a:endParaRPr lang="en-US" dirty="0"/>
          </a:p>
          <a:p>
            <a:r>
              <a:rPr lang="en-US" dirty="0"/>
              <a:t>Copy and paste this slide over to the start of every session to remind students of their group agreements.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311713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38</a:t>
            </a:r>
          </a:p>
          <a:p>
            <a:r>
              <a:rPr lang="en-US" dirty="0"/>
              <a:t>Handbook: Page 7</a:t>
            </a:r>
          </a:p>
          <a:p>
            <a:endParaRPr lang="en-US" dirty="0"/>
          </a:p>
          <a:p>
            <a:r>
              <a:rPr lang="en-US" dirty="0"/>
              <a:t>Go through students’ responses to the question of the day in the </a:t>
            </a:r>
            <a:r>
              <a:rPr lang="en-US" dirty="0" err="1"/>
              <a:t>chatbox</a:t>
            </a:r>
            <a:r>
              <a:rPr lang="en-US" dirty="0"/>
              <a:t> and fill in this slide as students point out which type of activity each response belongs under.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4246172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40</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351496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41</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1065989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42</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34</a:t>
            </a:fld>
            <a:endParaRPr lang="en-US" dirty="0"/>
          </a:p>
        </p:txBody>
      </p:sp>
    </p:spTree>
    <p:extLst>
      <p:ext uri="{BB962C8B-B14F-4D97-AF65-F5344CB8AC3E}">
        <p14:creationId xmlns:p14="http://schemas.microsoft.com/office/powerpoint/2010/main" val="1062863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42</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Copy and paste the completed slide from session 1 for this discussion.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356100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42</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2660551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43</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1439314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287B9-E6DD-0FEF-7B47-50E7530AC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FC5D9-1E16-2180-CCDA-6EE0EA769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05868-A9D6-5E52-C64D-E50B271C2AF4}"/>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45</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10</a:t>
            </a:r>
          </a:p>
          <a:p>
            <a:endParaRPr lang="en-US" dirty="0"/>
          </a:p>
        </p:txBody>
      </p:sp>
      <p:sp>
        <p:nvSpPr>
          <p:cNvPr id="4" name="Slide Number Placeholder 3">
            <a:extLst>
              <a:ext uri="{FF2B5EF4-FFF2-40B4-BE49-F238E27FC236}">
                <a16:creationId xmlns:a16="http://schemas.microsoft.com/office/drawing/2014/main" id="{E06B9B30-08A5-005C-A5A1-8637FE981110}"/>
              </a:ext>
            </a:extLst>
          </p:cNvPr>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3873281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46</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10</a:t>
            </a:r>
          </a:p>
          <a:p>
            <a:endParaRPr lang="en-US" dirty="0"/>
          </a:p>
          <a:p>
            <a:r>
              <a:rPr lang="en-US" dirty="0"/>
              <a:t>[Add photos of examples]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371960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46</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10</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428429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7</a:t>
            </a:r>
          </a:p>
          <a:p>
            <a:r>
              <a:rPr lang="en-US" dirty="0"/>
              <a:t>Handbook: Page 26</a:t>
            </a:r>
          </a:p>
          <a:p>
            <a:endParaRPr lang="en-US" dirty="0"/>
          </a:p>
          <a:p>
            <a:r>
              <a:rPr lang="en-US" dirty="0"/>
              <a:t>You can copy this slide over to the next session as you go along- for example, when you finish Session 1, copy over the parking lot slide to Session 2 so you’ll be ready to fill in more topics to come back to.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649650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48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11</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1226683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48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11</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1086010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49</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12</a:t>
            </a:r>
          </a:p>
          <a:p>
            <a:endParaRPr lang="en-US" dirty="0"/>
          </a:p>
          <a:p>
            <a:r>
              <a:rPr lang="en-US" dirty="0"/>
              <a:t>Pick two volunteers for each of the four scenarios and direct/private message them their scenario. Allow the pairs of volunteers to join a separate breakout session or virtual meeting so they have a few minutes to go over their communication situations. After a few minutes, end their breakout session so they can join the rest of the class.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823128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12</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1099285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12</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1381886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12</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1981176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12</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2518814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50</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48</a:t>
            </a:fld>
            <a:endParaRPr lang="en-US"/>
          </a:p>
        </p:txBody>
      </p:sp>
    </p:spTree>
    <p:extLst>
      <p:ext uri="{BB962C8B-B14F-4D97-AF65-F5344CB8AC3E}">
        <p14:creationId xmlns:p14="http://schemas.microsoft.com/office/powerpoint/2010/main" val="436491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53</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49</a:t>
            </a:fld>
            <a:endParaRPr lang="en-US"/>
          </a:p>
        </p:txBody>
      </p:sp>
    </p:spTree>
    <p:extLst>
      <p:ext uri="{BB962C8B-B14F-4D97-AF65-F5344CB8AC3E}">
        <p14:creationId xmlns:p14="http://schemas.microsoft.com/office/powerpoint/2010/main" val="36897915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54</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50</a:t>
            </a:fld>
            <a:endParaRPr lang="en-US" dirty="0"/>
          </a:p>
        </p:txBody>
      </p:sp>
    </p:spTree>
    <p:extLst>
      <p:ext uri="{BB962C8B-B14F-4D97-AF65-F5344CB8AC3E}">
        <p14:creationId xmlns:p14="http://schemas.microsoft.com/office/powerpoint/2010/main" val="116057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14</a:t>
            </a:r>
          </a:p>
          <a:p>
            <a:r>
              <a:rPr lang="en-US" dirty="0"/>
              <a:t>Handbook: Page 2</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1933832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54</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Copy and paste the completed slide from session 1 for this discussion.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51</a:t>
            </a:fld>
            <a:endParaRPr lang="en-US"/>
          </a:p>
        </p:txBody>
      </p:sp>
    </p:spTree>
    <p:extLst>
      <p:ext uri="{BB962C8B-B14F-4D97-AF65-F5344CB8AC3E}">
        <p14:creationId xmlns:p14="http://schemas.microsoft.com/office/powerpoint/2010/main" val="3333877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55</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Type out students’ responses to unhealthy relationship behaviors discussion.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52</a:t>
            </a:fld>
            <a:endParaRPr lang="en-US"/>
          </a:p>
        </p:txBody>
      </p:sp>
    </p:spTree>
    <p:extLst>
      <p:ext uri="{BB962C8B-B14F-4D97-AF65-F5344CB8AC3E}">
        <p14:creationId xmlns:p14="http://schemas.microsoft.com/office/powerpoint/2010/main" val="4203457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55</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53</a:t>
            </a:fld>
            <a:endParaRPr lang="en-US"/>
          </a:p>
        </p:txBody>
      </p:sp>
    </p:spTree>
    <p:extLst>
      <p:ext uri="{BB962C8B-B14F-4D97-AF65-F5344CB8AC3E}">
        <p14:creationId xmlns:p14="http://schemas.microsoft.com/office/powerpoint/2010/main" val="25296113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55</a:t>
            </a:r>
          </a:p>
          <a:p>
            <a:r>
              <a:rPr lang="en-US" dirty="0"/>
              <a:t>Handbook: Page 13</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54</a:t>
            </a:fld>
            <a:endParaRPr lang="en-US"/>
          </a:p>
        </p:txBody>
      </p:sp>
    </p:spTree>
    <p:extLst>
      <p:ext uri="{BB962C8B-B14F-4D97-AF65-F5344CB8AC3E}">
        <p14:creationId xmlns:p14="http://schemas.microsoft.com/office/powerpoint/2010/main" val="25094869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56</a:t>
            </a:r>
          </a:p>
          <a:p>
            <a:r>
              <a:rPr lang="en-US" dirty="0"/>
              <a:t>Handbook: Page 14</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55</a:t>
            </a:fld>
            <a:endParaRPr lang="en-US"/>
          </a:p>
        </p:txBody>
      </p:sp>
    </p:spTree>
    <p:extLst>
      <p:ext uri="{BB962C8B-B14F-4D97-AF65-F5344CB8AC3E}">
        <p14:creationId xmlns:p14="http://schemas.microsoft.com/office/powerpoint/2010/main" val="6097510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5210D-13E9-8930-B554-20A96AEB6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F9429-C5FA-6546-F516-E4C22783B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C209DF-118F-53B5-6D26-0B7146DEDF9B}"/>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57</a:t>
            </a:r>
          </a:p>
          <a:p>
            <a:r>
              <a:rPr lang="en-US" dirty="0"/>
              <a:t>Handbook: Page 16</a:t>
            </a:r>
          </a:p>
          <a:p>
            <a:endParaRPr lang="en-US" dirty="0"/>
          </a:p>
        </p:txBody>
      </p:sp>
      <p:sp>
        <p:nvSpPr>
          <p:cNvPr id="4" name="Slide Number Placeholder 3">
            <a:extLst>
              <a:ext uri="{FF2B5EF4-FFF2-40B4-BE49-F238E27FC236}">
                <a16:creationId xmlns:a16="http://schemas.microsoft.com/office/drawing/2014/main" id="{2128275C-2A6E-502D-A13E-6904C4CE2642}"/>
              </a:ext>
            </a:extLst>
          </p:cNvPr>
          <p:cNvSpPr>
            <a:spLocks noGrp="1"/>
          </p:cNvSpPr>
          <p:nvPr>
            <p:ph type="sldNum" sz="quarter" idx="5"/>
          </p:nvPr>
        </p:nvSpPr>
        <p:spPr/>
        <p:txBody>
          <a:bodyPr/>
          <a:lstStyle/>
          <a:p>
            <a:pPr>
              <a:defRPr/>
            </a:pPr>
            <a:fld id="{EB38CAEC-4554-485B-9189-C45C7447A404}" type="slidenum">
              <a:rPr lang="en-US" smtClean="0"/>
              <a:pPr>
                <a:defRPr/>
              </a:pPr>
              <a:t>56</a:t>
            </a:fld>
            <a:endParaRPr lang="en-US"/>
          </a:p>
        </p:txBody>
      </p:sp>
    </p:spTree>
    <p:extLst>
      <p:ext uri="{BB962C8B-B14F-4D97-AF65-F5344CB8AC3E}">
        <p14:creationId xmlns:p14="http://schemas.microsoft.com/office/powerpoint/2010/main" val="21580557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57</a:t>
            </a:r>
          </a:p>
          <a:p>
            <a:r>
              <a:rPr lang="en-US" dirty="0"/>
              <a:t>Handbook: Page 17</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57</a:t>
            </a:fld>
            <a:endParaRPr lang="en-US"/>
          </a:p>
        </p:txBody>
      </p:sp>
    </p:spTree>
    <p:extLst>
      <p:ext uri="{BB962C8B-B14F-4D97-AF65-F5344CB8AC3E}">
        <p14:creationId xmlns:p14="http://schemas.microsoft.com/office/powerpoint/2010/main" val="24328929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59</a:t>
            </a:r>
          </a:p>
          <a:p>
            <a:r>
              <a:rPr lang="en-US" dirty="0"/>
              <a:t>Handbook: Page 18</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58</a:t>
            </a:fld>
            <a:endParaRPr lang="en-US"/>
          </a:p>
        </p:txBody>
      </p:sp>
    </p:spTree>
    <p:extLst>
      <p:ext uri="{BB962C8B-B14F-4D97-AF65-F5344CB8AC3E}">
        <p14:creationId xmlns:p14="http://schemas.microsoft.com/office/powerpoint/2010/main" val="42094683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60</a:t>
            </a:r>
          </a:p>
          <a:p>
            <a:r>
              <a:rPr lang="en-US" dirty="0"/>
              <a:t>Handbook: Page 18</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59</a:t>
            </a:fld>
            <a:endParaRPr lang="en-US"/>
          </a:p>
        </p:txBody>
      </p:sp>
    </p:spTree>
    <p:extLst>
      <p:ext uri="{BB962C8B-B14F-4D97-AF65-F5344CB8AC3E}">
        <p14:creationId xmlns:p14="http://schemas.microsoft.com/office/powerpoint/2010/main" val="37208583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60</a:t>
            </a:r>
          </a:p>
          <a:p>
            <a:r>
              <a:rPr lang="en-US" dirty="0"/>
              <a:t>Handbook: Page 18</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60</a:t>
            </a:fld>
            <a:endParaRPr lang="en-US"/>
          </a:p>
        </p:txBody>
      </p:sp>
    </p:spTree>
    <p:extLst>
      <p:ext uri="{BB962C8B-B14F-4D97-AF65-F5344CB8AC3E}">
        <p14:creationId xmlns:p14="http://schemas.microsoft.com/office/powerpoint/2010/main" val="218012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15</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9923491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60</a:t>
            </a:r>
          </a:p>
          <a:p>
            <a:r>
              <a:rPr lang="en-US" dirty="0"/>
              <a:t>Handbook: Page 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61</a:t>
            </a:fld>
            <a:endParaRPr lang="en-US"/>
          </a:p>
        </p:txBody>
      </p:sp>
    </p:spTree>
    <p:extLst>
      <p:ext uri="{BB962C8B-B14F-4D97-AF65-F5344CB8AC3E}">
        <p14:creationId xmlns:p14="http://schemas.microsoft.com/office/powerpoint/2010/main" val="17967346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61</a:t>
            </a:r>
          </a:p>
          <a:p>
            <a:r>
              <a:rPr lang="en-US" dirty="0"/>
              <a:t>Handbook: Page 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62</a:t>
            </a:fld>
            <a:endParaRPr lang="en-US"/>
          </a:p>
        </p:txBody>
      </p:sp>
    </p:spTree>
    <p:extLst>
      <p:ext uri="{BB962C8B-B14F-4D97-AF65-F5344CB8AC3E}">
        <p14:creationId xmlns:p14="http://schemas.microsoft.com/office/powerpoint/2010/main" val="12074237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61</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63</a:t>
            </a:fld>
            <a:endParaRPr lang="en-US"/>
          </a:p>
        </p:txBody>
      </p:sp>
    </p:spTree>
    <p:extLst>
      <p:ext uri="{BB962C8B-B14F-4D97-AF65-F5344CB8AC3E}">
        <p14:creationId xmlns:p14="http://schemas.microsoft.com/office/powerpoint/2010/main" val="1977622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62</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64</a:t>
            </a:fld>
            <a:endParaRPr lang="en-US"/>
          </a:p>
        </p:txBody>
      </p:sp>
    </p:spTree>
    <p:extLst>
      <p:ext uri="{BB962C8B-B14F-4D97-AF65-F5344CB8AC3E}">
        <p14:creationId xmlns:p14="http://schemas.microsoft.com/office/powerpoint/2010/main" val="35215397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63</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65</a:t>
            </a:fld>
            <a:endParaRPr lang="en-US"/>
          </a:p>
        </p:txBody>
      </p:sp>
    </p:spTree>
    <p:extLst>
      <p:ext uri="{BB962C8B-B14F-4D97-AF65-F5344CB8AC3E}">
        <p14:creationId xmlns:p14="http://schemas.microsoft.com/office/powerpoint/2010/main" val="13247369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64</a:t>
            </a:r>
          </a:p>
          <a:p>
            <a:endParaRPr lang="en-US" dirty="0"/>
          </a:p>
          <a:p>
            <a:r>
              <a:rPr lang="en-US" dirty="0"/>
              <a:t>This question of the day would be great as a poll that you show the results for later in the session (Facilitator Guide: Page 65) as a discussion starter.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66</a:t>
            </a:fld>
            <a:endParaRPr lang="en-US" dirty="0"/>
          </a:p>
        </p:txBody>
      </p:sp>
    </p:spTree>
    <p:extLst>
      <p:ext uri="{BB962C8B-B14F-4D97-AF65-F5344CB8AC3E}">
        <p14:creationId xmlns:p14="http://schemas.microsoft.com/office/powerpoint/2010/main" val="21859814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89D55-E50F-9344-3188-8D2BDCD7A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F8C6A-1081-99E7-4685-378F8A6CD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2CDD7C-F11D-3E83-98AB-3C0BF9901D94}"/>
              </a:ext>
            </a:extLst>
          </p:cNvPr>
          <p:cNvSpPr>
            <a:spLocks noGrp="1"/>
          </p:cNvSpPr>
          <p:nvPr>
            <p:ph type="body" idx="1"/>
          </p:nvPr>
        </p:nvSpPr>
        <p:spPr/>
        <p:txBody>
          <a:bodyPr/>
          <a:lstStyle/>
          <a:p>
            <a:r>
              <a:rPr lang="en-US" dirty="0"/>
              <a:t>Facilitator Guide: Page 68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24</a:t>
            </a:r>
          </a:p>
          <a:p>
            <a:endParaRPr lang="en-US" dirty="0"/>
          </a:p>
        </p:txBody>
      </p:sp>
      <p:sp>
        <p:nvSpPr>
          <p:cNvPr id="4" name="Slide Number Placeholder 3">
            <a:extLst>
              <a:ext uri="{FF2B5EF4-FFF2-40B4-BE49-F238E27FC236}">
                <a16:creationId xmlns:a16="http://schemas.microsoft.com/office/drawing/2014/main" id="{C02A8794-3F2F-2F41-8D67-9BA3EA78A61C}"/>
              </a:ext>
            </a:extLst>
          </p:cNvPr>
          <p:cNvSpPr>
            <a:spLocks noGrp="1"/>
          </p:cNvSpPr>
          <p:nvPr>
            <p:ph type="sldNum" sz="quarter" idx="10"/>
          </p:nvPr>
        </p:nvSpPr>
        <p:spPr/>
        <p:txBody>
          <a:bodyPr/>
          <a:lstStyle/>
          <a:p>
            <a:fld id="{7E82054C-5FFB-4925-88B8-34BFE44764D6}" type="slidenum">
              <a:rPr lang="en-US" smtClean="0"/>
              <a:pPr/>
              <a:t>67</a:t>
            </a:fld>
            <a:endParaRPr lang="en-US" dirty="0"/>
          </a:p>
        </p:txBody>
      </p:sp>
    </p:spTree>
    <p:extLst>
      <p:ext uri="{BB962C8B-B14F-4D97-AF65-F5344CB8AC3E}">
        <p14:creationId xmlns:p14="http://schemas.microsoft.com/office/powerpoint/2010/main" val="3899537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71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26</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68</a:t>
            </a:fld>
            <a:endParaRPr lang="en-US"/>
          </a:p>
        </p:txBody>
      </p:sp>
    </p:spTree>
    <p:extLst>
      <p:ext uri="{BB962C8B-B14F-4D97-AF65-F5344CB8AC3E}">
        <p14:creationId xmlns:p14="http://schemas.microsoft.com/office/powerpoint/2010/main" val="2937230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AA77-0202-1DF0-3967-F8912E9FA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1452E-EDA2-11AD-AA5C-73641E805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58C2F-27EB-6FCD-841F-E76602D6E1DC}"/>
              </a:ext>
            </a:extLst>
          </p:cNvPr>
          <p:cNvSpPr>
            <a:spLocks noGrp="1"/>
          </p:cNvSpPr>
          <p:nvPr>
            <p:ph type="body" idx="1"/>
          </p:nvPr>
        </p:nvSpPr>
        <p:spPr/>
        <p:txBody>
          <a:bodyPr/>
          <a:lstStyle/>
          <a:p>
            <a:r>
              <a:rPr lang="en-US" dirty="0"/>
              <a:t>Facilitator Guide: Page 71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27</a:t>
            </a:r>
          </a:p>
          <a:p>
            <a:endParaRPr lang="en-US" dirty="0"/>
          </a:p>
          <a:p>
            <a:endParaRPr lang="en-US" dirty="0"/>
          </a:p>
          <a:p>
            <a:r>
              <a:rPr lang="en-US" dirty="0"/>
              <a:t>This question of the day would be great as a poll that you show the results for later in the session (Facilitator Guide: Page 65) as a discussion starter. </a:t>
            </a:r>
          </a:p>
        </p:txBody>
      </p:sp>
      <p:sp>
        <p:nvSpPr>
          <p:cNvPr id="4" name="Slide Number Placeholder 3">
            <a:extLst>
              <a:ext uri="{FF2B5EF4-FFF2-40B4-BE49-F238E27FC236}">
                <a16:creationId xmlns:a16="http://schemas.microsoft.com/office/drawing/2014/main" id="{05F5017A-5A0B-6EE4-43C6-A37DBC50515E}"/>
              </a:ext>
            </a:extLst>
          </p:cNvPr>
          <p:cNvSpPr>
            <a:spLocks noGrp="1"/>
          </p:cNvSpPr>
          <p:nvPr>
            <p:ph type="sldNum" sz="quarter" idx="10"/>
          </p:nvPr>
        </p:nvSpPr>
        <p:spPr/>
        <p:txBody>
          <a:bodyPr/>
          <a:lstStyle/>
          <a:p>
            <a:fld id="{7E82054C-5FFB-4925-88B8-34BFE44764D6}" type="slidenum">
              <a:rPr lang="en-US" smtClean="0"/>
              <a:pPr/>
              <a:t>69</a:t>
            </a:fld>
            <a:endParaRPr lang="en-US" dirty="0"/>
          </a:p>
        </p:txBody>
      </p:sp>
    </p:spTree>
    <p:extLst>
      <p:ext uri="{BB962C8B-B14F-4D97-AF65-F5344CB8AC3E}">
        <p14:creationId xmlns:p14="http://schemas.microsoft.com/office/powerpoint/2010/main" val="10027250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72</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70</a:t>
            </a:fld>
            <a:endParaRPr lang="en-US"/>
          </a:p>
        </p:txBody>
      </p:sp>
    </p:spTree>
    <p:extLst>
      <p:ext uri="{BB962C8B-B14F-4D97-AF65-F5344CB8AC3E}">
        <p14:creationId xmlns:p14="http://schemas.microsoft.com/office/powerpoint/2010/main" val="283320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15</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Add students’ responses to “Ingredients of a healthy friendship”.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545131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73</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71</a:t>
            </a:fld>
            <a:endParaRPr lang="en-US"/>
          </a:p>
        </p:txBody>
      </p:sp>
    </p:spTree>
    <p:extLst>
      <p:ext uri="{BB962C8B-B14F-4D97-AF65-F5344CB8AC3E}">
        <p14:creationId xmlns:p14="http://schemas.microsoft.com/office/powerpoint/2010/main" val="11490929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75</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72</a:t>
            </a:fld>
            <a:endParaRPr lang="en-US"/>
          </a:p>
        </p:txBody>
      </p:sp>
    </p:spTree>
    <p:extLst>
      <p:ext uri="{BB962C8B-B14F-4D97-AF65-F5344CB8AC3E}">
        <p14:creationId xmlns:p14="http://schemas.microsoft.com/office/powerpoint/2010/main" val="10062910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76</a:t>
            </a:r>
          </a:p>
          <a:p>
            <a:r>
              <a:rPr lang="en-US" dirty="0"/>
              <a:t>Handbook: Page 28</a:t>
            </a:r>
          </a:p>
          <a:p>
            <a:endParaRPr lang="en-US" dirty="0"/>
          </a:p>
          <a:p>
            <a:r>
              <a:rPr lang="en-US" dirty="0"/>
              <a:t>Copy and paste your filled out parking lot slide in place of this placeholder slide.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73</a:t>
            </a:fld>
            <a:endParaRPr lang="en-US"/>
          </a:p>
        </p:txBody>
      </p:sp>
    </p:spTree>
    <p:extLst>
      <p:ext uri="{BB962C8B-B14F-4D97-AF65-F5344CB8AC3E}">
        <p14:creationId xmlns:p14="http://schemas.microsoft.com/office/powerpoint/2010/main" val="40424412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74</a:t>
            </a:fld>
            <a:endParaRPr lang="en-US"/>
          </a:p>
        </p:txBody>
      </p:sp>
    </p:spTree>
    <p:extLst>
      <p:ext uri="{BB962C8B-B14F-4D97-AF65-F5344CB8AC3E}">
        <p14:creationId xmlns:p14="http://schemas.microsoft.com/office/powerpoint/2010/main" val="341105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Guide: Page 17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Handbook: Page 3</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65992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Facilitator Guide: Page 18</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23925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IPC">
    <p:bg>
      <p:bgPr>
        <a:solidFill>
          <a:schemeClr val="bg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D9C7AE5-5BB7-453E-8C88-D44C05255772}"/>
              </a:ext>
            </a:extLst>
          </p:cNvPr>
          <p:cNvSpPr>
            <a:spLocks noGrp="1"/>
          </p:cNvSpPr>
          <p:nvPr>
            <p:ph type="body" sz="quarter" idx="10" hasCustomPrompt="1"/>
          </p:nvPr>
        </p:nvSpPr>
        <p:spPr>
          <a:xfrm>
            <a:off x="2586830" y="1999003"/>
            <a:ext cx="3970338" cy="760413"/>
          </a:xfrm>
        </p:spPr>
        <p:txBody>
          <a:bodyPr/>
          <a:lstStyle>
            <a:lvl1pPr marL="0" indent="0" algn="ctr">
              <a:buNone/>
              <a:defRPr/>
            </a:lvl1pPr>
          </a:lstStyle>
          <a:p>
            <a:pPr lvl="0"/>
            <a:r>
              <a:rPr lang="en-US" dirty="0"/>
              <a:t>Title</a:t>
            </a:r>
          </a:p>
        </p:txBody>
      </p:sp>
      <p:pic>
        <p:nvPicPr>
          <p:cNvPr id="2" name="Picture 1" descr="A black and yellow text&#10;&#10;AI-generated content may be incorrect.">
            <a:extLst>
              <a:ext uri="{FF2B5EF4-FFF2-40B4-BE49-F238E27FC236}">
                <a16:creationId xmlns:a16="http://schemas.microsoft.com/office/drawing/2014/main" id="{8689E202-F130-64D4-4312-CBAD352FBF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0237" y="368448"/>
            <a:ext cx="6903526" cy="1218270"/>
          </a:xfrm>
          <a:prstGeom prst="rect">
            <a:avLst/>
          </a:prstGeom>
        </p:spPr>
      </p:pic>
      <p:pic>
        <p:nvPicPr>
          <p:cNvPr id="3" name="Picture 2">
            <a:extLst>
              <a:ext uri="{FF2B5EF4-FFF2-40B4-BE49-F238E27FC236}">
                <a16:creationId xmlns:a16="http://schemas.microsoft.com/office/drawing/2014/main" id="{7B672BD3-D480-DFD9-2A09-67F95CEE80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10700" y="3116625"/>
            <a:ext cx="4522598" cy="2026875"/>
          </a:xfrm>
          <a:prstGeom prst="rect">
            <a:avLst/>
          </a:prstGeom>
        </p:spPr>
      </p:pic>
    </p:spTree>
    <p:extLst>
      <p:ext uri="{BB962C8B-B14F-4D97-AF65-F5344CB8AC3E}">
        <p14:creationId xmlns:p14="http://schemas.microsoft.com/office/powerpoint/2010/main" val="11156785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45D6-9A75-46A3-ABFB-A7EE978ECEF3}"/>
              </a:ext>
            </a:extLst>
          </p:cNvPr>
          <p:cNvSpPr>
            <a:spLocks noGrp="1"/>
          </p:cNvSpPr>
          <p:nvPr>
            <p:ph type="title" hasCustomPrompt="1"/>
          </p:nvPr>
        </p:nvSpPr>
        <p:spPr>
          <a:xfrm>
            <a:off x="628650" y="2241754"/>
            <a:ext cx="7886700" cy="993775"/>
          </a:xfrm>
          <a:prstGeom prst="rect">
            <a:avLst/>
          </a:prstGeom>
        </p:spPr>
        <p:txBody>
          <a:bodyPr/>
          <a:lstStyle>
            <a:lvl1pPr>
              <a:defRPr sz="4400">
                <a:solidFill>
                  <a:srgbClr val="275A70"/>
                </a:solidFill>
                <a:latin typeface="Calibri" panose="020F0502020204030204" pitchFamily="34" charset="0"/>
                <a:cs typeface="Calibri" panose="020F0502020204030204" pitchFamily="34" charset="0"/>
              </a:defRPr>
            </a:lvl1pPr>
          </a:lstStyle>
          <a:p>
            <a:r>
              <a:rPr lang="en-US" dirty="0"/>
              <a:t>Section Heading: Insert title</a:t>
            </a:r>
          </a:p>
        </p:txBody>
      </p:sp>
    </p:spTree>
    <p:extLst>
      <p:ext uri="{BB962C8B-B14F-4D97-AF65-F5344CB8AC3E}">
        <p14:creationId xmlns:p14="http://schemas.microsoft.com/office/powerpoint/2010/main" val="41690479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Blank Slide: Insert title</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622041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Two Column Slide: Insert title</a:t>
            </a:r>
          </a:p>
        </p:txBody>
      </p:sp>
      <p:sp>
        <p:nvSpPr>
          <p:cNvPr id="6" name="Text Placeholder 7"/>
          <p:cNvSpPr>
            <a:spLocks noGrp="1"/>
          </p:cNvSpPr>
          <p:nvPr>
            <p:ph type="body" sz="quarter" idx="10"/>
          </p:nvPr>
        </p:nvSpPr>
        <p:spPr>
          <a:xfrm>
            <a:off x="457200" y="1158875"/>
            <a:ext cx="4004553" cy="3341688"/>
          </a:xfrm>
        </p:spPr>
        <p:txBody>
          <a:bodyPr/>
          <a:lstStyle>
            <a:lvl1pPr marL="342900" indent="-342900">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7">
            <a:extLst>
              <a:ext uri="{FF2B5EF4-FFF2-40B4-BE49-F238E27FC236}">
                <a16:creationId xmlns:a16="http://schemas.microsoft.com/office/drawing/2014/main" id="{224639A5-CC85-4F3F-8A0E-0499A8F41C09}"/>
              </a:ext>
            </a:extLst>
          </p:cNvPr>
          <p:cNvSpPr>
            <a:spLocks noGrp="1"/>
          </p:cNvSpPr>
          <p:nvPr>
            <p:ph type="body" sz="quarter" idx="11"/>
          </p:nvPr>
        </p:nvSpPr>
        <p:spPr>
          <a:xfrm>
            <a:off x="4682247" y="1158875"/>
            <a:ext cx="4004553" cy="3341688"/>
          </a:xfrm>
        </p:spPr>
        <p:txBody>
          <a:bodyPr/>
          <a:lstStyle>
            <a:lvl1pPr marL="342900" indent="-342900">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02834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Teal Accent: Insert title</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98794"/>
            <a:ext cx="9144000" cy="1344706"/>
          </a:xfrm>
          <a:prstGeom prst="rect">
            <a:avLst/>
          </a:prstGeom>
        </p:spPr>
      </p:pic>
    </p:spTree>
    <p:extLst>
      <p:ext uri="{BB962C8B-B14F-4D97-AF65-F5344CB8AC3E}">
        <p14:creationId xmlns:p14="http://schemas.microsoft.com/office/powerpoint/2010/main" val="25799528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Teal Accent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98794"/>
            <a:ext cx="9144000" cy="1344706"/>
          </a:xfrm>
          <a:prstGeom prst="rect">
            <a:avLst/>
          </a:prstGeom>
        </p:spPr>
      </p:pic>
      <p:sp>
        <p:nvSpPr>
          <p:cNvPr id="7" name="Text Placeholder 7"/>
          <p:cNvSpPr>
            <a:spLocks noGrp="1"/>
          </p:cNvSpPr>
          <p:nvPr>
            <p:ph type="body" sz="quarter" idx="10"/>
          </p:nvPr>
        </p:nvSpPr>
        <p:spPr>
          <a:xfrm>
            <a:off x="457200" y="1158875"/>
            <a:ext cx="8229600" cy="3341688"/>
          </a:xfrm>
        </p:spPr>
        <p:txBody>
          <a:bodyPr/>
          <a:lstStyle>
            <a:lvl1pPr marL="342900" indent="-342900">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173508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Swirl Accent</a:t>
            </a:r>
          </a:p>
        </p:txBody>
      </p:sp>
      <p:sp>
        <p:nvSpPr>
          <p:cNvPr id="7" name="Text Placeholder 7"/>
          <p:cNvSpPr>
            <a:spLocks noGrp="1"/>
          </p:cNvSpPr>
          <p:nvPr>
            <p:ph type="body" sz="quarter" idx="10"/>
          </p:nvPr>
        </p:nvSpPr>
        <p:spPr>
          <a:xfrm>
            <a:off x="457200" y="1158875"/>
            <a:ext cx="8229600" cy="3341688"/>
          </a:xfrm>
        </p:spPr>
        <p:txBody>
          <a:bodyPr/>
          <a:lstStyle>
            <a:lvl1pPr marL="342900" indent="-342900">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167041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Gaby &amp; Brendon</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24" y="3389539"/>
            <a:ext cx="2098039" cy="1753961"/>
          </a:xfrm>
          <a:prstGeom prst="rect">
            <a:avLst/>
          </a:prstGeom>
        </p:spPr>
      </p:pic>
      <p:sp>
        <p:nvSpPr>
          <p:cNvPr id="7" name="Text Placeholder 7"/>
          <p:cNvSpPr>
            <a:spLocks noGrp="1"/>
          </p:cNvSpPr>
          <p:nvPr>
            <p:ph type="body" sz="quarter" idx="10"/>
          </p:nvPr>
        </p:nvSpPr>
        <p:spPr>
          <a:xfrm>
            <a:off x="457200" y="1158875"/>
            <a:ext cx="8229600" cy="3341688"/>
          </a:xfrm>
        </p:spPr>
        <p:txBody>
          <a:bodyPr/>
          <a:lstStyle>
            <a:lvl1pPr marL="342900" indent="-342900">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177595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Devon &amp; Rachel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07410"/>
            <a:ext cx="1534540" cy="1636090"/>
          </a:xfrm>
          <a:prstGeom prst="rect">
            <a:avLst/>
          </a:prstGeom>
        </p:spPr>
      </p:pic>
      <p:sp>
        <p:nvSpPr>
          <p:cNvPr id="7" name="Text Placeholder 7"/>
          <p:cNvSpPr>
            <a:spLocks noGrp="1"/>
          </p:cNvSpPr>
          <p:nvPr>
            <p:ph type="body" sz="quarter" idx="10"/>
          </p:nvPr>
        </p:nvSpPr>
        <p:spPr>
          <a:xfrm>
            <a:off x="457200" y="1158875"/>
            <a:ext cx="8229600" cy="3341688"/>
          </a:xfrm>
        </p:spPr>
        <p:txBody>
          <a:bodyPr/>
          <a:lstStyle>
            <a:lvl1pPr marL="342900" indent="-342900">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274138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4" r:id="rId1"/>
    <p:sldLayoutId id="2147483860" r:id="rId2"/>
    <p:sldLayoutId id="2147483853" r:id="rId3"/>
    <p:sldLayoutId id="2147483862" r:id="rId4"/>
    <p:sldLayoutId id="2147483859" r:id="rId5"/>
    <p:sldLayoutId id="2147483855" r:id="rId6"/>
    <p:sldLayoutId id="2147483856" r:id="rId7"/>
    <p:sldLayoutId id="2147483857" r:id="rId8"/>
    <p:sldLayoutId id="2147483858" r:id="rId9"/>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725A4-6442-4340-9EA4-A203243D467E}"/>
              </a:ext>
            </a:extLst>
          </p:cNvPr>
          <p:cNvSpPr>
            <a:spLocks noGrp="1"/>
          </p:cNvSpPr>
          <p:nvPr>
            <p:ph type="title" idx="4294967295"/>
          </p:nvPr>
        </p:nvSpPr>
        <p:spPr bwMode="auto">
          <a:xfrm>
            <a:off x="2216426" y="1999003"/>
            <a:ext cx="4711147" cy="7604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mn-ea"/>
                <a:cs typeface="+mn-cs"/>
              </a:rPr>
              <a:t>6</a:t>
            </a:r>
            <a:r>
              <a:rPr kumimoji="0" lang="en-US" sz="3200" b="0" i="0" u="none" strike="noStrike" kern="1200" cap="none" spc="0" normalizeH="0" baseline="30000" noProof="0" dirty="0">
                <a:ln>
                  <a:noFill/>
                </a:ln>
                <a:solidFill>
                  <a:schemeClr val="accent4">
                    <a:lumMod val="50000"/>
                  </a:schemeClr>
                </a:solidFill>
                <a:effectLst/>
                <a:uLnTx/>
                <a:uFillTx/>
                <a:latin typeface="Calibri" panose="020F0502020204030204" pitchFamily="34" charset="0"/>
                <a:ea typeface="+mn-ea"/>
                <a:cs typeface="+mn-cs"/>
              </a:rPr>
              <a:t>th</a:t>
            </a:r>
            <a:r>
              <a:rPr kumimoji="0" lang="en-US" sz="3200" b="0" i="0" u="none" strike="noStrike" kern="1200" cap="none" spc="0" normalizeH="0" baseline="0" noProof="0" dirty="0">
                <a:ln>
                  <a:noFill/>
                </a:ln>
                <a:solidFill>
                  <a:schemeClr val="accent4">
                    <a:lumMod val="50000"/>
                  </a:schemeClr>
                </a:solidFill>
                <a:effectLst/>
                <a:uLnTx/>
                <a:uFillTx/>
                <a:latin typeface="Calibri" panose="020F0502020204030204" pitchFamily="34" charset="0"/>
                <a:ea typeface="+mn-ea"/>
                <a:cs typeface="+mn-cs"/>
              </a:rPr>
              <a:t> Grade</a:t>
            </a:r>
          </a:p>
        </p:txBody>
      </p:sp>
    </p:spTree>
    <p:extLst>
      <p:ext uri="{BB962C8B-B14F-4D97-AF65-F5344CB8AC3E}">
        <p14:creationId xmlns:p14="http://schemas.microsoft.com/office/powerpoint/2010/main" val="336797230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5A50-50BE-48F2-9E06-ECBE82FDC279}"/>
              </a:ext>
            </a:extLst>
          </p:cNvPr>
          <p:cNvSpPr>
            <a:spLocks noGrp="1"/>
          </p:cNvSpPr>
          <p:nvPr>
            <p:ph type="title"/>
          </p:nvPr>
        </p:nvSpPr>
        <p:spPr/>
        <p:txBody>
          <a:bodyPr/>
          <a:lstStyle/>
          <a:p>
            <a:r>
              <a:rPr lang="en-US" dirty="0">
                <a:solidFill>
                  <a:srgbClr val="387CAC"/>
                </a:solidFill>
              </a:rPr>
              <a:t>Recap &amp; Preview</a:t>
            </a:r>
          </a:p>
        </p:txBody>
      </p:sp>
      <p:sp>
        <p:nvSpPr>
          <p:cNvPr id="3" name="Text Placeholder 2">
            <a:extLst>
              <a:ext uri="{FF2B5EF4-FFF2-40B4-BE49-F238E27FC236}">
                <a16:creationId xmlns:a16="http://schemas.microsoft.com/office/drawing/2014/main" id="{BF186004-A235-4E9E-805F-23BF34880413}"/>
              </a:ext>
            </a:extLst>
          </p:cNvPr>
          <p:cNvSpPr>
            <a:spLocks noGrp="1"/>
          </p:cNvSpPr>
          <p:nvPr>
            <p:ph type="body" sz="quarter" idx="10"/>
          </p:nvPr>
        </p:nvSpPr>
        <p:spPr/>
        <p:txBody>
          <a:bodyPr/>
          <a:lstStyle/>
          <a:p>
            <a:pPr marL="0" indent="0">
              <a:buNone/>
            </a:pPr>
            <a:r>
              <a:rPr lang="en-US" b="1" dirty="0">
                <a:solidFill>
                  <a:srgbClr val="387CAC"/>
                </a:solidFill>
              </a:rPr>
              <a:t>Session 1:</a:t>
            </a:r>
          </a:p>
          <a:p>
            <a:r>
              <a:rPr lang="en-US" dirty="0">
                <a:solidFill>
                  <a:schemeClr val="accent4">
                    <a:lumMod val="50000"/>
                  </a:schemeClr>
                </a:solidFill>
              </a:rPr>
              <a:t>Go-to trusted adults</a:t>
            </a:r>
          </a:p>
          <a:p>
            <a:r>
              <a:rPr lang="en-US" dirty="0">
                <a:solidFill>
                  <a:schemeClr val="accent4">
                    <a:lumMod val="50000"/>
                  </a:schemeClr>
                </a:solidFill>
              </a:rPr>
              <a:t>Healthy friendships</a:t>
            </a:r>
          </a:p>
          <a:p>
            <a:r>
              <a:rPr lang="en-US" dirty="0">
                <a:solidFill>
                  <a:schemeClr val="accent4">
                    <a:lumMod val="50000"/>
                  </a:schemeClr>
                </a:solidFill>
              </a:rPr>
              <a:t>Healthy dating relationships</a:t>
            </a:r>
          </a:p>
          <a:p>
            <a:endParaRPr lang="en-US" sz="1600" dirty="0"/>
          </a:p>
          <a:p>
            <a:pPr marL="0" indent="0">
              <a:buNone/>
            </a:pPr>
            <a:r>
              <a:rPr lang="en-US" b="1" dirty="0">
                <a:solidFill>
                  <a:srgbClr val="C15820"/>
                </a:solidFill>
              </a:rPr>
              <a:t>Session 2:</a:t>
            </a:r>
          </a:p>
          <a:p>
            <a:r>
              <a:rPr lang="en-US" dirty="0">
                <a:solidFill>
                  <a:schemeClr val="accent4">
                    <a:lumMod val="50000"/>
                  </a:schemeClr>
                </a:solidFill>
              </a:rPr>
              <a:t>Identifying feelings in ourselves and others</a:t>
            </a:r>
          </a:p>
          <a:p>
            <a:r>
              <a:rPr lang="en-US" dirty="0">
                <a:solidFill>
                  <a:schemeClr val="accent4">
                    <a:lumMod val="50000"/>
                  </a:schemeClr>
                </a:solidFill>
              </a:rPr>
              <a:t>Finding healthy and safe ways to show feelings</a:t>
            </a:r>
          </a:p>
          <a:p>
            <a:endParaRPr lang="en-US" dirty="0"/>
          </a:p>
        </p:txBody>
      </p:sp>
      <p:pic>
        <p:nvPicPr>
          <p:cNvPr id="6" name="Picture 5">
            <a:extLst>
              <a:ext uri="{FF2B5EF4-FFF2-40B4-BE49-F238E27FC236}">
                <a16:creationId xmlns:a16="http://schemas.microsoft.com/office/drawing/2014/main" id="{BF199E2D-E592-E7E2-6EC8-0C9CC5D97A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0">
            <a:off x="6344047" y="3690877"/>
            <a:ext cx="3083594" cy="2305400"/>
          </a:xfrm>
          <a:prstGeom prst="rect">
            <a:avLst/>
          </a:prstGeom>
        </p:spPr>
      </p:pic>
    </p:spTree>
    <p:extLst>
      <p:ext uri="{BB962C8B-B14F-4D97-AF65-F5344CB8AC3E}">
        <p14:creationId xmlns:p14="http://schemas.microsoft.com/office/powerpoint/2010/main" val="29271565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D3C64-4ED6-4152-8A0A-7DD0D69D2EC0}"/>
              </a:ext>
            </a:extLst>
          </p:cNvPr>
          <p:cNvSpPr>
            <a:spLocks noGrp="1"/>
          </p:cNvSpPr>
          <p:nvPr>
            <p:ph type="title"/>
          </p:nvPr>
        </p:nvSpPr>
        <p:spPr/>
        <p:txBody>
          <a:bodyPr/>
          <a:lstStyle/>
          <a:p>
            <a:r>
              <a:rPr lang="en-US" dirty="0">
                <a:solidFill>
                  <a:srgbClr val="C15820"/>
                </a:solidFill>
              </a:rPr>
              <a:t>Session 2: Understanding Feelings</a:t>
            </a:r>
          </a:p>
        </p:txBody>
      </p:sp>
      <p:pic>
        <p:nvPicPr>
          <p:cNvPr id="3" name="Picture 2">
            <a:extLst>
              <a:ext uri="{FF2B5EF4-FFF2-40B4-BE49-F238E27FC236}">
                <a16:creationId xmlns:a16="http://schemas.microsoft.com/office/drawing/2014/main" id="{9C5FB63B-E28F-EE25-BAEC-D43638B332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894" y="-515561"/>
            <a:ext cx="3581495" cy="2677648"/>
          </a:xfrm>
          <a:prstGeom prst="rect">
            <a:avLst/>
          </a:prstGeom>
        </p:spPr>
      </p:pic>
      <p:pic>
        <p:nvPicPr>
          <p:cNvPr id="4" name="Picture 3">
            <a:extLst>
              <a:ext uri="{FF2B5EF4-FFF2-40B4-BE49-F238E27FC236}">
                <a16:creationId xmlns:a16="http://schemas.microsoft.com/office/drawing/2014/main" id="{16E25610-FD1E-FF37-9FA0-20C8D764A3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000000">
            <a:off x="5582445" y="3287755"/>
            <a:ext cx="3581495" cy="2677648"/>
          </a:xfrm>
          <a:prstGeom prst="rect">
            <a:avLst/>
          </a:prstGeom>
        </p:spPr>
      </p:pic>
    </p:spTree>
    <p:extLst>
      <p:ext uri="{BB962C8B-B14F-4D97-AF65-F5344CB8AC3E}">
        <p14:creationId xmlns:p14="http://schemas.microsoft.com/office/powerpoint/2010/main" val="13861506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solidFill>
                  <a:srgbClr val="C15820"/>
                </a:solidFill>
              </a:rPr>
              <a:t>Question of the Day </a:t>
            </a:r>
          </a:p>
        </p:txBody>
      </p:sp>
      <p:sp>
        <p:nvSpPr>
          <p:cNvPr id="3" name="Content Placeholder 2"/>
          <p:cNvSpPr>
            <a:spLocks noGrp="1"/>
          </p:cNvSpPr>
          <p:nvPr>
            <p:ph type="body" sz="quarter" idx="10"/>
          </p:nvPr>
        </p:nvSpPr>
        <p:spPr>
          <a:xfrm>
            <a:off x="756138" y="1158875"/>
            <a:ext cx="7631723" cy="3341688"/>
          </a:xfrm>
        </p:spPr>
        <p:txBody>
          <a:bodyPr/>
          <a:lstStyle/>
          <a:p>
            <a:pPr marL="0" indent="0" algn="ctr">
              <a:buNone/>
            </a:pPr>
            <a:r>
              <a:rPr lang="en-US" sz="4400" dirty="0">
                <a:solidFill>
                  <a:schemeClr val="accent4">
                    <a:lumMod val="50000"/>
                  </a:schemeClr>
                </a:solidFill>
              </a:rPr>
              <a:t>Competition! Write down as many feelings you can think of. For example: mad, sad.</a:t>
            </a:r>
          </a:p>
          <a:p>
            <a:pPr marL="0" indent="0" algn="ctr">
              <a:buNone/>
            </a:pPr>
            <a:endParaRPr lang="en-US" sz="2800" dirty="0">
              <a:solidFill>
                <a:schemeClr val="accent4">
                  <a:lumMod val="50000"/>
                </a:schemeClr>
              </a:solidFill>
            </a:endParaRPr>
          </a:p>
          <a:p>
            <a:pPr marL="0" indent="0" algn="ctr">
              <a:buNone/>
            </a:pPr>
            <a:r>
              <a:rPr lang="en-US" sz="2800" dirty="0">
                <a:solidFill>
                  <a:schemeClr val="accent4">
                    <a:lumMod val="50000"/>
                  </a:schemeClr>
                </a:solidFill>
              </a:rPr>
              <a:t>Type your answer into the chat box.</a:t>
            </a:r>
          </a:p>
        </p:txBody>
      </p:sp>
    </p:spTree>
    <p:extLst>
      <p:ext uri="{BB962C8B-B14F-4D97-AF65-F5344CB8AC3E}">
        <p14:creationId xmlns:p14="http://schemas.microsoft.com/office/powerpoint/2010/main" val="24969358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96FB-2F98-4861-B71F-9FD7008936F8}"/>
              </a:ext>
            </a:extLst>
          </p:cNvPr>
          <p:cNvSpPr>
            <a:spLocks noGrp="1"/>
          </p:cNvSpPr>
          <p:nvPr>
            <p:ph type="title"/>
          </p:nvPr>
        </p:nvSpPr>
        <p:spPr/>
        <p:txBody>
          <a:bodyPr/>
          <a:lstStyle/>
          <a:p>
            <a:r>
              <a:rPr lang="en-US" dirty="0">
                <a:solidFill>
                  <a:srgbClr val="C15820"/>
                </a:solidFill>
              </a:rPr>
              <a:t>Our Many Feelings</a:t>
            </a:r>
          </a:p>
        </p:txBody>
      </p:sp>
      <p:sp>
        <p:nvSpPr>
          <p:cNvPr id="3" name="Text Placeholder 2">
            <a:extLst>
              <a:ext uri="{FF2B5EF4-FFF2-40B4-BE49-F238E27FC236}">
                <a16:creationId xmlns:a16="http://schemas.microsoft.com/office/drawing/2014/main" id="{FF493BF7-C4E7-4CCD-8577-208B424D03E0}"/>
              </a:ext>
            </a:extLst>
          </p:cNvPr>
          <p:cNvSpPr>
            <a:spLocks noGrp="1"/>
          </p:cNvSpPr>
          <p:nvPr>
            <p:ph type="body" sz="quarter" idx="10"/>
          </p:nvPr>
        </p:nvSpPr>
        <p:spPr>
          <a:xfrm>
            <a:off x="457200" y="900906"/>
            <a:ext cx="7307036" cy="3671094"/>
          </a:xfrm>
        </p:spPr>
        <p:txBody>
          <a:bodyPr/>
          <a:lstStyle/>
          <a:p>
            <a:r>
              <a:rPr lang="en-US" dirty="0">
                <a:solidFill>
                  <a:schemeClr val="bg2">
                    <a:lumMod val="65000"/>
                  </a:schemeClr>
                </a:solidFill>
              </a:rPr>
              <a:t>[insert feeling]</a:t>
            </a:r>
          </a:p>
          <a:p>
            <a:r>
              <a:rPr lang="en-US" dirty="0">
                <a:solidFill>
                  <a:schemeClr val="bg2">
                    <a:lumMod val="65000"/>
                  </a:schemeClr>
                </a:solidFill>
              </a:rPr>
              <a:t>[insert feeling]</a:t>
            </a:r>
          </a:p>
          <a:p>
            <a:r>
              <a:rPr lang="en-US" dirty="0">
                <a:solidFill>
                  <a:schemeClr val="bg2">
                    <a:lumMod val="65000"/>
                  </a:schemeClr>
                </a:solidFill>
              </a:rPr>
              <a:t>[insert feeling]</a:t>
            </a:r>
          </a:p>
          <a:p>
            <a:r>
              <a:rPr lang="en-US" dirty="0">
                <a:solidFill>
                  <a:schemeClr val="bg2">
                    <a:lumMod val="65000"/>
                  </a:schemeClr>
                </a:solidFill>
              </a:rPr>
              <a:t>[insert feeling]</a:t>
            </a:r>
          </a:p>
          <a:p>
            <a:r>
              <a:rPr lang="en-US" dirty="0">
                <a:solidFill>
                  <a:schemeClr val="bg2">
                    <a:lumMod val="65000"/>
                  </a:schemeClr>
                </a:solidFill>
              </a:rPr>
              <a:t>[insert feeling]</a:t>
            </a:r>
          </a:p>
          <a:p>
            <a:endParaRPr lang="en-US" dirty="0"/>
          </a:p>
          <a:p>
            <a:r>
              <a:rPr lang="en-US" dirty="0">
                <a:solidFill>
                  <a:schemeClr val="accent4">
                    <a:lumMod val="50000"/>
                  </a:schemeClr>
                </a:solidFill>
              </a:rPr>
              <a:t>Feelings have different intensities. Rate some of the words a scale from 1 to 5. </a:t>
            </a:r>
          </a:p>
          <a:p>
            <a:pPr lvl="1"/>
            <a:r>
              <a:rPr lang="en-US" dirty="0">
                <a:solidFill>
                  <a:schemeClr val="accent4">
                    <a:lumMod val="50000"/>
                  </a:schemeClr>
                </a:solidFill>
              </a:rPr>
              <a:t>1 = less strong</a:t>
            </a:r>
          </a:p>
          <a:p>
            <a:pPr lvl="1"/>
            <a:r>
              <a:rPr lang="en-US" dirty="0">
                <a:solidFill>
                  <a:schemeClr val="accent4">
                    <a:lumMod val="50000"/>
                  </a:schemeClr>
                </a:solidFill>
              </a:rPr>
              <a:t>5 = very strong</a:t>
            </a:r>
          </a:p>
        </p:txBody>
      </p:sp>
    </p:spTree>
    <p:extLst>
      <p:ext uri="{BB962C8B-B14F-4D97-AF65-F5344CB8AC3E}">
        <p14:creationId xmlns:p14="http://schemas.microsoft.com/office/powerpoint/2010/main" val="280579428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1CF5-5A20-4909-9F2D-5A6E16E20EB4}"/>
              </a:ext>
            </a:extLst>
          </p:cNvPr>
          <p:cNvSpPr>
            <a:spLocks noGrp="1"/>
          </p:cNvSpPr>
          <p:nvPr>
            <p:ph type="title"/>
          </p:nvPr>
        </p:nvSpPr>
        <p:spPr/>
        <p:txBody>
          <a:bodyPr/>
          <a:lstStyle/>
          <a:p>
            <a:r>
              <a:rPr lang="en-US" dirty="0">
                <a:solidFill>
                  <a:srgbClr val="C15820"/>
                </a:solidFill>
              </a:rPr>
              <a:t>Physical Clues</a:t>
            </a:r>
          </a:p>
        </p:txBody>
      </p:sp>
      <p:sp>
        <p:nvSpPr>
          <p:cNvPr id="3" name="Text Placeholder 2">
            <a:extLst>
              <a:ext uri="{FF2B5EF4-FFF2-40B4-BE49-F238E27FC236}">
                <a16:creationId xmlns:a16="http://schemas.microsoft.com/office/drawing/2014/main" id="{A4B75666-86E0-48B2-B0EE-5B640D2A0FB8}"/>
              </a:ext>
            </a:extLst>
          </p:cNvPr>
          <p:cNvSpPr>
            <a:spLocks noGrp="1"/>
          </p:cNvSpPr>
          <p:nvPr>
            <p:ph type="body" sz="quarter" idx="10"/>
          </p:nvPr>
        </p:nvSpPr>
        <p:spPr>
          <a:xfrm>
            <a:off x="457200" y="987879"/>
            <a:ext cx="8229600" cy="3512684"/>
          </a:xfrm>
        </p:spPr>
        <p:txBody>
          <a:bodyPr/>
          <a:lstStyle/>
          <a:p>
            <a:pPr marL="0" indent="0">
              <a:buNone/>
            </a:pPr>
            <a:r>
              <a:rPr lang="en-US" dirty="0">
                <a:solidFill>
                  <a:schemeClr val="accent4">
                    <a:lumMod val="50000"/>
                  </a:schemeClr>
                </a:solidFill>
              </a:rPr>
              <a:t>Our bodies send us clues about how we are feeling. We can look for clues in two areas:</a:t>
            </a:r>
          </a:p>
          <a:p>
            <a:pPr marL="0" indent="0">
              <a:buNone/>
            </a:pPr>
            <a:endParaRPr lang="en-US" sz="1400" dirty="0">
              <a:solidFill>
                <a:schemeClr val="accent4">
                  <a:lumMod val="50000"/>
                </a:schemeClr>
              </a:solidFill>
            </a:endParaRPr>
          </a:p>
          <a:p>
            <a:pPr marL="457200" indent="-457200">
              <a:buFont typeface="+mj-lt"/>
              <a:buAutoNum type="arabicPeriod"/>
            </a:pPr>
            <a:r>
              <a:rPr lang="en-US" b="1" dirty="0">
                <a:solidFill>
                  <a:schemeClr val="accent4">
                    <a:lumMod val="50000"/>
                  </a:schemeClr>
                </a:solidFill>
              </a:rPr>
              <a:t>What is going on inside of our bodies</a:t>
            </a:r>
          </a:p>
          <a:p>
            <a:pPr lvl="1"/>
            <a:r>
              <a:rPr lang="en-US" dirty="0">
                <a:solidFill>
                  <a:schemeClr val="accent4">
                    <a:lumMod val="50000"/>
                  </a:schemeClr>
                </a:solidFill>
              </a:rPr>
              <a:t>Heart beating faster</a:t>
            </a:r>
          </a:p>
          <a:p>
            <a:pPr lvl="1"/>
            <a:r>
              <a:rPr lang="en-US" dirty="0">
                <a:solidFill>
                  <a:schemeClr val="accent4">
                    <a:lumMod val="50000"/>
                  </a:schemeClr>
                </a:solidFill>
              </a:rPr>
              <a:t>Upset stomach</a:t>
            </a:r>
          </a:p>
          <a:p>
            <a:pPr marL="457200" indent="-457200">
              <a:buFont typeface="+mj-lt"/>
              <a:buAutoNum type="arabicPeriod"/>
            </a:pPr>
            <a:r>
              <a:rPr lang="en-US" b="1" dirty="0">
                <a:solidFill>
                  <a:schemeClr val="accent4">
                    <a:lumMod val="50000"/>
                  </a:schemeClr>
                </a:solidFill>
              </a:rPr>
              <a:t>Our body language</a:t>
            </a:r>
          </a:p>
          <a:p>
            <a:pPr lvl="1"/>
            <a:r>
              <a:rPr lang="en-US" dirty="0">
                <a:solidFill>
                  <a:schemeClr val="accent4">
                    <a:lumMod val="50000"/>
                  </a:schemeClr>
                </a:solidFill>
              </a:rPr>
              <a:t>Body posture</a:t>
            </a:r>
          </a:p>
          <a:p>
            <a:pPr lvl="1"/>
            <a:r>
              <a:rPr lang="en-US" dirty="0">
                <a:solidFill>
                  <a:schemeClr val="accent4">
                    <a:lumMod val="50000"/>
                  </a:schemeClr>
                </a:solidFill>
              </a:rPr>
              <a:t>Tone of voice</a:t>
            </a:r>
          </a:p>
        </p:txBody>
      </p:sp>
    </p:spTree>
    <p:extLst>
      <p:ext uri="{BB962C8B-B14F-4D97-AF65-F5344CB8AC3E}">
        <p14:creationId xmlns:p14="http://schemas.microsoft.com/office/powerpoint/2010/main" val="2271056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1E62-BA87-4CE1-A307-FE27393F1FB7}"/>
              </a:ext>
            </a:extLst>
          </p:cNvPr>
          <p:cNvSpPr>
            <a:spLocks noGrp="1"/>
          </p:cNvSpPr>
          <p:nvPr>
            <p:ph type="title"/>
          </p:nvPr>
        </p:nvSpPr>
        <p:spPr/>
        <p:txBody>
          <a:bodyPr/>
          <a:lstStyle/>
          <a:p>
            <a:r>
              <a:rPr lang="en-US" dirty="0">
                <a:solidFill>
                  <a:srgbClr val="C15820"/>
                </a:solidFill>
              </a:rPr>
              <a:t>Physical Clues </a:t>
            </a:r>
          </a:p>
        </p:txBody>
      </p:sp>
      <p:sp>
        <p:nvSpPr>
          <p:cNvPr id="6" name="Text Placeholder 5">
            <a:extLst>
              <a:ext uri="{FF2B5EF4-FFF2-40B4-BE49-F238E27FC236}">
                <a16:creationId xmlns:a16="http://schemas.microsoft.com/office/drawing/2014/main" id="{897A6729-F04F-4F47-8BE4-E02D8A1F7430}"/>
              </a:ext>
            </a:extLst>
          </p:cNvPr>
          <p:cNvSpPr>
            <a:spLocks noGrp="1"/>
          </p:cNvSpPr>
          <p:nvPr>
            <p:ph type="body" sz="quarter" idx="10"/>
          </p:nvPr>
        </p:nvSpPr>
        <p:spPr/>
        <p:txBody>
          <a:bodyPr/>
          <a:lstStyle/>
          <a:p>
            <a:pPr marL="0" indent="0">
              <a:buNone/>
            </a:pPr>
            <a:r>
              <a:rPr lang="en-US" dirty="0">
                <a:solidFill>
                  <a:schemeClr val="accent4">
                    <a:lumMod val="50000"/>
                  </a:schemeClr>
                </a:solidFill>
              </a:rPr>
              <a:t>Angry Clues</a:t>
            </a:r>
          </a:p>
          <a:p>
            <a:r>
              <a:rPr lang="en-US" dirty="0">
                <a:solidFill>
                  <a:schemeClr val="bg2">
                    <a:lumMod val="65000"/>
                  </a:schemeClr>
                </a:solidFill>
              </a:rPr>
              <a:t>[insert clue]</a:t>
            </a:r>
          </a:p>
          <a:p>
            <a:r>
              <a:rPr lang="en-US" dirty="0">
                <a:solidFill>
                  <a:schemeClr val="bg2">
                    <a:lumMod val="65000"/>
                  </a:schemeClr>
                </a:solidFill>
              </a:rPr>
              <a:t>[insert clue]</a:t>
            </a:r>
          </a:p>
          <a:p>
            <a:endParaRPr lang="en-US" dirty="0">
              <a:solidFill>
                <a:schemeClr val="bg2">
                  <a:lumMod val="65000"/>
                </a:schemeClr>
              </a:solidFill>
            </a:endParaRPr>
          </a:p>
        </p:txBody>
      </p:sp>
      <p:sp>
        <p:nvSpPr>
          <p:cNvPr id="7" name="Text Placeholder 6">
            <a:extLst>
              <a:ext uri="{FF2B5EF4-FFF2-40B4-BE49-F238E27FC236}">
                <a16:creationId xmlns:a16="http://schemas.microsoft.com/office/drawing/2014/main" id="{893BD6B3-0C19-4491-9C9D-64214DFF9FA8}"/>
              </a:ext>
            </a:extLst>
          </p:cNvPr>
          <p:cNvSpPr>
            <a:spLocks noGrp="1"/>
          </p:cNvSpPr>
          <p:nvPr>
            <p:ph type="body" sz="quarter" idx="11"/>
          </p:nvPr>
        </p:nvSpPr>
        <p:spPr/>
        <p:txBody>
          <a:bodyPr/>
          <a:lstStyle/>
          <a:p>
            <a:pPr marL="0" indent="0">
              <a:buNone/>
            </a:pPr>
            <a:r>
              <a:rPr lang="en-US" dirty="0">
                <a:solidFill>
                  <a:schemeClr val="accent4">
                    <a:lumMod val="50000"/>
                  </a:schemeClr>
                </a:solidFill>
              </a:rPr>
              <a:t>Calm/Relaxed Clues</a:t>
            </a:r>
          </a:p>
          <a:p>
            <a:r>
              <a:rPr lang="en-US" dirty="0">
                <a:solidFill>
                  <a:schemeClr val="bg2">
                    <a:lumMod val="65000"/>
                  </a:schemeClr>
                </a:solidFill>
              </a:rPr>
              <a:t>[insert clue]</a:t>
            </a:r>
          </a:p>
          <a:p>
            <a:r>
              <a:rPr lang="en-US" dirty="0">
                <a:solidFill>
                  <a:schemeClr val="bg2">
                    <a:lumMod val="65000"/>
                  </a:schemeClr>
                </a:solidFill>
              </a:rPr>
              <a:t>[insert clue]</a:t>
            </a:r>
          </a:p>
          <a:p>
            <a:endParaRPr lang="en-US" dirty="0"/>
          </a:p>
        </p:txBody>
      </p:sp>
    </p:spTree>
    <p:extLst>
      <p:ext uri="{BB962C8B-B14F-4D97-AF65-F5344CB8AC3E}">
        <p14:creationId xmlns:p14="http://schemas.microsoft.com/office/powerpoint/2010/main" val="14264322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F75F-6E72-4DDE-84C7-BDD4E4B53293}"/>
              </a:ext>
            </a:extLst>
          </p:cNvPr>
          <p:cNvSpPr>
            <a:spLocks noGrp="1"/>
          </p:cNvSpPr>
          <p:nvPr>
            <p:ph type="title"/>
          </p:nvPr>
        </p:nvSpPr>
        <p:spPr/>
        <p:txBody>
          <a:bodyPr/>
          <a:lstStyle/>
          <a:p>
            <a:r>
              <a:rPr lang="en-US" dirty="0">
                <a:solidFill>
                  <a:srgbClr val="C15820"/>
                </a:solidFill>
              </a:rPr>
              <a:t>Identifying Feelings In Others</a:t>
            </a:r>
          </a:p>
        </p:txBody>
      </p:sp>
      <p:sp>
        <p:nvSpPr>
          <p:cNvPr id="3" name="Text Placeholder 2">
            <a:extLst>
              <a:ext uri="{FF2B5EF4-FFF2-40B4-BE49-F238E27FC236}">
                <a16:creationId xmlns:a16="http://schemas.microsoft.com/office/drawing/2014/main" id="{615FC9A7-C45C-4EDA-8C21-AFF69F50E767}"/>
              </a:ext>
            </a:extLst>
          </p:cNvPr>
          <p:cNvSpPr>
            <a:spLocks noGrp="1"/>
          </p:cNvSpPr>
          <p:nvPr>
            <p:ph type="body" sz="quarter" idx="10"/>
          </p:nvPr>
        </p:nvSpPr>
        <p:spPr/>
        <p:txBody>
          <a:bodyPr/>
          <a:lstStyle/>
          <a:p>
            <a:pPr marL="0" indent="0">
              <a:buNone/>
            </a:pPr>
            <a:r>
              <a:rPr lang="en-US" dirty="0">
                <a:solidFill>
                  <a:schemeClr val="accent4">
                    <a:lumMod val="50000"/>
                  </a:schemeClr>
                </a:solidFill>
              </a:rPr>
              <a:t>We can use body language clues to help us identify feelings in others.</a:t>
            </a:r>
          </a:p>
          <a:p>
            <a:endParaRPr lang="en-US" dirty="0"/>
          </a:p>
        </p:txBody>
      </p:sp>
    </p:spTree>
    <p:extLst>
      <p:ext uri="{BB962C8B-B14F-4D97-AF65-F5344CB8AC3E}">
        <p14:creationId xmlns:p14="http://schemas.microsoft.com/office/powerpoint/2010/main" val="25198684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939A53-ECF4-4987-BC01-A0B423ADADB7}"/>
              </a:ext>
            </a:extLst>
          </p:cNvPr>
          <p:cNvSpPr>
            <a:spLocks noGrp="1"/>
          </p:cNvSpPr>
          <p:nvPr>
            <p:ph type="title"/>
          </p:nvPr>
        </p:nvSpPr>
        <p:spPr/>
        <p:txBody>
          <a:bodyPr/>
          <a:lstStyle/>
          <a:p>
            <a:r>
              <a:rPr lang="en-US" dirty="0">
                <a:solidFill>
                  <a:srgbClr val="C15820"/>
                </a:solidFill>
              </a:rPr>
              <a:t>Feelings Charades</a:t>
            </a:r>
          </a:p>
        </p:txBody>
      </p:sp>
      <p:pic>
        <p:nvPicPr>
          <p:cNvPr id="5" name="Picture 4" descr="A young girl is folding her arms over her legs and looking down. ">
            <a:extLst>
              <a:ext uri="{FF2B5EF4-FFF2-40B4-BE49-F238E27FC236}">
                <a16:creationId xmlns:a16="http://schemas.microsoft.com/office/drawing/2014/main" id="{4016E40D-C860-4125-B59E-F5E0ED6C38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156" y="1063229"/>
            <a:ext cx="5351688" cy="3567792"/>
          </a:xfrm>
          <a:prstGeom prst="rect">
            <a:avLst/>
          </a:prstGeom>
        </p:spPr>
      </p:pic>
    </p:spTree>
    <p:extLst>
      <p:ext uri="{BB962C8B-B14F-4D97-AF65-F5344CB8AC3E}">
        <p14:creationId xmlns:p14="http://schemas.microsoft.com/office/powerpoint/2010/main" val="206924873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1906-52E7-45E0-89D6-EA8C75E25D33}"/>
              </a:ext>
            </a:extLst>
          </p:cNvPr>
          <p:cNvSpPr>
            <a:spLocks noGrp="1"/>
          </p:cNvSpPr>
          <p:nvPr>
            <p:ph type="title"/>
          </p:nvPr>
        </p:nvSpPr>
        <p:spPr/>
        <p:txBody>
          <a:bodyPr/>
          <a:lstStyle/>
          <a:p>
            <a:r>
              <a:rPr lang="en-US" dirty="0">
                <a:solidFill>
                  <a:srgbClr val="C15820"/>
                </a:solidFill>
              </a:rPr>
              <a:t>Feelings Charades </a:t>
            </a:r>
          </a:p>
        </p:txBody>
      </p:sp>
      <p:pic>
        <p:nvPicPr>
          <p:cNvPr id="4" name="Picture 3" descr="A group of young athletes celebrating. ">
            <a:extLst>
              <a:ext uri="{FF2B5EF4-FFF2-40B4-BE49-F238E27FC236}">
                <a16:creationId xmlns:a16="http://schemas.microsoft.com/office/drawing/2014/main" id="{921F4140-98E3-4ACF-8F93-7FF857BBA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156" y="1063229"/>
            <a:ext cx="5351688" cy="3567792"/>
          </a:xfrm>
          <a:prstGeom prst="rect">
            <a:avLst/>
          </a:prstGeom>
        </p:spPr>
      </p:pic>
    </p:spTree>
    <p:extLst>
      <p:ext uri="{BB962C8B-B14F-4D97-AF65-F5344CB8AC3E}">
        <p14:creationId xmlns:p14="http://schemas.microsoft.com/office/powerpoint/2010/main" val="203089558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teen sitting on the couch with a blank stare and a remote in their hand.">
            <a:extLst>
              <a:ext uri="{FF2B5EF4-FFF2-40B4-BE49-F238E27FC236}">
                <a16:creationId xmlns:a16="http://schemas.microsoft.com/office/drawing/2014/main" id="{55A90990-ED7C-467F-84D0-1B83D619C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156" y="1059535"/>
            <a:ext cx="5351688" cy="3571486"/>
          </a:xfrm>
          <a:prstGeom prst="rect">
            <a:avLst/>
          </a:prstGeom>
        </p:spPr>
      </p:pic>
      <p:sp>
        <p:nvSpPr>
          <p:cNvPr id="2" name="Title 1">
            <a:extLst>
              <a:ext uri="{FF2B5EF4-FFF2-40B4-BE49-F238E27FC236}">
                <a16:creationId xmlns:a16="http://schemas.microsoft.com/office/drawing/2014/main" id="{49280212-B9F5-469A-A41F-CC676805E4AE}"/>
              </a:ext>
            </a:extLst>
          </p:cNvPr>
          <p:cNvSpPr>
            <a:spLocks noGrp="1"/>
          </p:cNvSpPr>
          <p:nvPr>
            <p:ph type="title"/>
          </p:nvPr>
        </p:nvSpPr>
        <p:spPr/>
        <p:txBody>
          <a:bodyPr/>
          <a:lstStyle/>
          <a:p>
            <a:r>
              <a:rPr lang="en-US" dirty="0">
                <a:solidFill>
                  <a:srgbClr val="C15820"/>
                </a:solidFill>
              </a:rPr>
              <a:t>Feelings Charades  </a:t>
            </a:r>
          </a:p>
        </p:txBody>
      </p:sp>
    </p:spTree>
    <p:extLst>
      <p:ext uri="{BB962C8B-B14F-4D97-AF65-F5344CB8AC3E}">
        <p14:creationId xmlns:p14="http://schemas.microsoft.com/office/powerpoint/2010/main" val="37795613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DAAB-DF77-416C-9938-66F1EA426266}"/>
              </a:ext>
            </a:extLst>
          </p:cNvPr>
          <p:cNvSpPr>
            <a:spLocks noGrp="1"/>
          </p:cNvSpPr>
          <p:nvPr>
            <p:ph type="title"/>
          </p:nvPr>
        </p:nvSpPr>
        <p:spPr>
          <a:xfrm>
            <a:off x="628650" y="2278551"/>
            <a:ext cx="7886700" cy="993775"/>
          </a:xfrm>
        </p:spPr>
        <p:txBody>
          <a:bodyPr/>
          <a:lstStyle/>
          <a:p>
            <a:r>
              <a:rPr lang="en-US" dirty="0">
                <a:solidFill>
                  <a:srgbClr val="387CAC"/>
                </a:solidFill>
              </a:rPr>
              <a:t>Session 1: Healthy Relationships</a:t>
            </a:r>
          </a:p>
        </p:txBody>
      </p:sp>
      <p:pic>
        <p:nvPicPr>
          <p:cNvPr id="3" name="Picture 2">
            <a:extLst>
              <a:ext uri="{FF2B5EF4-FFF2-40B4-BE49-F238E27FC236}">
                <a16:creationId xmlns:a16="http://schemas.microsoft.com/office/drawing/2014/main" id="{42DD7E3C-7CF6-A8E6-018F-074711343FC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94" y="-515561"/>
            <a:ext cx="3581496" cy="2677648"/>
          </a:xfrm>
          <a:prstGeom prst="rect">
            <a:avLst/>
          </a:prstGeom>
        </p:spPr>
      </p:pic>
      <p:pic>
        <p:nvPicPr>
          <p:cNvPr id="4" name="Picture 3">
            <a:extLst>
              <a:ext uri="{FF2B5EF4-FFF2-40B4-BE49-F238E27FC236}">
                <a16:creationId xmlns:a16="http://schemas.microsoft.com/office/drawing/2014/main" id="{F75EE18D-395B-7543-75D8-5AFFB6214B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0">
            <a:off x="5582445" y="3287755"/>
            <a:ext cx="3581496" cy="2677648"/>
          </a:xfrm>
          <a:prstGeom prst="rect">
            <a:avLst/>
          </a:prstGeom>
        </p:spPr>
      </p:pic>
    </p:spTree>
    <p:extLst>
      <p:ext uri="{BB962C8B-B14F-4D97-AF65-F5344CB8AC3E}">
        <p14:creationId xmlns:p14="http://schemas.microsoft.com/office/powerpoint/2010/main" val="12735253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s smiling into the camera and holding a spoon as they are sitting at a table eating. ">
            <a:extLst>
              <a:ext uri="{FF2B5EF4-FFF2-40B4-BE49-F238E27FC236}">
                <a16:creationId xmlns:a16="http://schemas.microsoft.com/office/drawing/2014/main" id="{5CC72EDA-3755-424F-B77B-FBB2F2AA11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156" y="1059535"/>
            <a:ext cx="5357228" cy="3571486"/>
          </a:xfrm>
          <a:prstGeom prst="rect">
            <a:avLst/>
          </a:prstGeom>
        </p:spPr>
      </p:pic>
      <p:sp>
        <p:nvSpPr>
          <p:cNvPr id="2" name="Title 1">
            <a:extLst>
              <a:ext uri="{FF2B5EF4-FFF2-40B4-BE49-F238E27FC236}">
                <a16:creationId xmlns:a16="http://schemas.microsoft.com/office/drawing/2014/main" id="{49280212-B9F5-469A-A41F-CC676805E4AE}"/>
              </a:ext>
            </a:extLst>
          </p:cNvPr>
          <p:cNvSpPr>
            <a:spLocks noGrp="1"/>
          </p:cNvSpPr>
          <p:nvPr>
            <p:ph type="title"/>
          </p:nvPr>
        </p:nvSpPr>
        <p:spPr/>
        <p:txBody>
          <a:bodyPr/>
          <a:lstStyle/>
          <a:p>
            <a:r>
              <a:rPr lang="en-US" dirty="0">
                <a:solidFill>
                  <a:srgbClr val="C15820"/>
                </a:solidFill>
              </a:rPr>
              <a:t>Feelings Charades   </a:t>
            </a:r>
          </a:p>
        </p:txBody>
      </p:sp>
    </p:spTree>
    <p:extLst>
      <p:ext uri="{BB962C8B-B14F-4D97-AF65-F5344CB8AC3E}">
        <p14:creationId xmlns:p14="http://schemas.microsoft.com/office/powerpoint/2010/main" val="329614200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girl with one amputated arm is smiling while playing tennis on a tennis court.">
            <a:extLst>
              <a:ext uri="{FF2B5EF4-FFF2-40B4-BE49-F238E27FC236}">
                <a16:creationId xmlns:a16="http://schemas.microsoft.com/office/drawing/2014/main" id="{20EB5317-E4E4-40BA-80F9-FACEEF64D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0616" y="1059536"/>
            <a:ext cx="5357229" cy="3571486"/>
          </a:xfrm>
          <a:prstGeom prst="rect">
            <a:avLst/>
          </a:prstGeom>
        </p:spPr>
      </p:pic>
      <p:sp>
        <p:nvSpPr>
          <p:cNvPr id="2" name="Title 1">
            <a:extLst>
              <a:ext uri="{FF2B5EF4-FFF2-40B4-BE49-F238E27FC236}">
                <a16:creationId xmlns:a16="http://schemas.microsoft.com/office/drawing/2014/main" id="{49280212-B9F5-469A-A41F-CC676805E4AE}"/>
              </a:ext>
            </a:extLst>
          </p:cNvPr>
          <p:cNvSpPr>
            <a:spLocks noGrp="1"/>
          </p:cNvSpPr>
          <p:nvPr>
            <p:ph type="title"/>
          </p:nvPr>
        </p:nvSpPr>
        <p:spPr/>
        <p:txBody>
          <a:bodyPr/>
          <a:lstStyle/>
          <a:p>
            <a:r>
              <a:rPr lang="en-US" dirty="0">
                <a:solidFill>
                  <a:srgbClr val="C15820"/>
                </a:solidFill>
              </a:rPr>
              <a:t>Feelings Charades    </a:t>
            </a:r>
          </a:p>
        </p:txBody>
      </p:sp>
    </p:spTree>
    <p:extLst>
      <p:ext uri="{BB962C8B-B14F-4D97-AF65-F5344CB8AC3E}">
        <p14:creationId xmlns:p14="http://schemas.microsoft.com/office/powerpoint/2010/main" val="50662128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06C8AC-6FCD-49B4-BBB4-E48FF947238D}"/>
              </a:ext>
            </a:extLst>
          </p:cNvPr>
          <p:cNvSpPr>
            <a:spLocks noGrp="1"/>
          </p:cNvSpPr>
          <p:nvPr>
            <p:ph type="title"/>
          </p:nvPr>
        </p:nvSpPr>
        <p:spPr/>
        <p:txBody>
          <a:bodyPr/>
          <a:lstStyle/>
          <a:p>
            <a:r>
              <a:rPr lang="en-US" dirty="0">
                <a:solidFill>
                  <a:srgbClr val="C15820"/>
                </a:solidFill>
              </a:rPr>
              <a:t>How Would You Feel?</a:t>
            </a:r>
          </a:p>
        </p:txBody>
      </p:sp>
      <p:sp>
        <p:nvSpPr>
          <p:cNvPr id="5" name="Text Placeholder 4">
            <a:extLst>
              <a:ext uri="{FF2B5EF4-FFF2-40B4-BE49-F238E27FC236}">
                <a16:creationId xmlns:a16="http://schemas.microsoft.com/office/drawing/2014/main" id="{CCE6676F-8279-4C5A-B0A2-4E859A0FB184}"/>
              </a:ext>
            </a:extLst>
          </p:cNvPr>
          <p:cNvSpPr>
            <a:spLocks noGrp="1"/>
          </p:cNvSpPr>
          <p:nvPr>
            <p:ph type="body" sz="quarter" idx="10"/>
          </p:nvPr>
        </p:nvSpPr>
        <p:spPr>
          <a:xfrm>
            <a:off x="457200" y="979714"/>
            <a:ext cx="8229600" cy="3520849"/>
          </a:xfrm>
        </p:spPr>
        <p:txBody>
          <a:bodyPr/>
          <a:lstStyle/>
          <a:p>
            <a:pPr marL="0" indent="0">
              <a:buNone/>
            </a:pPr>
            <a:r>
              <a:rPr lang="en-US" b="1" dirty="0">
                <a:solidFill>
                  <a:srgbClr val="275A70"/>
                </a:solidFill>
              </a:rPr>
              <a:t>Scenario 1: </a:t>
            </a:r>
            <a:r>
              <a:rPr lang="en-US" dirty="0">
                <a:solidFill>
                  <a:schemeClr val="accent4">
                    <a:lumMod val="50000"/>
                  </a:schemeClr>
                </a:solidFill>
              </a:rPr>
              <a:t>You got a new phone for your birthday. But, your parent says that in order to keep the phone, you have to agree to allow them to read all of your text messages.</a:t>
            </a:r>
            <a:endParaRPr lang="en-US" b="1" dirty="0">
              <a:solidFill>
                <a:schemeClr val="accent4">
                  <a:lumMod val="50000"/>
                </a:schemeClr>
              </a:solidFill>
            </a:endParaRPr>
          </a:p>
          <a:p>
            <a:pPr marL="0" indent="0">
              <a:buNone/>
            </a:pPr>
            <a:r>
              <a:rPr lang="en-US" b="1" dirty="0">
                <a:solidFill>
                  <a:srgbClr val="275A70"/>
                </a:solidFill>
              </a:rPr>
              <a:t>Scenario 2: </a:t>
            </a:r>
            <a:r>
              <a:rPr lang="en-US" dirty="0">
                <a:solidFill>
                  <a:schemeClr val="bg2">
                    <a:lumMod val="50000"/>
                  </a:schemeClr>
                </a:solidFill>
              </a:rPr>
              <a:t>[insert scenario]</a:t>
            </a:r>
            <a:endParaRPr lang="en-US" b="1" dirty="0">
              <a:solidFill>
                <a:schemeClr val="bg2">
                  <a:lumMod val="50000"/>
                </a:schemeClr>
              </a:solidFill>
            </a:endParaRPr>
          </a:p>
          <a:p>
            <a:pPr marL="0" indent="0">
              <a:buNone/>
            </a:pPr>
            <a:endParaRPr lang="en-US" b="1" dirty="0">
              <a:solidFill>
                <a:srgbClr val="275A70"/>
              </a:solidFill>
            </a:endParaRPr>
          </a:p>
          <a:p>
            <a:pPr marL="0" indent="0">
              <a:buNone/>
            </a:pPr>
            <a:r>
              <a:rPr lang="en-US" b="1" dirty="0">
                <a:solidFill>
                  <a:srgbClr val="275A70"/>
                </a:solidFill>
              </a:rPr>
              <a:t>Scenario 3: </a:t>
            </a:r>
            <a:r>
              <a:rPr lang="en-US" dirty="0">
                <a:solidFill>
                  <a:schemeClr val="bg2">
                    <a:lumMod val="50000"/>
                  </a:schemeClr>
                </a:solidFill>
              </a:rPr>
              <a:t>[insert scenario]</a:t>
            </a:r>
            <a:endParaRPr lang="en-US" b="1" dirty="0">
              <a:solidFill>
                <a:srgbClr val="275A70"/>
              </a:solidFill>
            </a:endParaRPr>
          </a:p>
          <a:p>
            <a:pPr marL="0" indent="0">
              <a:buNone/>
            </a:pPr>
            <a:endParaRPr lang="en-US" b="1" dirty="0">
              <a:solidFill>
                <a:srgbClr val="275A70"/>
              </a:solidFill>
            </a:endParaRPr>
          </a:p>
          <a:p>
            <a:pPr marL="0" indent="0">
              <a:buNone/>
            </a:pPr>
            <a:r>
              <a:rPr lang="en-US" b="1" dirty="0">
                <a:solidFill>
                  <a:srgbClr val="275A70"/>
                </a:solidFill>
              </a:rPr>
              <a:t>Scenario 4: </a:t>
            </a:r>
            <a:r>
              <a:rPr lang="en-US" dirty="0">
                <a:solidFill>
                  <a:schemeClr val="bg2">
                    <a:lumMod val="50000"/>
                  </a:schemeClr>
                </a:solidFill>
              </a:rPr>
              <a:t>[insert scenario]</a:t>
            </a:r>
            <a:endParaRPr lang="en-US" b="1" dirty="0">
              <a:solidFill>
                <a:srgbClr val="275A70"/>
              </a:solidFill>
            </a:endParaRPr>
          </a:p>
          <a:p>
            <a:pPr marL="0" indent="0">
              <a:buNone/>
            </a:pPr>
            <a:endParaRPr lang="en-US" b="1" dirty="0">
              <a:solidFill>
                <a:srgbClr val="275A70"/>
              </a:solidFill>
            </a:endParaRPr>
          </a:p>
          <a:p>
            <a:pPr marL="0" indent="0">
              <a:buNone/>
            </a:pPr>
            <a:r>
              <a:rPr lang="en-US" b="1" dirty="0">
                <a:solidFill>
                  <a:srgbClr val="275A70"/>
                </a:solidFill>
              </a:rPr>
              <a:t>Scenario 5: </a:t>
            </a:r>
            <a:r>
              <a:rPr lang="en-US" dirty="0">
                <a:solidFill>
                  <a:schemeClr val="bg2">
                    <a:lumMod val="50000"/>
                  </a:schemeClr>
                </a:solidFill>
              </a:rPr>
              <a:t>[insert scenario]</a:t>
            </a:r>
            <a:endParaRPr lang="en-US" b="1" dirty="0">
              <a:solidFill>
                <a:schemeClr val="bg2">
                  <a:lumMod val="50000"/>
                </a:schemeClr>
              </a:solidFill>
            </a:endParaRPr>
          </a:p>
          <a:p>
            <a:pPr marL="0" indent="0">
              <a:buNone/>
            </a:pPr>
            <a:endParaRPr lang="en-US" b="1" dirty="0">
              <a:solidFill>
                <a:srgbClr val="275A70"/>
              </a:solidFill>
            </a:endParaRPr>
          </a:p>
        </p:txBody>
      </p:sp>
    </p:spTree>
    <p:extLst>
      <p:ext uri="{BB962C8B-B14F-4D97-AF65-F5344CB8AC3E}">
        <p14:creationId xmlns:p14="http://schemas.microsoft.com/office/powerpoint/2010/main" val="21962458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5A50-50BE-48F2-9E06-ECBE82FDC279}"/>
              </a:ext>
            </a:extLst>
          </p:cNvPr>
          <p:cNvSpPr>
            <a:spLocks noGrp="1"/>
          </p:cNvSpPr>
          <p:nvPr>
            <p:ph type="title"/>
          </p:nvPr>
        </p:nvSpPr>
        <p:spPr/>
        <p:txBody>
          <a:bodyPr/>
          <a:lstStyle/>
          <a:p>
            <a:r>
              <a:rPr lang="en-US" dirty="0">
                <a:solidFill>
                  <a:srgbClr val="C15820"/>
                </a:solidFill>
              </a:rPr>
              <a:t>Recap &amp; Preview </a:t>
            </a:r>
          </a:p>
        </p:txBody>
      </p:sp>
      <p:sp>
        <p:nvSpPr>
          <p:cNvPr id="3" name="Text Placeholder 2">
            <a:extLst>
              <a:ext uri="{FF2B5EF4-FFF2-40B4-BE49-F238E27FC236}">
                <a16:creationId xmlns:a16="http://schemas.microsoft.com/office/drawing/2014/main" id="{BF186004-A235-4E9E-805F-23BF34880413}"/>
              </a:ext>
            </a:extLst>
          </p:cNvPr>
          <p:cNvSpPr>
            <a:spLocks noGrp="1"/>
          </p:cNvSpPr>
          <p:nvPr>
            <p:ph type="body" sz="quarter" idx="10"/>
          </p:nvPr>
        </p:nvSpPr>
        <p:spPr/>
        <p:txBody>
          <a:bodyPr/>
          <a:lstStyle/>
          <a:p>
            <a:pPr marL="0" indent="0">
              <a:buNone/>
            </a:pPr>
            <a:r>
              <a:rPr lang="en-US" b="1" dirty="0">
                <a:solidFill>
                  <a:srgbClr val="C15820"/>
                </a:solidFill>
              </a:rPr>
              <a:t>Session 2:</a:t>
            </a:r>
          </a:p>
          <a:p>
            <a:r>
              <a:rPr lang="en-US" dirty="0">
                <a:solidFill>
                  <a:schemeClr val="accent4">
                    <a:lumMod val="50000"/>
                  </a:schemeClr>
                </a:solidFill>
              </a:rPr>
              <a:t>Identifying feelings in ourselves and others</a:t>
            </a:r>
          </a:p>
          <a:p>
            <a:r>
              <a:rPr lang="en-US" dirty="0">
                <a:solidFill>
                  <a:schemeClr val="accent4">
                    <a:lumMod val="50000"/>
                  </a:schemeClr>
                </a:solidFill>
              </a:rPr>
              <a:t>Finding healthy and safe ways to show feelings</a:t>
            </a:r>
          </a:p>
          <a:p>
            <a:endParaRPr lang="en-US" sz="1600" dirty="0"/>
          </a:p>
          <a:p>
            <a:pPr marL="0" indent="0">
              <a:buNone/>
            </a:pPr>
            <a:r>
              <a:rPr lang="en-US" b="1" dirty="0">
                <a:solidFill>
                  <a:srgbClr val="70257C"/>
                </a:solidFill>
              </a:rPr>
              <a:t>Session 3:</a:t>
            </a:r>
          </a:p>
          <a:p>
            <a:r>
              <a:rPr lang="en-US" dirty="0">
                <a:solidFill>
                  <a:schemeClr val="accent4">
                    <a:lumMod val="50000"/>
                  </a:schemeClr>
                </a:solidFill>
              </a:rPr>
              <a:t>How to identify, understand, and respond to emotions/feelings in a healthy and safe way</a:t>
            </a:r>
          </a:p>
          <a:p>
            <a:r>
              <a:rPr lang="en-US" dirty="0">
                <a:solidFill>
                  <a:schemeClr val="accent4">
                    <a:lumMod val="50000"/>
                  </a:schemeClr>
                </a:solidFill>
              </a:rPr>
              <a:t>Steps to help us stay in control of feelings</a:t>
            </a:r>
          </a:p>
          <a:p>
            <a:endParaRPr lang="en-US" dirty="0"/>
          </a:p>
        </p:txBody>
      </p:sp>
      <p:pic>
        <p:nvPicPr>
          <p:cNvPr id="4" name="Picture 3">
            <a:extLst>
              <a:ext uri="{FF2B5EF4-FFF2-40B4-BE49-F238E27FC236}">
                <a16:creationId xmlns:a16="http://schemas.microsoft.com/office/drawing/2014/main" id="{100E04D2-6850-5BCC-6284-F9D9FF6FD27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000000">
            <a:off x="6344047" y="3690877"/>
            <a:ext cx="3083594" cy="2305399"/>
          </a:xfrm>
          <a:prstGeom prst="rect">
            <a:avLst/>
          </a:prstGeom>
        </p:spPr>
      </p:pic>
    </p:spTree>
    <p:extLst>
      <p:ext uri="{BB962C8B-B14F-4D97-AF65-F5344CB8AC3E}">
        <p14:creationId xmlns:p14="http://schemas.microsoft.com/office/powerpoint/2010/main" val="1615202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391E-0290-43FF-8CB6-99CB90C294E5}"/>
              </a:ext>
            </a:extLst>
          </p:cNvPr>
          <p:cNvSpPr>
            <a:spLocks noGrp="1"/>
          </p:cNvSpPr>
          <p:nvPr>
            <p:ph type="title"/>
          </p:nvPr>
        </p:nvSpPr>
        <p:spPr>
          <a:xfrm>
            <a:off x="628650" y="2138382"/>
            <a:ext cx="7886700" cy="993775"/>
          </a:xfrm>
        </p:spPr>
        <p:txBody>
          <a:bodyPr/>
          <a:lstStyle/>
          <a:p>
            <a:r>
              <a:rPr lang="en-US" sz="3800" dirty="0">
                <a:solidFill>
                  <a:srgbClr val="70257C"/>
                </a:solidFill>
              </a:rPr>
              <a:t>Session 3: Staying in Control of Feelings &amp; Making Healthy Decisions</a:t>
            </a:r>
          </a:p>
        </p:txBody>
      </p:sp>
      <p:pic>
        <p:nvPicPr>
          <p:cNvPr id="3" name="Picture 2">
            <a:extLst>
              <a:ext uri="{FF2B5EF4-FFF2-40B4-BE49-F238E27FC236}">
                <a16:creationId xmlns:a16="http://schemas.microsoft.com/office/drawing/2014/main" id="{5487D9CB-3CD4-3766-C459-268FAC5E4B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894" y="-515561"/>
            <a:ext cx="3581495" cy="2677648"/>
          </a:xfrm>
          <a:prstGeom prst="rect">
            <a:avLst/>
          </a:prstGeom>
        </p:spPr>
      </p:pic>
      <p:pic>
        <p:nvPicPr>
          <p:cNvPr id="4" name="Picture 3">
            <a:extLst>
              <a:ext uri="{FF2B5EF4-FFF2-40B4-BE49-F238E27FC236}">
                <a16:creationId xmlns:a16="http://schemas.microsoft.com/office/drawing/2014/main" id="{55612AF3-08F0-8E98-B495-1FFE9C51DFC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000000">
            <a:off x="5582445" y="3287755"/>
            <a:ext cx="3581495" cy="2677648"/>
          </a:xfrm>
          <a:prstGeom prst="rect">
            <a:avLst/>
          </a:prstGeom>
        </p:spPr>
      </p:pic>
    </p:spTree>
    <p:extLst>
      <p:ext uri="{BB962C8B-B14F-4D97-AF65-F5344CB8AC3E}">
        <p14:creationId xmlns:p14="http://schemas.microsoft.com/office/powerpoint/2010/main" val="382903534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solidFill>
                  <a:srgbClr val="70257C"/>
                </a:solidFill>
              </a:rPr>
              <a:t>Question of the Day  </a:t>
            </a:r>
          </a:p>
        </p:txBody>
      </p:sp>
      <p:sp>
        <p:nvSpPr>
          <p:cNvPr id="3" name="Content Placeholder 2"/>
          <p:cNvSpPr>
            <a:spLocks noGrp="1"/>
          </p:cNvSpPr>
          <p:nvPr>
            <p:ph type="body" sz="quarter" idx="10"/>
          </p:nvPr>
        </p:nvSpPr>
        <p:spPr>
          <a:xfrm>
            <a:off x="457200" y="1158875"/>
            <a:ext cx="8120270" cy="3341688"/>
          </a:xfrm>
        </p:spPr>
        <p:txBody>
          <a:bodyPr/>
          <a:lstStyle/>
          <a:p>
            <a:pPr marL="0" indent="0" algn="ctr">
              <a:buNone/>
            </a:pPr>
            <a:r>
              <a:rPr lang="en-US" sz="4400" dirty="0">
                <a:solidFill>
                  <a:schemeClr val="accent4">
                    <a:lumMod val="50000"/>
                  </a:schemeClr>
                </a:solidFill>
              </a:rPr>
              <a:t>What is one activity you enjoy doing, and why?</a:t>
            </a:r>
          </a:p>
          <a:p>
            <a:pPr marL="0" indent="0" algn="ctr">
              <a:buNone/>
            </a:pPr>
            <a:endParaRPr lang="en-US" sz="2800" dirty="0">
              <a:solidFill>
                <a:schemeClr val="accent4">
                  <a:lumMod val="50000"/>
                </a:schemeClr>
              </a:solidFill>
            </a:endParaRPr>
          </a:p>
          <a:p>
            <a:pPr marL="0" indent="0" algn="ctr">
              <a:buNone/>
            </a:pPr>
            <a:r>
              <a:rPr lang="en-US" sz="2800" dirty="0">
                <a:solidFill>
                  <a:schemeClr val="accent4">
                    <a:lumMod val="50000"/>
                  </a:schemeClr>
                </a:solidFill>
              </a:rPr>
              <a:t>Type your answer into the chat box.</a:t>
            </a:r>
          </a:p>
        </p:txBody>
      </p:sp>
    </p:spTree>
    <p:extLst>
      <p:ext uri="{BB962C8B-B14F-4D97-AF65-F5344CB8AC3E}">
        <p14:creationId xmlns:p14="http://schemas.microsoft.com/office/powerpoint/2010/main" val="380913665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1E62-BA87-4CE1-A307-FE27393F1FB7}"/>
              </a:ext>
            </a:extLst>
          </p:cNvPr>
          <p:cNvSpPr>
            <a:spLocks noGrp="1"/>
          </p:cNvSpPr>
          <p:nvPr>
            <p:ph type="title"/>
          </p:nvPr>
        </p:nvSpPr>
        <p:spPr/>
        <p:txBody>
          <a:bodyPr/>
          <a:lstStyle/>
          <a:p>
            <a:r>
              <a:rPr lang="en-US" dirty="0">
                <a:solidFill>
                  <a:srgbClr val="70257C"/>
                </a:solidFill>
              </a:rPr>
              <a:t>Physical Clues  </a:t>
            </a:r>
          </a:p>
        </p:txBody>
      </p:sp>
      <p:sp>
        <p:nvSpPr>
          <p:cNvPr id="6" name="Text Placeholder 5">
            <a:extLst>
              <a:ext uri="{FF2B5EF4-FFF2-40B4-BE49-F238E27FC236}">
                <a16:creationId xmlns:a16="http://schemas.microsoft.com/office/drawing/2014/main" id="{897A6729-F04F-4F47-8BE4-E02D8A1F7430}"/>
              </a:ext>
            </a:extLst>
          </p:cNvPr>
          <p:cNvSpPr>
            <a:spLocks noGrp="1"/>
          </p:cNvSpPr>
          <p:nvPr>
            <p:ph type="body" sz="quarter" idx="10"/>
          </p:nvPr>
        </p:nvSpPr>
        <p:spPr/>
        <p:txBody>
          <a:bodyPr/>
          <a:lstStyle/>
          <a:p>
            <a:pPr marL="0" indent="0">
              <a:buNone/>
            </a:pPr>
            <a:r>
              <a:rPr lang="en-US" dirty="0">
                <a:solidFill>
                  <a:schemeClr val="accent4">
                    <a:lumMod val="50000"/>
                  </a:schemeClr>
                </a:solidFill>
              </a:rPr>
              <a:t>Angry Clues</a:t>
            </a:r>
          </a:p>
          <a:p>
            <a:r>
              <a:rPr lang="en-US" dirty="0">
                <a:solidFill>
                  <a:schemeClr val="bg2">
                    <a:lumMod val="65000"/>
                  </a:schemeClr>
                </a:solidFill>
              </a:rPr>
              <a:t>[insert clue]</a:t>
            </a:r>
          </a:p>
          <a:p>
            <a:r>
              <a:rPr lang="en-US" dirty="0">
                <a:solidFill>
                  <a:schemeClr val="bg2">
                    <a:lumMod val="65000"/>
                  </a:schemeClr>
                </a:solidFill>
              </a:rPr>
              <a:t>[insert clue]</a:t>
            </a:r>
          </a:p>
          <a:p>
            <a:endParaRPr lang="en-US" dirty="0">
              <a:solidFill>
                <a:schemeClr val="bg2">
                  <a:lumMod val="65000"/>
                </a:schemeClr>
              </a:solidFill>
            </a:endParaRPr>
          </a:p>
        </p:txBody>
      </p:sp>
      <p:sp>
        <p:nvSpPr>
          <p:cNvPr id="7" name="Text Placeholder 6">
            <a:extLst>
              <a:ext uri="{FF2B5EF4-FFF2-40B4-BE49-F238E27FC236}">
                <a16:creationId xmlns:a16="http://schemas.microsoft.com/office/drawing/2014/main" id="{893BD6B3-0C19-4491-9C9D-64214DFF9FA8}"/>
              </a:ext>
            </a:extLst>
          </p:cNvPr>
          <p:cNvSpPr>
            <a:spLocks noGrp="1"/>
          </p:cNvSpPr>
          <p:nvPr>
            <p:ph type="body" sz="quarter" idx="11"/>
          </p:nvPr>
        </p:nvSpPr>
        <p:spPr/>
        <p:txBody>
          <a:bodyPr/>
          <a:lstStyle/>
          <a:p>
            <a:pPr marL="0" indent="0">
              <a:buNone/>
            </a:pPr>
            <a:r>
              <a:rPr lang="en-US" dirty="0">
                <a:solidFill>
                  <a:schemeClr val="accent4">
                    <a:lumMod val="50000"/>
                  </a:schemeClr>
                </a:solidFill>
              </a:rPr>
              <a:t>Calm/Relaxed Clues</a:t>
            </a:r>
          </a:p>
          <a:p>
            <a:r>
              <a:rPr lang="en-US" dirty="0">
                <a:solidFill>
                  <a:schemeClr val="bg2">
                    <a:lumMod val="65000"/>
                  </a:schemeClr>
                </a:solidFill>
              </a:rPr>
              <a:t>[insert clue]</a:t>
            </a:r>
          </a:p>
          <a:p>
            <a:r>
              <a:rPr lang="en-US" dirty="0">
                <a:solidFill>
                  <a:schemeClr val="bg2">
                    <a:lumMod val="65000"/>
                  </a:schemeClr>
                </a:solidFill>
              </a:rPr>
              <a:t>[insert clue]</a:t>
            </a:r>
          </a:p>
          <a:p>
            <a:endParaRPr lang="en-US" dirty="0"/>
          </a:p>
        </p:txBody>
      </p:sp>
    </p:spTree>
    <p:extLst>
      <p:ext uri="{BB962C8B-B14F-4D97-AF65-F5344CB8AC3E}">
        <p14:creationId xmlns:p14="http://schemas.microsoft.com/office/powerpoint/2010/main" val="17577128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llustration of a person with a speech bubble that reads, “Brandon told his good friend Troy that he likes Gabi. The next day, Brandon saw Troy talking to Gabi at her locker. Brandon’s heart started beating faster, his face got red, his hands clenched into fists, and it felt like his blood was going to start boiling! Before he knew it, he was punching Troy.”">
            <a:extLst>
              <a:ext uri="{FF2B5EF4-FFF2-40B4-BE49-F238E27FC236}">
                <a16:creationId xmlns:a16="http://schemas.microsoft.com/office/drawing/2014/main" id="{5CB51423-119A-9B8D-B8C6-9A2E093C4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763" y="312711"/>
            <a:ext cx="4917042" cy="4770733"/>
          </a:xfrm>
          <a:prstGeom prst="rect">
            <a:avLst/>
          </a:prstGeom>
        </p:spPr>
      </p:pic>
      <p:sp>
        <p:nvSpPr>
          <p:cNvPr id="5" name="Title 4">
            <a:extLst>
              <a:ext uri="{FF2B5EF4-FFF2-40B4-BE49-F238E27FC236}">
                <a16:creationId xmlns:a16="http://schemas.microsoft.com/office/drawing/2014/main" id="{19CBFC3B-5F84-4979-8BCF-C73DCF76AD78}"/>
              </a:ext>
            </a:extLst>
          </p:cNvPr>
          <p:cNvSpPr>
            <a:spLocks noGrp="1"/>
          </p:cNvSpPr>
          <p:nvPr>
            <p:ph type="title"/>
          </p:nvPr>
        </p:nvSpPr>
        <p:spPr/>
        <p:txBody>
          <a:bodyPr/>
          <a:lstStyle/>
          <a:p>
            <a:r>
              <a:rPr lang="en-US" dirty="0">
                <a:solidFill>
                  <a:srgbClr val="70257C"/>
                </a:solidFill>
              </a:rPr>
              <a:t>Brandon’s Story</a:t>
            </a:r>
          </a:p>
        </p:txBody>
      </p:sp>
    </p:spTree>
    <p:extLst>
      <p:ext uri="{BB962C8B-B14F-4D97-AF65-F5344CB8AC3E}">
        <p14:creationId xmlns:p14="http://schemas.microsoft.com/office/powerpoint/2010/main" val="378989876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BE65-EB97-42D7-AFD6-ECB3B510F76B}"/>
              </a:ext>
            </a:extLst>
          </p:cNvPr>
          <p:cNvSpPr>
            <a:spLocks noGrp="1"/>
          </p:cNvSpPr>
          <p:nvPr>
            <p:ph type="title"/>
          </p:nvPr>
        </p:nvSpPr>
        <p:spPr/>
        <p:txBody>
          <a:bodyPr/>
          <a:lstStyle/>
          <a:p>
            <a:r>
              <a:rPr lang="en-US" dirty="0">
                <a:solidFill>
                  <a:srgbClr val="70257C"/>
                </a:solidFill>
              </a:rPr>
              <a:t>Staying in Control of Your Feelings: 4 Steps</a:t>
            </a:r>
          </a:p>
        </p:txBody>
      </p:sp>
      <p:sp>
        <p:nvSpPr>
          <p:cNvPr id="3" name="Text Placeholder 2">
            <a:extLst>
              <a:ext uri="{FF2B5EF4-FFF2-40B4-BE49-F238E27FC236}">
                <a16:creationId xmlns:a16="http://schemas.microsoft.com/office/drawing/2014/main" id="{7E97A583-E5E6-4ED5-8F68-1326B54F68D8}"/>
              </a:ext>
            </a:extLst>
          </p:cNvPr>
          <p:cNvSpPr>
            <a:spLocks noGrp="1"/>
          </p:cNvSpPr>
          <p:nvPr>
            <p:ph type="body" sz="quarter" idx="10"/>
          </p:nvPr>
        </p:nvSpPr>
        <p:spPr/>
        <p:txBody>
          <a:bodyPr/>
          <a:lstStyle/>
          <a:p>
            <a:pPr marL="457200" indent="-457200">
              <a:buFont typeface="+mj-lt"/>
              <a:buAutoNum type="arabicPeriod"/>
            </a:pPr>
            <a:r>
              <a:rPr lang="en-US" dirty="0">
                <a:solidFill>
                  <a:schemeClr val="accent4">
                    <a:lumMod val="50000"/>
                  </a:schemeClr>
                </a:solidFill>
              </a:rPr>
              <a:t>Notice what your body is telling you. Then, PAUSE! </a:t>
            </a:r>
          </a:p>
          <a:p>
            <a:pPr marL="457200" indent="-457200">
              <a:buFont typeface="+mj-lt"/>
              <a:buAutoNum type="arabicPeriod"/>
            </a:pPr>
            <a:endParaRPr lang="en-US" dirty="0">
              <a:solidFill>
                <a:schemeClr val="accent4">
                  <a:lumMod val="50000"/>
                </a:schemeClr>
              </a:solidFill>
            </a:endParaRPr>
          </a:p>
          <a:p>
            <a:pPr marL="457200" indent="-457200">
              <a:buFont typeface="+mj-lt"/>
              <a:buAutoNum type="arabicPeriod"/>
            </a:pPr>
            <a:r>
              <a:rPr lang="en-US" dirty="0">
                <a:solidFill>
                  <a:schemeClr val="accent4">
                    <a:lumMod val="50000"/>
                  </a:schemeClr>
                </a:solidFill>
              </a:rPr>
              <a:t>Name your feeling</a:t>
            </a:r>
          </a:p>
          <a:p>
            <a:pPr marL="457200" indent="-457200">
              <a:buFont typeface="+mj-lt"/>
              <a:buAutoNum type="arabicPeriod"/>
            </a:pPr>
            <a:endParaRPr lang="en-US" dirty="0">
              <a:solidFill>
                <a:schemeClr val="accent4">
                  <a:lumMod val="50000"/>
                </a:schemeClr>
              </a:solidFill>
            </a:endParaRPr>
          </a:p>
          <a:p>
            <a:pPr marL="457200" indent="-457200">
              <a:buFont typeface="+mj-lt"/>
              <a:buAutoNum type="arabicPeriod"/>
            </a:pPr>
            <a:r>
              <a:rPr lang="en-US" dirty="0">
                <a:solidFill>
                  <a:schemeClr val="accent4">
                    <a:lumMod val="50000"/>
                  </a:schemeClr>
                </a:solidFill>
              </a:rPr>
              <a:t>Pick the best way to calm down (and do it!)</a:t>
            </a:r>
          </a:p>
          <a:p>
            <a:pPr marL="457200" indent="-457200">
              <a:buFont typeface="+mj-lt"/>
              <a:buAutoNum type="arabicPeriod"/>
            </a:pPr>
            <a:endParaRPr lang="en-US" dirty="0">
              <a:solidFill>
                <a:schemeClr val="accent4">
                  <a:lumMod val="50000"/>
                </a:schemeClr>
              </a:solidFill>
            </a:endParaRPr>
          </a:p>
          <a:p>
            <a:pPr marL="457200" indent="-457200">
              <a:buFont typeface="+mj-lt"/>
              <a:buAutoNum type="arabicPeriod"/>
            </a:pPr>
            <a:r>
              <a:rPr lang="en-US" dirty="0">
                <a:solidFill>
                  <a:schemeClr val="accent4">
                    <a:lumMod val="50000"/>
                  </a:schemeClr>
                </a:solidFill>
              </a:rPr>
              <a:t>Check-in</a:t>
            </a:r>
          </a:p>
        </p:txBody>
      </p:sp>
    </p:spTree>
    <p:extLst>
      <p:ext uri="{BB962C8B-B14F-4D97-AF65-F5344CB8AC3E}">
        <p14:creationId xmlns:p14="http://schemas.microsoft.com/office/powerpoint/2010/main" val="226534559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F51229-0812-4F9A-B818-FFC5CC1AB910}"/>
              </a:ext>
            </a:extLst>
          </p:cNvPr>
          <p:cNvSpPr>
            <a:spLocks noGrp="1"/>
          </p:cNvSpPr>
          <p:nvPr>
            <p:ph type="title"/>
          </p:nvPr>
        </p:nvSpPr>
        <p:spPr/>
        <p:txBody>
          <a:bodyPr/>
          <a:lstStyle/>
          <a:p>
            <a:r>
              <a:rPr lang="en-US" dirty="0">
                <a:solidFill>
                  <a:srgbClr val="70257C"/>
                </a:solidFill>
              </a:rPr>
              <a:t>Calming Down</a:t>
            </a:r>
          </a:p>
        </p:txBody>
      </p:sp>
      <p:sp>
        <p:nvSpPr>
          <p:cNvPr id="5" name="Text Placeholder 4">
            <a:extLst>
              <a:ext uri="{FF2B5EF4-FFF2-40B4-BE49-F238E27FC236}">
                <a16:creationId xmlns:a16="http://schemas.microsoft.com/office/drawing/2014/main" id="{B870680B-3FF5-48EF-B0BB-07B1B794D801}"/>
              </a:ext>
            </a:extLst>
          </p:cNvPr>
          <p:cNvSpPr>
            <a:spLocks noGrp="1"/>
          </p:cNvSpPr>
          <p:nvPr>
            <p:ph type="body" sz="quarter" idx="10"/>
          </p:nvPr>
        </p:nvSpPr>
        <p:spPr/>
        <p:txBody>
          <a:bodyPr/>
          <a:lstStyle/>
          <a:p>
            <a:pPr marL="0" indent="0">
              <a:buNone/>
            </a:pPr>
            <a:r>
              <a:rPr lang="en-US" sz="2400" b="1" dirty="0">
                <a:solidFill>
                  <a:schemeClr val="accent4">
                    <a:lumMod val="50000"/>
                  </a:schemeClr>
                </a:solidFill>
              </a:rPr>
              <a:t>Healthy ways to calm down:</a:t>
            </a:r>
          </a:p>
          <a:p>
            <a:pPr marL="0" indent="0">
              <a:buNone/>
            </a:pPr>
            <a:endParaRPr lang="en-US" dirty="0">
              <a:solidFill>
                <a:schemeClr val="accent4">
                  <a:lumMod val="50000"/>
                </a:schemeClr>
              </a:solidFill>
            </a:endParaRPr>
          </a:p>
          <a:p>
            <a:r>
              <a:rPr lang="en-US" dirty="0">
                <a:solidFill>
                  <a:schemeClr val="accent4">
                    <a:lumMod val="50000"/>
                  </a:schemeClr>
                </a:solidFill>
              </a:rPr>
              <a:t>Take deep breaths</a:t>
            </a:r>
          </a:p>
          <a:p>
            <a:r>
              <a:rPr lang="en-US" dirty="0">
                <a:solidFill>
                  <a:schemeClr val="accent4">
                    <a:lumMod val="50000"/>
                  </a:schemeClr>
                </a:solidFill>
              </a:rPr>
              <a:t>Use positive self-talk (things we can say or think that can help us calm down)</a:t>
            </a:r>
          </a:p>
          <a:p>
            <a:r>
              <a:rPr lang="en-US" dirty="0">
                <a:solidFill>
                  <a:schemeClr val="accent4">
                    <a:lumMod val="50000"/>
                  </a:schemeClr>
                </a:solidFill>
              </a:rPr>
              <a:t>Doing something physically active or relaxing</a:t>
            </a:r>
          </a:p>
          <a:p>
            <a:r>
              <a:rPr lang="en-US" dirty="0">
                <a:solidFill>
                  <a:schemeClr val="accent4">
                    <a:lumMod val="50000"/>
                  </a:schemeClr>
                </a:solidFill>
              </a:rPr>
              <a:t>Talk to someone you trust</a:t>
            </a:r>
          </a:p>
        </p:txBody>
      </p:sp>
    </p:spTree>
    <p:extLst>
      <p:ext uri="{BB962C8B-B14F-4D97-AF65-F5344CB8AC3E}">
        <p14:creationId xmlns:p14="http://schemas.microsoft.com/office/powerpoint/2010/main" val="40065433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solidFill>
                  <a:srgbClr val="387CAC"/>
                </a:solidFill>
              </a:rPr>
              <a:t>Question of the Day</a:t>
            </a:r>
          </a:p>
        </p:txBody>
      </p:sp>
      <p:sp>
        <p:nvSpPr>
          <p:cNvPr id="3" name="Content Placeholder 2"/>
          <p:cNvSpPr>
            <a:spLocks noGrp="1"/>
          </p:cNvSpPr>
          <p:nvPr>
            <p:ph type="body" sz="quarter" idx="10"/>
          </p:nvPr>
        </p:nvSpPr>
        <p:spPr>
          <a:xfrm>
            <a:off x="1060938" y="1158875"/>
            <a:ext cx="7022123" cy="3341688"/>
          </a:xfrm>
        </p:spPr>
        <p:txBody>
          <a:bodyPr/>
          <a:lstStyle/>
          <a:p>
            <a:pPr marL="0" indent="0" algn="ctr">
              <a:buNone/>
            </a:pPr>
            <a:r>
              <a:rPr lang="en-US" sz="4400" dirty="0">
                <a:solidFill>
                  <a:schemeClr val="accent4">
                    <a:lumMod val="50000"/>
                  </a:schemeClr>
                </a:solidFill>
              </a:rPr>
              <a:t>If you could travel to anywhere in the world, where would you go? Why? </a:t>
            </a:r>
          </a:p>
          <a:p>
            <a:pPr marL="0" indent="0" algn="ctr">
              <a:buNone/>
            </a:pPr>
            <a:endParaRPr lang="en-US" sz="2800" dirty="0">
              <a:solidFill>
                <a:schemeClr val="accent4">
                  <a:lumMod val="50000"/>
                </a:schemeClr>
              </a:solidFill>
            </a:endParaRPr>
          </a:p>
          <a:p>
            <a:pPr marL="0" indent="0" algn="ctr">
              <a:buNone/>
            </a:pPr>
            <a:r>
              <a:rPr lang="en-US" sz="2800" dirty="0">
                <a:solidFill>
                  <a:schemeClr val="accent4">
                    <a:lumMod val="50000"/>
                  </a:schemeClr>
                </a:solidFill>
              </a:rPr>
              <a:t>Type your answer into the chat box.</a:t>
            </a:r>
          </a:p>
        </p:txBody>
      </p:sp>
    </p:spTree>
    <p:extLst>
      <p:ext uri="{BB962C8B-B14F-4D97-AF65-F5344CB8AC3E}">
        <p14:creationId xmlns:p14="http://schemas.microsoft.com/office/powerpoint/2010/main" val="151577671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5B47-60E6-4245-B632-834674094EF5}"/>
              </a:ext>
            </a:extLst>
          </p:cNvPr>
          <p:cNvSpPr>
            <a:spLocks noGrp="1"/>
          </p:cNvSpPr>
          <p:nvPr>
            <p:ph type="title"/>
          </p:nvPr>
        </p:nvSpPr>
        <p:spPr/>
        <p:txBody>
          <a:bodyPr/>
          <a:lstStyle/>
          <a:p>
            <a:r>
              <a:rPr lang="en-US" dirty="0">
                <a:solidFill>
                  <a:srgbClr val="70257C"/>
                </a:solidFill>
              </a:rPr>
              <a:t>Negative Self-Talk, Positive Self-Talk</a:t>
            </a:r>
          </a:p>
        </p:txBody>
      </p:sp>
      <p:sp>
        <p:nvSpPr>
          <p:cNvPr id="3" name="Text Placeholder 2">
            <a:extLst>
              <a:ext uri="{FF2B5EF4-FFF2-40B4-BE49-F238E27FC236}">
                <a16:creationId xmlns:a16="http://schemas.microsoft.com/office/drawing/2014/main" id="{FA946B68-40FC-478D-9B56-CF6068E8E771}"/>
              </a:ext>
            </a:extLst>
          </p:cNvPr>
          <p:cNvSpPr>
            <a:spLocks noGrp="1"/>
          </p:cNvSpPr>
          <p:nvPr>
            <p:ph type="body" sz="quarter" idx="10"/>
          </p:nvPr>
        </p:nvSpPr>
        <p:spPr/>
        <p:txBody>
          <a:bodyPr/>
          <a:lstStyle/>
          <a:p>
            <a:r>
              <a:rPr lang="en-US" dirty="0">
                <a:solidFill>
                  <a:schemeClr val="accent4">
                    <a:lumMod val="50000"/>
                  </a:schemeClr>
                </a:solidFill>
              </a:rPr>
              <a:t>Jose got an F on his math test.</a:t>
            </a:r>
          </a:p>
          <a:p>
            <a:r>
              <a:rPr lang="en-US" dirty="0">
                <a:solidFill>
                  <a:schemeClr val="accent4">
                    <a:lumMod val="50000"/>
                  </a:schemeClr>
                </a:solidFill>
              </a:rPr>
              <a:t>Malia got a text from her girlfriend. It said, “I am going to hang out with my friends tonight.”</a:t>
            </a:r>
          </a:p>
          <a:p>
            <a:r>
              <a:rPr lang="en-US" dirty="0">
                <a:solidFill>
                  <a:schemeClr val="accent4">
                    <a:lumMod val="50000"/>
                  </a:schemeClr>
                </a:solidFill>
              </a:rPr>
              <a:t>Darius saw Jess walk into science class with her friend. He said “hi” and she did not say anything back. </a:t>
            </a:r>
          </a:p>
          <a:p>
            <a:r>
              <a:rPr lang="en-US" dirty="0">
                <a:solidFill>
                  <a:schemeClr val="accent4">
                    <a:lumMod val="50000"/>
                  </a:schemeClr>
                </a:solidFill>
              </a:rPr>
              <a:t>Isaiah hit Future on the head with a soccer ball in gym class.</a:t>
            </a:r>
          </a:p>
        </p:txBody>
      </p:sp>
    </p:spTree>
    <p:extLst>
      <p:ext uri="{BB962C8B-B14F-4D97-AF65-F5344CB8AC3E}">
        <p14:creationId xmlns:p14="http://schemas.microsoft.com/office/powerpoint/2010/main" val="42008423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B76D1-12DA-40A6-8488-0A48B2A02017}"/>
              </a:ext>
            </a:extLst>
          </p:cNvPr>
          <p:cNvSpPr>
            <a:spLocks noGrp="1"/>
          </p:cNvSpPr>
          <p:nvPr>
            <p:ph type="title"/>
          </p:nvPr>
        </p:nvSpPr>
        <p:spPr/>
        <p:txBody>
          <a:bodyPr/>
          <a:lstStyle/>
          <a:p>
            <a:r>
              <a:rPr lang="en-US" dirty="0">
                <a:solidFill>
                  <a:srgbClr val="70257C"/>
                </a:solidFill>
              </a:rPr>
              <a:t>We Enjoy…</a:t>
            </a:r>
          </a:p>
        </p:txBody>
      </p:sp>
      <p:sp>
        <p:nvSpPr>
          <p:cNvPr id="5" name="Text Placeholder 4">
            <a:extLst>
              <a:ext uri="{FF2B5EF4-FFF2-40B4-BE49-F238E27FC236}">
                <a16:creationId xmlns:a16="http://schemas.microsoft.com/office/drawing/2014/main" id="{B8026F2D-ED0C-4FD7-905A-815C5DC7D9A7}"/>
              </a:ext>
            </a:extLst>
          </p:cNvPr>
          <p:cNvSpPr>
            <a:spLocks noGrp="1"/>
          </p:cNvSpPr>
          <p:nvPr>
            <p:ph type="body" sz="quarter" idx="10"/>
          </p:nvPr>
        </p:nvSpPr>
        <p:spPr/>
        <p:txBody>
          <a:bodyPr/>
          <a:lstStyle/>
          <a:p>
            <a:pPr marL="0" indent="0">
              <a:buNone/>
            </a:pPr>
            <a:r>
              <a:rPr lang="en-US" sz="2400" b="1" dirty="0">
                <a:solidFill>
                  <a:schemeClr val="accent4">
                    <a:lumMod val="50000"/>
                  </a:schemeClr>
                </a:solidFill>
              </a:rPr>
              <a:t>Physically Active</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endParaRPr lang="en-US" b="1" dirty="0">
              <a:solidFill>
                <a:schemeClr val="tx2">
                  <a:lumMod val="65000"/>
                </a:schemeClr>
              </a:solidFill>
            </a:endParaRPr>
          </a:p>
        </p:txBody>
      </p:sp>
      <p:sp>
        <p:nvSpPr>
          <p:cNvPr id="6" name="Text Placeholder 5">
            <a:extLst>
              <a:ext uri="{FF2B5EF4-FFF2-40B4-BE49-F238E27FC236}">
                <a16:creationId xmlns:a16="http://schemas.microsoft.com/office/drawing/2014/main" id="{ADBB9A62-316D-4470-93A0-F181B32D10E0}"/>
              </a:ext>
            </a:extLst>
          </p:cNvPr>
          <p:cNvSpPr>
            <a:spLocks noGrp="1"/>
          </p:cNvSpPr>
          <p:nvPr>
            <p:ph type="body" sz="quarter" idx="11"/>
          </p:nvPr>
        </p:nvSpPr>
        <p:spPr/>
        <p:txBody>
          <a:bodyPr/>
          <a:lstStyle/>
          <a:p>
            <a:pPr marL="0" indent="0">
              <a:buNone/>
            </a:pPr>
            <a:r>
              <a:rPr lang="en-US" sz="2400" b="1" dirty="0">
                <a:solidFill>
                  <a:schemeClr val="accent4">
                    <a:lumMod val="50000"/>
                  </a:schemeClr>
                </a:solidFill>
              </a:rPr>
              <a:t>Relaxing</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r>
              <a:rPr lang="en-US" b="1" dirty="0">
                <a:solidFill>
                  <a:schemeClr val="tx2">
                    <a:lumMod val="65000"/>
                  </a:schemeClr>
                </a:solidFill>
              </a:rPr>
              <a:t>[activity]</a:t>
            </a:r>
          </a:p>
          <a:p>
            <a:endParaRPr lang="en-US" b="1" dirty="0"/>
          </a:p>
        </p:txBody>
      </p:sp>
    </p:spTree>
    <p:extLst>
      <p:ext uri="{BB962C8B-B14F-4D97-AF65-F5344CB8AC3E}">
        <p14:creationId xmlns:p14="http://schemas.microsoft.com/office/powerpoint/2010/main" val="142688544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5A50-50BE-48F2-9E06-ECBE82FDC279}"/>
              </a:ext>
            </a:extLst>
          </p:cNvPr>
          <p:cNvSpPr>
            <a:spLocks noGrp="1"/>
          </p:cNvSpPr>
          <p:nvPr>
            <p:ph type="title"/>
          </p:nvPr>
        </p:nvSpPr>
        <p:spPr/>
        <p:txBody>
          <a:bodyPr/>
          <a:lstStyle/>
          <a:p>
            <a:r>
              <a:rPr lang="en-US" dirty="0">
                <a:solidFill>
                  <a:srgbClr val="70257C"/>
                </a:solidFill>
              </a:rPr>
              <a:t>Recap &amp; Preview  </a:t>
            </a:r>
          </a:p>
        </p:txBody>
      </p:sp>
      <p:sp>
        <p:nvSpPr>
          <p:cNvPr id="3" name="Text Placeholder 2">
            <a:extLst>
              <a:ext uri="{FF2B5EF4-FFF2-40B4-BE49-F238E27FC236}">
                <a16:creationId xmlns:a16="http://schemas.microsoft.com/office/drawing/2014/main" id="{BF186004-A235-4E9E-805F-23BF34880413}"/>
              </a:ext>
            </a:extLst>
          </p:cNvPr>
          <p:cNvSpPr>
            <a:spLocks noGrp="1"/>
          </p:cNvSpPr>
          <p:nvPr>
            <p:ph type="body" sz="quarter" idx="10"/>
          </p:nvPr>
        </p:nvSpPr>
        <p:spPr/>
        <p:txBody>
          <a:bodyPr/>
          <a:lstStyle/>
          <a:p>
            <a:pPr marL="0" indent="0">
              <a:buNone/>
            </a:pPr>
            <a:r>
              <a:rPr lang="en-US" b="1" dirty="0">
                <a:solidFill>
                  <a:srgbClr val="70257C"/>
                </a:solidFill>
              </a:rPr>
              <a:t>Session 3:</a:t>
            </a:r>
          </a:p>
          <a:p>
            <a:r>
              <a:rPr lang="en-US" dirty="0">
                <a:solidFill>
                  <a:schemeClr val="accent4">
                    <a:lumMod val="50000"/>
                  </a:schemeClr>
                </a:solidFill>
              </a:rPr>
              <a:t>How to identify, understand, and respond to emotions/feelings in a healthy and safe way</a:t>
            </a:r>
          </a:p>
          <a:p>
            <a:r>
              <a:rPr lang="en-US" dirty="0">
                <a:solidFill>
                  <a:schemeClr val="accent4">
                    <a:lumMod val="50000"/>
                  </a:schemeClr>
                </a:solidFill>
              </a:rPr>
              <a:t>Steps to help us stay in control of feelings</a:t>
            </a:r>
          </a:p>
          <a:p>
            <a:endParaRPr lang="en-US" sz="1600" dirty="0"/>
          </a:p>
          <a:p>
            <a:pPr marL="0" indent="0">
              <a:buNone/>
            </a:pPr>
            <a:r>
              <a:rPr lang="en-US" b="1" dirty="0">
                <a:solidFill>
                  <a:srgbClr val="008484"/>
                </a:solidFill>
              </a:rPr>
              <a:t>Session 4:</a:t>
            </a:r>
          </a:p>
          <a:p>
            <a:r>
              <a:rPr lang="en-US" dirty="0">
                <a:solidFill>
                  <a:schemeClr val="accent4">
                    <a:lumMod val="50000"/>
                  </a:schemeClr>
                </a:solidFill>
              </a:rPr>
              <a:t>Healthy communication skills</a:t>
            </a:r>
          </a:p>
          <a:p>
            <a:r>
              <a:rPr lang="en-US" dirty="0">
                <a:solidFill>
                  <a:schemeClr val="accent4">
                    <a:lumMod val="50000"/>
                  </a:schemeClr>
                </a:solidFill>
              </a:rPr>
              <a:t>Verbal and nonverbal communication</a:t>
            </a:r>
          </a:p>
          <a:p>
            <a:endParaRPr lang="en-US" dirty="0"/>
          </a:p>
        </p:txBody>
      </p:sp>
      <p:pic>
        <p:nvPicPr>
          <p:cNvPr id="4" name="Picture 3">
            <a:extLst>
              <a:ext uri="{FF2B5EF4-FFF2-40B4-BE49-F238E27FC236}">
                <a16:creationId xmlns:a16="http://schemas.microsoft.com/office/drawing/2014/main" id="{AAB29D5C-F161-31F4-1CA9-BDE8EF0CEB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000000">
            <a:off x="6344047" y="3690877"/>
            <a:ext cx="3083594" cy="2305399"/>
          </a:xfrm>
          <a:prstGeom prst="rect">
            <a:avLst/>
          </a:prstGeom>
        </p:spPr>
      </p:pic>
    </p:spTree>
    <p:extLst>
      <p:ext uri="{BB962C8B-B14F-4D97-AF65-F5344CB8AC3E}">
        <p14:creationId xmlns:p14="http://schemas.microsoft.com/office/powerpoint/2010/main" val="271101543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589A5-3531-4350-B623-8EEB754D3C29}"/>
              </a:ext>
            </a:extLst>
          </p:cNvPr>
          <p:cNvSpPr>
            <a:spLocks noGrp="1"/>
          </p:cNvSpPr>
          <p:nvPr>
            <p:ph type="title"/>
          </p:nvPr>
        </p:nvSpPr>
        <p:spPr/>
        <p:txBody>
          <a:bodyPr/>
          <a:lstStyle/>
          <a:p>
            <a:r>
              <a:rPr lang="en-US" sz="4000" dirty="0">
                <a:solidFill>
                  <a:srgbClr val="008484"/>
                </a:solidFill>
              </a:rPr>
              <a:t>Session 4: Healthy Communication</a:t>
            </a:r>
          </a:p>
        </p:txBody>
      </p:sp>
      <p:pic>
        <p:nvPicPr>
          <p:cNvPr id="2" name="Picture 1">
            <a:extLst>
              <a:ext uri="{FF2B5EF4-FFF2-40B4-BE49-F238E27FC236}">
                <a16:creationId xmlns:a16="http://schemas.microsoft.com/office/drawing/2014/main" id="{FB0BCEDB-5E39-5D4E-4C4F-5609FBB92D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894" y="-515561"/>
            <a:ext cx="3581495" cy="2677647"/>
          </a:xfrm>
          <a:prstGeom prst="rect">
            <a:avLst/>
          </a:prstGeom>
        </p:spPr>
      </p:pic>
      <p:pic>
        <p:nvPicPr>
          <p:cNvPr id="3" name="Picture 2">
            <a:extLst>
              <a:ext uri="{FF2B5EF4-FFF2-40B4-BE49-F238E27FC236}">
                <a16:creationId xmlns:a16="http://schemas.microsoft.com/office/drawing/2014/main" id="{B2CC2743-35B3-F6D7-F7C5-2C04FF4F05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000000">
            <a:off x="5582445" y="3287755"/>
            <a:ext cx="3581495" cy="2677647"/>
          </a:xfrm>
          <a:prstGeom prst="rect">
            <a:avLst/>
          </a:prstGeom>
        </p:spPr>
      </p:pic>
    </p:spTree>
    <p:extLst>
      <p:ext uri="{BB962C8B-B14F-4D97-AF65-F5344CB8AC3E}">
        <p14:creationId xmlns:p14="http://schemas.microsoft.com/office/powerpoint/2010/main" val="100737534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solidFill>
                  <a:srgbClr val="008484"/>
                </a:solidFill>
              </a:rPr>
              <a:t>Question of the Day   </a:t>
            </a:r>
          </a:p>
        </p:txBody>
      </p:sp>
      <p:sp>
        <p:nvSpPr>
          <p:cNvPr id="3" name="Content Placeholder 2"/>
          <p:cNvSpPr>
            <a:spLocks noGrp="1"/>
          </p:cNvSpPr>
          <p:nvPr>
            <p:ph type="body" sz="quarter" idx="10"/>
          </p:nvPr>
        </p:nvSpPr>
        <p:spPr>
          <a:xfrm>
            <a:off x="1137138" y="969443"/>
            <a:ext cx="6869723" cy="3766679"/>
          </a:xfrm>
        </p:spPr>
        <p:txBody>
          <a:bodyPr/>
          <a:lstStyle/>
          <a:p>
            <a:pPr marL="0" indent="0" algn="ctr">
              <a:buNone/>
            </a:pPr>
            <a:r>
              <a:rPr lang="en-US" sz="4400" dirty="0">
                <a:solidFill>
                  <a:schemeClr val="accent4">
                    <a:lumMod val="50000"/>
                  </a:schemeClr>
                </a:solidFill>
              </a:rPr>
              <a:t>Think about someone who is a good listener. What do they do or say that makes them such a good listener?</a:t>
            </a:r>
          </a:p>
          <a:p>
            <a:pPr marL="0" indent="0" algn="ctr">
              <a:buNone/>
            </a:pPr>
            <a:endParaRPr lang="en-US" dirty="0">
              <a:solidFill>
                <a:schemeClr val="accent4">
                  <a:lumMod val="50000"/>
                </a:schemeClr>
              </a:solidFill>
            </a:endParaRPr>
          </a:p>
          <a:p>
            <a:pPr marL="0" indent="0" algn="ctr">
              <a:buNone/>
            </a:pPr>
            <a:r>
              <a:rPr lang="en-US" sz="2800" dirty="0">
                <a:solidFill>
                  <a:schemeClr val="accent4">
                    <a:lumMod val="50000"/>
                  </a:schemeClr>
                </a:solidFill>
              </a:rPr>
              <a:t>Type your answer into the chat box.</a:t>
            </a:r>
          </a:p>
        </p:txBody>
      </p:sp>
    </p:spTree>
    <p:extLst>
      <p:ext uri="{BB962C8B-B14F-4D97-AF65-F5344CB8AC3E}">
        <p14:creationId xmlns:p14="http://schemas.microsoft.com/office/powerpoint/2010/main" val="178910430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5837-8B79-4246-8843-7EF95BE77391}"/>
              </a:ext>
            </a:extLst>
          </p:cNvPr>
          <p:cNvSpPr>
            <a:spLocks noGrp="1"/>
          </p:cNvSpPr>
          <p:nvPr>
            <p:ph type="title"/>
          </p:nvPr>
        </p:nvSpPr>
        <p:spPr/>
        <p:txBody>
          <a:bodyPr/>
          <a:lstStyle/>
          <a:p>
            <a:r>
              <a:rPr lang="en-US" dirty="0">
                <a:solidFill>
                  <a:srgbClr val="008484"/>
                </a:solidFill>
              </a:rPr>
              <a:t>Ingredients of a Healthy Friendship </a:t>
            </a:r>
          </a:p>
        </p:txBody>
      </p:sp>
      <p:sp>
        <p:nvSpPr>
          <p:cNvPr id="3" name="Text Placeholder 2">
            <a:extLst>
              <a:ext uri="{FF2B5EF4-FFF2-40B4-BE49-F238E27FC236}">
                <a16:creationId xmlns:a16="http://schemas.microsoft.com/office/drawing/2014/main" id="{9D111C06-46D3-4604-AB27-63854B4680FA}"/>
              </a:ext>
            </a:extLst>
          </p:cNvPr>
          <p:cNvSpPr>
            <a:spLocks noGrp="1"/>
          </p:cNvSpPr>
          <p:nvPr>
            <p:ph type="body" sz="quarter" idx="10"/>
          </p:nvPr>
        </p:nvSpPr>
        <p:spPr>
          <a:xfrm>
            <a:off x="457200" y="1063228"/>
            <a:ext cx="8229600" cy="3680221"/>
          </a:xfrm>
        </p:spPr>
        <p:txBody>
          <a:bodyPr/>
          <a:lstStyle/>
          <a:p>
            <a:pPr marL="0" indent="0">
              <a:buNone/>
            </a:pPr>
            <a:r>
              <a:rPr lang="en-US" dirty="0">
                <a:solidFill>
                  <a:schemeClr val="accent4">
                    <a:lumMod val="50000"/>
                  </a:schemeClr>
                </a:solidFill>
              </a:rPr>
              <a:t>What are some ways good friends treat each other?</a:t>
            </a:r>
          </a:p>
          <a:p>
            <a:pPr marL="0" indent="0">
              <a:buNone/>
            </a:pPr>
            <a:endParaRPr lang="en-US" sz="1050" dirty="0"/>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pPr marL="0" indent="0">
              <a:buNone/>
            </a:pPr>
            <a:endParaRPr lang="en-US" dirty="0">
              <a:solidFill>
                <a:schemeClr val="tx2">
                  <a:lumMod val="65000"/>
                </a:schemeClr>
              </a:solidFill>
            </a:endParaRPr>
          </a:p>
        </p:txBody>
      </p:sp>
    </p:spTree>
    <p:extLst>
      <p:ext uri="{BB962C8B-B14F-4D97-AF65-F5344CB8AC3E}">
        <p14:creationId xmlns:p14="http://schemas.microsoft.com/office/powerpoint/2010/main" val="106833317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B964-4F5A-41A7-9AAD-5CDAB53482E5}"/>
              </a:ext>
            </a:extLst>
          </p:cNvPr>
          <p:cNvSpPr>
            <a:spLocks noGrp="1"/>
          </p:cNvSpPr>
          <p:nvPr>
            <p:ph type="title"/>
          </p:nvPr>
        </p:nvSpPr>
        <p:spPr/>
        <p:txBody>
          <a:bodyPr/>
          <a:lstStyle/>
          <a:p>
            <a:r>
              <a:rPr lang="en-US" dirty="0">
                <a:solidFill>
                  <a:srgbClr val="008484"/>
                </a:solidFill>
              </a:rPr>
              <a:t>Healthy Communication Skills</a:t>
            </a:r>
          </a:p>
        </p:txBody>
      </p:sp>
      <p:pic>
        <p:nvPicPr>
          <p:cNvPr id="6" name="Graphic 5" descr="Sign Language">
            <a:extLst>
              <a:ext uri="{FF2B5EF4-FFF2-40B4-BE49-F238E27FC236}">
                <a16:creationId xmlns:a16="http://schemas.microsoft.com/office/drawing/2014/main" id="{3426DC96-3D48-4B66-ADED-97E1B24E3E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555" y="983003"/>
            <a:ext cx="1201990" cy="1201990"/>
          </a:xfrm>
          <a:prstGeom prst="rect">
            <a:avLst/>
          </a:prstGeom>
        </p:spPr>
      </p:pic>
      <p:pic>
        <p:nvPicPr>
          <p:cNvPr id="7" name="Graphic 6" descr="Volume">
            <a:extLst>
              <a:ext uri="{FF2B5EF4-FFF2-40B4-BE49-F238E27FC236}">
                <a16:creationId xmlns:a16="http://schemas.microsoft.com/office/drawing/2014/main" id="{5ECA0F4E-1F0C-4598-8229-4E3F2D413B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4350" y="3246097"/>
            <a:ext cx="914400" cy="914400"/>
          </a:xfrm>
          <a:prstGeom prst="rect">
            <a:avLst/>
          </a:prstGeom>
        </p:spPr>
      </p:pic>
      <p:sp>
        <p:nvSpPr>
          <p:cNvPr id="3" name="Text Placeholder 2">
            <a:extLst>
              <a:ext uri="{FF2B5EF4-FFF2-40B4-BE49-F238E27FC236}">
                <a16:creationId xmlns:a16="http://schemas.microsoft.com/office/drawing/2014/main" id="{49F6B4DA-30C3-4F65-8EE3-A8DC18BD6EE2}"/>
              </a:ext>
            </a:extLst>
          </p:cNvPr>
          <p:cNvSpPr>
            <a:spLocks noGrp="1"/>
          </p:cNvSpPr>
          <p:nvPr>
            <p:ph type="body" sz="quarter" idx="10"/>
          </p:nvPr>
        </p:nvSpPr>
        <p:spPr>
          <a:xfrm>
            <a:off x="1428750" y="1158875"/>
            <a:ext cx="7258049" cy="3341688"/>
          </a:xfrm>
        </p:spPr>
        <p:txBody>
          <a:bodyPr/>
          <a:lstStyle/>
          <a:p>
            <a:pPr marL="0" indent="0">
              <a:buNone/>
            </a:pPr>
            <a:r>
              <a:rPr lang="en-US" b="1" dirty="0">
                <a:solidFill>
                  <a:srgbClr val="008484"/>
                </a:solidFill>
              </a:rPr>
              <a:t>Nonverbal communication</a:t>
            </a:r>
          </a:p>
          <a:p>
            <a:pPr lvl="1"/>
            <a:r>
              <a:rPr lang="en-US" dirty="0">
                <a:solidFill>
                  <a:schemeClr val="accent4">
                    <a:lumMod val="50000"/>
                  </a:schemeClr>
                </a:solidFill>
              </a:rPr>
              <a:t>Things we do not say directly</a:t>
            </a:r>
          </a:p>
          <a:p>
            <a:pPr lvl="1"/>
            <a:r>
              <a:rPr lang="en-US" dirty="0">
                <a:solidFill>
                  <a:schemeClr val="accent4">
                    <a:lumMod val="50000"/>
                  </a:schemeClr>
                </a:solidFill>
              </a:rPr>
              <a:t>Messages we send with our body and facial expressions</a:t>
            </a:r>
          </a:p>
          <a:p>
            <a:pPr lvl="1"/>
            <a:r>
              <a:rPr lang="en-US" dirty="0">
                <a:solidFill>
                  <a:schemeClr val="accent4">
                    <a:lumMod val="50000"/>
                  </a:schemeClr>
                </a:solidFill>
              </a:rPr>
              <a:t>Examples: eye contact, gestures, posture, and body movements</a:t>
            </a:r>
          </a:p>
          <a:p>
            <a:pPr marL="457200" lvl="1" indent="0">
              <a:buNone/>
            </a:pPr>
            <a:endParaRPr lang="en-US" dirty="0"/>
          </a:p>
          <a:p>
            <a:pPr marL="0" indent="0">
              <a:buNone/>
            </a:pPr>
            <a:r>
              <a:rPr lang="en-US" b="1" dirty="0">
                <a:solidFill>
                  <a:srgbClr val="008484"/>
                </a:solidFill>
              </a:rPr>
              <a:t>Verbal communication</a:t>
            </a:r>
          </a:p>
          <a:p>
            <a:pPr lvl="1"/>
            <a:r>
              <a:rPr lang="en-US" dirty="0">
                <a:solidFill>
                  <a:schemeClr val="accent4">
                    <a:lumMod val="50000"/>
                  </a:schemeClr>
                </a:solidFill>
              </a:rPr>
              <a:t>Things we say and how we say them</a:t>
            </a:r>
          </a:p>
          <a:p>
            <a:pPr lvl="1"/>
            <a:r>
              <a:rPr lang="en-US" dirty="0">
                <a:solidFill>
                  <a:schemeClr val="accent4">
                    <a:lumMod val="50000"/>
                  </a:schemeClr>
                </a:solidFill>
              </a:rPr>
              <a:t>Example: tone of voice</a:t>
            </a:r>
          </a:p>
        </p:txBody>
      </p:sp>
    </p:spTree>
    <p:extLst>
      <p:ext uri="{BB962C8B-B14F-4D97-AF65-F5344CB8AC3E}">
        <p14:creationId xmlns:p14="http://schemas.microsoft.com/office/powerpoint/2010/main" val="216743577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CB0AAB-6698-46EF-9A8B-DCA7EE10C540}"/>
              </a:ext>
            </a:extLst>
          </p:cNvPr>
          <p:cNvSpPr>
            <a:spLocks noGrp="1"/>
          </p:cNvSpPr>
          <p:nvPr>
            <p:ph type="title"/>
          </p:nvPr>
        </p:nvSpPr>
        <p:spPr>
          <a:xfrm>
            <a:off x="457200" y="205979"/>
            <a:ext cx="8229600" cy="556021"/>
          </a:xfrm>
        </p:spPr>
        <p:txBody>
          <a:bodyPr/>
          <a:lstStyle/>
          <a:p>
            <a:r>
              <a:rPr lang="en-US" dirty="0">
                <a:solidFill>
                  <a:srgbClr val="008484"/>
                </a:solidFill>
              </a:rPr>
              <a:t>Thumbs Up or Thumbs Down?</a:t>
            </a:r>
          </a:p>
        </p:txBody>
      </p:sp>
      <p:pic>
        <p:nvPicPr>
          <p:cNvPr id="4" name="Picture 3" descr="A table with a thumbs up on the left and a thumbs down on the right. &#10;">
            <a:extLst>
              <a:ext uri="{FF2B5EF4-FFF2-40B4-BE49-F238E27FC236}">
                <a16:creationId xmlns:a16="http://schemas.microsoft.com/office/drawing/2014/main" id="{E74D623D-E4FC-80BC-43D8-DB99A6EA4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243" y="769942"/>
            <a:ext cx="6281513" cy="4167579"/>
          </a:xfrm>
          <a:prstGeom prst="rect">
            <a:avLst/>
          </a:prstGeom>
        </p:spPr>
      </p:pic>
    </p:spTree>
    <p:extLst>
      <p:ext uri="{BB962C8B-B14F-4D97-AF65-F5344CB8AC3E}">
        <p14:creationId xmlns:p14="http://schemas.microsoft.com/office/powerpoint/2010/main" val="170438800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BC166-81B5-A905-2858-3EBDF56F175E}"/>
            </a:ext>
          </a:extLst>
        </p:cNvPr>
        <p:cNvGrpSpPr/>
        <p:nvPr/>
      </p:nvGrpSpPr>
      <p:grpSpPr>
        <a:xfrm>
          <a:off x="0" y="0"/>
          <a:ext cx="0" cy="0"/>
          <a:chOff x="0" y="0"/>
          <a:chExt cx="0" cy="0"/>
        </a:xfrm>
      </p:grpSpPr>
      <p:pic>
        <p:nvPicPr>
          <p:cNvPr id="3" name="Picture 2" descr="A table showcasing nonverbal skills such as “stay in control of your feelings,” “make eye contact,” and “watch your facial expressions,” and verbal skills such as, “watch your tone of voice,” “listen actively,” and “express your feelings.”">
            <a:extLst>
              <a:ext uri="{FF2B5EF4-FFF2-40B4-BE49-F238E27FC236}">
                <a16:creationId xmlns:a16="http://schemas.microsoft.com/office/drawing/2014/main" id="{2166EEF7-9D6D-BC1A-4549-E54239452B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5225" y="904029"/>
            <a:ext cx="8053550" cy="3818792"/>
          </a:xfrm>
          <a:prstGeom prst="rect">
            <a:avLst/>
          </a:prstGeom>
        </p:spPr>
      </p:pic>
      <p:sp>
        <p:nvSpPr>
          <p:cNvPr id="6" name="Title 5">
            <a:extLst>
              <a:ext uri="{FF2B5EF4-FFF2-40B4-BE49-F238E27FC236}">
                <a16:creationId xmlns:a16="http://schemas.microsoft.com/office/drawing/2014/main" id="{5DDBBA31-40C4-F073-80F8-89E4DE12B908}"/>
              </a:ext>
            </a:extLst>
          </p:cNvPr>
          <p:cNvSpPr>
            <a:spLocks noGrp="1"/>
          </p:cNvSpPr>
          <p:nvPr>
            <p:ph type="title"/>
          </p:nvPr>
        </p:nvSpPr>
        <p:spPr/>
        <p:txBody>
          <a:bodyPr/>
          <a:lstStyle/>
          <a:p>
            <a:r>
              <a:rPr lang="en-US" dirty="0">
                <a:solidFill>
                  <a:srgbClr val="008484"/>
                </a:solidFill>
              </a:rPr>
              <a:t>Skills for Healthy Communication</a:t>
            </a:r>
          </a:p>
        </p:txBody>
      </p:sp>
    </p:spTree>
    <p:extLst>
      <p:ext uri="{BB962C8B-B14F-4D97-AF65-F5344CB8AC3E}">
        <p14:creationId xmlns:p14="http://schemas.microsoft.com/office/powerpoint/2010/main" val="201992576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9F9F-4F2C-4A39-AA9C-249610B253C7}"/>
              </a:ext>
            </a:extLst>
          </p:cNvPr>
          <p:cNvSpPr>
            <a:spLocks noGrp="1"/>
          </p:cNvSpPr>
          <p:nvPr>
            <p:ph type="title"/>
          </p:nvPr>
        </p:nvSpPr>
        <p:spPr/>
        <p:txBody>
          <a:bodyPr/>
          <a:lstStyle/>
          <a:p>
            <a:r>
              <a:rPr lang="en-US" dirty="0">
                <a:solidFill>
                  <a:srgbClr val="008484"/>
                </a:solidFill>
              </a:rPr>
              <a:t>Nonverbal Communication Skills</a:t>
            </a:r>
          </a:p>
        </p:txBody>
      </p:sp>
      <p:sp>
        <p:nvSpPr>
          <p:cNvPr id="3" name="Text Placeholder 2">
            <a:extLst>
              <a:ext uri="{FF2B5EF4-FFF2-40B4-BE49-F238E27FC236}">
                <a16:creationId xmlns:a16="http://schemas.microsoft.com/office/drawing/2014/main" id="{91877071-8D23-4372-B75B-14EC30C3CBC3}"/>
              </a:ext>
            </a:extLst>
          </p:cNvPr>
          <p:cNvSpPr>
            <a:spLocks noGrp="1"/>
          </p:cNvSpPr>
          <p:nvPr>
            <p:ph type="body" sz="quarter" idx="10"/>
          </p:nvPr>
        </p:nvSpPr>
        <p:spPr/>
        <p:txBody>
          <a:bodyPr/>
          <a:lstStyle/>
          <a:p>
            <a:pPr marL="0" indent="0">
              <a:buNone/>
            </a:pPr>
            <a:r>
              <a:rPr lang="en-US" dirty="0">
                <a:solidFill>
                  <a:schemeClr val="accent4">
                    <a:lumMod val="50000"/>
                  </a:schemeClr>
                </a:solidFill>
              </a:rPr>
              <a:t>People send messages when they cross their arms, shake their head, point to something, tap their fingers, smile, or roll their eyes. </a:t>
            </a:r>
          </a:p>
        </p:txBody>
      </p:sp>
    </p:spTree>
    <p:extLst>
      <p:ext uri="{BB962C8B-B14F-4D97-AF65-F5344CB8AC3E}">
        <p14:creationId xmlns:p14="http://schemas.microsoft.com/office/powerpoint/2010/main" val="10926629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77E57D-084C-4A35-A85D-EAA9E0435843}"/>
              </a:ext>
            </a:extLst>
          </p:cNvPr>
          <p:cNvSpPr>
            <a:spLocks noGrp="1"/>
          </p:cNvSpPr>
          <p:nvPr>
            <p:ph type="title"/>
          </p:nvPr>
        </p:nvSpPr>
        <p:spPr/>
        <p:txBody>
          <a:bodyPr/>
          <a:lstStyle/>
          <a:p>
            <a:r>
              <a:rPr lang="en-US" dirty="0">
                <a:solidFill>
                  <a:srgbClr val="387CAC"/>
                </a:solidFill>
              </a:rPr>
              <a:t>Group Agreements</a:t>
            </a:r>
          </a:p>
        </p:txBody>
      </p:sp>
      <p:sp>
        <p:nvSpPr>
          <p:cNvPr id="2" name="Text Placeholder 1">
            <a:extLst>
              <a:ext uri="{FF2B5EF4-FFF2-40B4-BE49-F238E27FC236}">
                <a16:creationId xmlns:a16="http://schemas.microsoft.com/office/drawing/2014/main" id="{6AB3AE0F-253B-4A44-913B-F31628A9E8C7}"/>
              </a:ext>
            </a:extLst>
          </p:cNvPr>
          <p:cNvSpPr>
            <a:spLocks noGrp="1"/>
          </p:cNvSpPr>
          <p:nvPr>
            <p:ph type="body" sz="quarter" idx="10"/>
          </p:nvPr>
        </p:nvSpPr>
        <p:spPr>
          <a:xfrm>
            <a:off x="457199" y="1063229"/>
            <a:ext cx="5649687" cy="3437334"/>
          </a:xfrm>
        </p:spPr>
        <p:txBody>
          <a:bodyPr/>
          <a:lstStyle/>
          <a:p>
            <a:pPr marL="457200" indent="-457200">
              <a:buFont typeface="+mj-lt"/>
              <a:buAutoNum type="arabicPeriod"/>
            </a:pPr>
            <a:r>
              <a:rPr lang="en-US" dirty="0">
                <a:solidFill>
                  <a:schemeClr val="accent4">
                    <a:lumMod val="50000"/>
                  </a:schemeClr>
                </a:solidFill>
              </a:rPr>
              <a:t>Respect the privacy of others</a:t>
            </a:r>
          </a:p>
          <a:p>
            <a:pPr marL="457200" indent="-457200">
              <a:buFont typeface="+mj-lt"/>
              <a:buAutoNum type="arabicPeriod"/>
            </a:pPr>
            <a:r>
              <a:rPr lang="en-US" dirty="0">
                <a:solidFill>
                  <a:schemeClr val="accent4">
                    <a:lumMod val="50000"/>
                  </a:schemeClr>
                </a:solidFill>
              </a:rPr>
              <a:t>The “no name rule” </a:t>
            </a:r>
          </a:p>
          <a:p>
            <a:pPr marL="457200" indent="-457200">
              <a:buFont typeface="+mj-lt"/>
              <a:buAutoNum type="arabicPeriod"/>
            </a:pPr>
            <a:r>
              <a:rPr lang="en-US" dirty="0">
                <a:solidFill>
                  <a:schemeClr val="accent4">
                    <a:lumMod val="60000"/>
                    <a:lumOff val="40000"/>
                  </a:schemeClr>
                </a:solidFill>
              </a:rPr>
              <a:t>[insert group agreement]</a:t>
            </a:r>
          </a:p>
          <a:p>
            <a:pPr marL="457200" indent="-457200">
              <a:buFont typeface="+mj-lt"/>
              <a:buAutoNum type="arabicPeriod"/>
            </a:pPr>
            <a:r>
              <a:rPr lang="en-US" dirty="0">
                <a:solidFill>
                  <a:schemeClr val="accent4">
                    <a:lumMod val="60000"/>
                    <a:lumOff val="40000"/>
                  </a:schemeClr>
                </a:solidFill>
              </a:rPr>
              <a:t>[insert group agreement]</a:t>
            </a:r>
          </a:p>
          <a:p>
            <a:pPr marL="457200" indent="-457200">
              <a:buFont typeface="+mj-lt"/>
              <a:buAutoNum type="arabicPeriod"/>
            </a:pPr>
            <a:r>
              <a:rPr lang="en-US" dirty="0">
                <a:solidFill>
                  <a:schemeClr val="accent4">
                    <a:lumMod val="60000"/>
                    <a:lumOff val="40000"/>
                  </a:schemeClr>
                </a:solidFill>
              </a:rPr>
              <a:t>[insert group agreement]</a:t>
            </a:r>
          </a:p>
          <a:p>
            <a:pPr marL="457200" indent="-457200">
              <a:buFont typeface="+mj-lt"/>
              <a:buAutoNum type="arabicPeriod"/>
            </a:pPr>
            <a:r>
              <a:rPr lang="en-US" dirty="0">
                <a:solidFill>
                  <a:schemeClr val="accent4">
                    <a:lumMod val="60000"/>
                    <a:lumOff val="40000"/>
                  </a:schemeClr>
                </a:solidFill>
              </a:rPr>
              <a:t>[insert group agreement]</a:t>
            </a:r>
          </a:p>
          <a:p>
            <a:pPr marL="457200" indent="-457200">
              <a:buFont typeface="+mj-lt"/>
              <a:buAutoNum type="arabicPeriod"/>
            </a:pPr>
            <a:r>
              <a:rPr lang="en-US" dirty="0">
                <a:solidFill>
                  <a:schemeClr val="accent4">
                    <a:lumMod val="60000"/>
                    <a:lumOff val="40000"/>
                  </a:schemeClr>
                </a:solidFill>
              </a:rPr>
              <a:t>[insert group agreement]</a:t>
            </a:r>
          </a:p>
          <a:p>
            <a:pPr marL="457200" indent="-457200">
              <a:buFont typeface="+mj-lt"/>
              <a:buAutoNum type="arabicPeriod"/>
            </a:pPr>
            <a:r>
              <a:rPr lang="en-US" dirty="0">
                <a:solidFill>
                  <a:schemeClr val="accent4">
                    <a:lumMod val="60000"/>
                    <a:lumOff val="40000"/>
                  </a:schemeClr>
                </a:solidFill>
              </a:rPr>
              <a:t>[insert group agreement]</a:t>
            </a:r>
          </a:p>
          <a:p>
            <a:pPr marL="457200" indent="-457200">
              <a:buFont typeface="+mj-lt"/>
              <a:buAutoNum type="arabicPeriod"/>
            </a:pPr>
            <a:endParaRPr lang="en-US" dirty="0"/>
          </a:p>
        </p:txBody>
      </p:sp>
      <p:pic>
        <p:nvPicPr>
          <p:cNvPr id="9" name="Picture 8" descr="Illustration of two students standing next to each other. ">
            <a:extLst>
              <a:ext uri="{FF2B5EF4-FFF2-40B4-BE49-F238E27FC236}">
                <a16:creationId xmlns:a16="http://schemas.microsoft.com/office/drawing/2014/main" id="{F981C025-B1EF-4521-AE16-7822C2451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335" y="1728537"/>
            <a:ext cx="2865665" cy="3208984"/>
          </a:xfrm>
          <a:prstGeom prst="rect">
            <a:avLst/>
          </a:prstGeom>
        </p:spPr>
      </p:pic>
    </p:spTree>
    <p:extLst>
      <p:ext uri="{BB962C8B-B14F-4D97-AF65-F5344CB8AC3E}">
        <p14:creationId xmlns:p14="http://schemas.microsoft.com/office/powerpoint/2010/main" val="31095216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025E-8630-4C64-B857-684805AD41C2}"/>
              </a:ext>
            </a:extLst>
          </p:cNvPr>
          <p:cNvSpPr>
            <a:spLocks noGrp="1"/>
          </p:cNvSpPr>
          <p:nvPr>
            <p:ph type="title"/>
          </p:nvPr>
        </p:nvSpPr>
        <p:spPr/>
        <p:txBody>
          <a:bodyPr/>
          <a:lstStyle/>
          <a:p>
            <a:r>
              <a:rPr lang="en-US" dirty="0">
                <a:solidFill>
                  <a:srgbClr val="008484"/>
                </a:solidFill>
              </a:rPr>
              <a:t>Verbal Communication Skills</a:t>
            </a:r>
          </a:p>
        </p:txBody>
      </p:sp>
      <p:sp>
        <p:nvSpPr>
          <p:cNvPr id="3" name="Text Placeholder 2">
            <a:extLst>
              <a:ext uri="{FF2B5EF4-FFF2-40B4-BE49-F238E27FC236}">
                <a16:creationId xmlns:a16="http://schemas.microsoft.com/office/drawing/2014/main" id="{9157DED4-30C2-4BBC-A52C-9040A066C414}"/>
              </a:ext>
            </a:extLst>
          </p:cNvPr>
          <p:cNvSpPr>
            <a:spLocks noGrp="1"/>
          </p:cNvSpPr>
          <p:nvPr>
            <p:ph type="body" sz="quarter" idx="10"/>
          </p:nvPr>
        </p:nvSpPr>
        <p:spPr/>
        <p:txBody>
          <a:bodyPr/>
          <a:lstStyle/>
          <a:p>
            <a:r>
              <a:rPr lang="en-US" dirty="0">
                <a:solidFill>
                  <a:schemeClr val="accent4">
                    <a:lumMod val="50000"/>
                  </a:schemeClr>
                </a:solidFill>
              </a:rPr>
              <a:t>Tone of voice</a:t>
            </a:r>
          </a:p>
          <a:p>
            <a:r>
              <a:rPr lang="en-US" dirty="0">
                <a:solidFill>
                  <a:schemeClr val="accent4">
                    <a:lumMod val="50000"/>
                  </a:schemeClr>
                </a:solidFill>
              </a:rPr>
              <a:t>Active listening</a:t>
            </a:r>
          </a:p>
          <a:p>
            <a:pPr lvl="1"/>
            <a:r>
              <a:rPr lang="en-US" dirty="0">
                <a:solidFill>
                  <a:schemeClr val="accent4">
                    <a:lumMod val="50000"/>
                  </a:schemeClr>
                </a:solidFill>
              </a:rPr>
              <a:t>Rephrase what has been said</a:t>
            </a:r>
          </a:p>
          <a:p>
            <a:pPr lvl="1"/>
            <a:r>
              <a:rPr lang="en-US" dirty="0">
                <a:solidFill>
                  <a:schemeClr val="accent4">
                    <a:lumMod val="50000"/>
                  </a:schemeClr>
                </a:solidFill>
              </a:rPr>
              <a:t>Take turns talking</a:t>
            </a:r>
          </a:p>
          <a:p>
            <a:pPr lvl="1"/>
            <a:r>
              <a:rPr lang="en-US" dirty="0">
                <a:solidFill>
                  <a:schemeClr val="accent4">
                    <a:lumMod val="50000"/>
                  </a:schemeClr>
                </a:solidFill>
              </a:rPr>
              <a:t>Ask questions about what is said and how the other person feels</a:t>
            </a:r>
          </a:p>
          <a:p>
            <a:pPr marL="0" indent="0">
              <a:buNone/>
            </a:pPr>
            <a:endParaRPr lang="en-US" dirty="0"/>
          </a:p>
        </p:txBody>
      </p:sp>
    </p:spTree>
    <p:extLst>
      <p:ext uri="{BB962C8B-B14F-4D97-AF65-F5344CB8AC3E}">
        <p14:creationId xmlns:p14="http://schemas.microsoft.com/office/powerpoint/2010/main" val="289220650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2F07-60E1-485B-8F5C-7D6564753D22}"/>
              </a:ext>
            </a:extLst>
          </p:cNvPr>
          <p:cNvSpPr>
            <a:spLocks noGrp="1"/>
          </p:cNvSpPr>
          <p:nvPr>
            <p:ph type="title"/>
          </p:nvPr>
        </p:nvSpPr>
        <p:spPr/>
        <p:txBody>
          <a:bodyPr/>
          <a:lstStyle/>
          <a:p>
            <a:r>
              <a:rPr lang="en-US" dirty="0">
                <a:solidFill>
                  <a:srgbClr val="008484"/>
                </a:solidFill>
              </a:rPr>
              <a:t>“I” Am Important</a:t>
            </a:r>
          </a:p>
        </p:txBody>
      </p:sp>
      <p:sp>
        <p:nvSpPr>
          <p:cNvPr id="3" name="Text Placeholder 2">
            <a:extLst>
              <a:ext uri="{FF2B5EF4-FFF2-40B4-BE49-F238E27FC236}">
                <a16:creationId xmlns:a16="http://schemas.microsoft.com/office/drawing/2014/main" id="{44BB0236-3B10-46BF-AE1B-92CA9D22832B}"/>
              </a:ext>
            </a:extLst>
          </p:cNvPr>
          <p:cNvSpPr>
            <a:spLocks noGrp="1"/>
          </p:cNvSpPr>
          <p:nvPr>
            <p:ph type="body" sz="quarter" idx="10"/>
          </p:nvPr>
        </p:nvSpPr>
        <p:spPr/>
        <p:txBody>
          <a:bodyPr/>
          <a:lstStyle/>
          <a:p>
            <a:pPr marL="0" indent="0">
              <a:buNone/>
            </a:pPr>
            <a:r>
              <a:rPr lang="en-US" b="1" dirty="0">
                <a:solidFill>
                  <a:schemeClr val="accent4">
                    <a:lumMod val="50000"/>
                  </a:schemeClr>
                </a:solidFill>
              </a:rPr>
              <a:t>“I” statements…</a:t>
            </a:r>
          </a:p>
          <a:p>
            <a:r>
              <a:rPr lang="en-US" sz="1800" dirty="0">
                <a:solidFill>
                  <a:schemeClr val="accent4">
                    <a:lumMod val="50000"/>
                  </a:schemeClr>
                </a:solidFill>
              </a:rPr>
              <a:t>Are a way to clearly express how you feel</a:t>
            </a:r>
          </a:p>
          <a:p>
            <a:r>
              <a:rPr lang="en-US" sz="1800" dirty="0">
                <a:solidFill>
                  <a:schemeClr val="accent4">
                    <a:lumMod val="50000"/>
                  </a:schemeClr>
                </a:solidFill>
              </a:rPr>
              <a:t>Make it easier to express how you feel because you are just talking about yourself</a:t>
            </a:r>
          </a:p>
          <a:p>
            <a:pPr marL="0" indent="0">
              <a:buNone/>
            </a:pPr>
            <a:endParaRPr lang="en-US" dirty="0">
              <a:solidFill>
                <a:schemeClr val="accent4">
                  <a:lumMod val="50000"/>
                </a:schemeClr>
              </a:solidFill>
            </a:endParaRPr>
          </a:p>
          <a:p>
            <a:pPr marL="0" indent="0">
              <a:buNone/>
            </a:pPr>
            <a:r>
              <a:rPr lang="en-US" dirty="0">
                <a:solidFill>
                  <a:schemeClr val="accent4">
                    <a:lumMod val="50000"/>
                  </a:schemeClr>
                </a:solidFill>
              </a:rPr>
              <a:t>Let’s practice:</a:t>
            </a:r>
          </a:p>
          <a:p>
            <a:pPr marL="0" indent="0">
              <a:buNone/>
            </a:pPr>
            <a:endParaRPr lang="en-US" dirty="0"/>
          </a:p>
        </p:txBody>
      </p:sp>
      <p:pic>
        <p:nvPicPr>
          <p:cNvPr id="6" name="Picture 5" descr="Table showing an “I” statement example. ">
            <a:extLst>
              <a:ext uri="{FF2B5EF4-FFF2-40B4-BE49-F238E27FC236}">
                <a16:creationId xmlns:a16="http://schemas.microsoft.com/office/drawing/2014/main" id="{1B9308B2-32E4-3921-E952-41697AC3DC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3100210"/>
            <a:ext cx="8533741" cy="1288372"/>
          </a:xfrm>
          <a:prstGeom prst="rect">
            <a:avLst/>
          </a:prstGeom>
        </p:spPr>
      </p:pic>
    </p:spTree>
    <p:extLst>
      <p:ext uri="{BB962C8B-B14F-4D97-AF65-F5344CB8AC3E}">
        <p14:creationId xmlns:p14="http://schemas.microsoft.com/office/powerpoint/2010/main" val="369738521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A13A-A17A-1246-0174-CDF7B9086122}"/>
              </a:ext>
            </a:extLst>
          </p:cNvPr>
          <p:cNvSpPr>
            <a:spLocks noGrp="1"/>
          </p:cNvSpPr>
          <p:nvPr>
            <p:ph type="title"/>
          </p:nvPr>
        </p:nvSpPr>
        <p:spPr>
          <a:xfrm>
            <a:off x="457200" y="-857250"/>
            <a:ext cx="8229600" cy="857250"/>
          </a:xfrm>
        </p:spPr>
        <p:txBody>
          <a:bodyPr anchor="b" anchorCtr="0"/>
          <a:lstStyle/>
          <a:p>
            <a:r>
              <a:rPr lang="en-US" dirty="0"/>
              <a:t>”I” Am Important (continued)</a:t>
            </a:r>
          </a:p>
        </p:txBody>
      </p:sp>
      <p:pic>
        <p:nvPicPr>
          <p:cNvPr id="3" name="Picture 2" descr="Table showing more “I” statement examples. ">
            <a:extLst>
              <a:ext uri="{FF2B5EF4-FFF2-40B4-BE49-F238E27FC236}">
                <a16:creationId xmlns:a16="http://schemas.microsoft.com/office/drawing/2014/main" id="{ADE39A8A-5CD1-2D7F-1F3E-DB6C485E65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7051" y="807299"/>
            <a:ext cx="8483069" cy="3504928"/>
          </a:xfrm>
          <a:prstGeom prst="rect">
            <a:avLst/>
          </a:prstGeom>
        </p:spPr>
      </p:pic>
    </p:spTree>
    <p:extLst>
      <p:ext uri="{BB962C8B-B14F-4D97-AF65-F5344CB8AC3E}">
        <p14:creationId xmlns:p14="http://schemas.microsoft.com/office/powerpoint/2010/main" val="355192759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6853-51A3-4A6D-85BE-83484FB7BCCA}"/>
              </a:ext>
            </a:extLst>
          </p:cNvPr>
          <p:cNvSpPr>
            <a:spLocks noGrp="1"/>
          </p:cNvSpPr>
          <p:nvPr>
            <p:ph type="title"/>
          </p:nvPr>
        </p:nvSpPr>
        <p:spPr/>
        <p:txBody>
          <a:bodyPr/>
          <a:lstStyle/>
          <a:p>
            <a:r>
              <a:rPr lang="en-US" dirty="0">
                <a:solidFill>
                  <a:srgbClr val="008484"/>
                </a:solidFill>
              </a:rPr>
              <a:t>Communication Practice</a:t>
            </a:r>
          </a:p>
        </p:txBody>
      </p:sp>
      <p:sp>
        <p:nvSpPr>
          <p:cNvPr id="3" name="Text Placeholder 2">
            <a:extLst>
              <a:ext uri="{FF2B5EF4-FFF2-40B4-BE49-F238E27FC236}">
                <a16:creationId xmlns:a16="http://schemas.microsoft.com/office/drawing/2014/main" id="{AC3D4929-4027-47CF-945F-68A6BEE3171E}"/>
              </a:ext>
            </a:extLst>
          </p:cNvPr>
          <p:cNvSpPr>
            <a:spLocks noGrp="1"/>
          </p:cNvSpPr>
          <p:nvPr>
            <p:ph type="body" sz="quarter" idx="10"/>
          </p:nvPr>
        </p:nvSpPr>
        <p:spPr>
          <a:xfrm>
            <a:off x="457200" y="1063229"/>
            <a:ext cx="8229600" cy="3341688"/>
          </a:xfrm>
        </p:spPr>
        <p:txBody>
          <a:bodyPr/>
          <a:lstStyle/>
          <a:p>
            <a:r>
              <a:rPr lang="en-US" dirty="0">
                <a:solidFill>
                  <a:schemeClr val="accent4">
                    <a:lumMod val="50000"/>
                  </a:schemeClr>
                </a:solidFill>
              </a:rPr>
              <a:t>We will practice healthy communication skills with four scenarios</a:t>
            </a:r>
          </a:p>
          <a:p>
            <a:r>
              <a:rPr lang="en-US" dirty="0">
                <a:solidFill>
                  <a:schemeClr val="accent4">
                    <a:lumMod val="50000"/>
                  </a:schemeClr>
                </a:solidFill>
              </a:rPr>
              <a:t>Each scenario:</a:t>
            </a:r>
          </a:p>
          <a:p>
            <a:pPr lvl="1"/>
            <a:r>
              <a:rPr lang="en-US" dirty="0">
                <a:solidFill>
                  <a:schemeClr val="accent4">
                    <a:lumMod val="50000"/>
                  </a:schemeClr>
                </a:solidFill>
              </a:rPr>
              <a:t>Two volunteers will be actors/actresses (girls do not have to play girls and boys do not have to play boys)</a:t>
            </a:r>
          </a:p>
          <a:p>
            <a:pPr lvl="1"/>
            <a:r>
              <a:rPr lang="en-US" dirty="0">
                <a:solidFill>
                  <a:schemeClr val="accent4">
                    <a:lumMod val="50000"/>
                  </a:schemeClr>
                </a:solidFill>
              </a:rPr>
              <a:t>Actors/actresses will try to use each of the healthy communication skills at least once</a:t>
            </a:r>
          </a:p>
          <a:p>
            <a:pPr lvl="1"/>
            <a:r>
              <a:rPr lang="en-US" dirty="0">
                <a:solidFill>
                  <a:schemeClr val="accent4">
                    <a:lumMod val="50000"/>
                  </a:schemeClr>
                </a:solidFill>
              </a:rPr>
              <a:t>The rest of the class will be observers who will check off which healthy communication skills were used during the role-plays on </a:t>
            </a:r>
            <a:r>
              <a:rPr lang="en-US" b="1" dirty="0">
                <a:solidFill>
                  <a:srgbClr val="275A70"/>
                </a:solidFill>
              </a:rPr>
              <a:t>page 12 </a:t>
            </a:r>
            <a:r>
              <a:rPr lang="en-US" dirty="0">
                <a:solidFill>
                  <a:schemeClr val="accent4">
                    <a:lumMod val="50000"/>
                  </a:schemeClr>
                </a:solidFill>
              </a:rPr>
              <a:t>of your handbooks (pick only one actor/actress to use the checklist for)</a:t>
            </a:r>
          </a:p>
          <a:p>
            <a:pPr lvl="1"/>
            <a:endParaRPr lang="en-US" dirty="0"/>
          </a:p>
        </p:txBody>
      </p:sp>
    </p:spTree>
    <p:extLst>
      <p:ext uri="{BB962C8B-B14F-4D97-AF65-F5344CB8AC3E}">
        <p14:creationId xmlns:p14="http://schemas.microsoft.com/office/powerpoint/2010/main" val="101453250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105B-9417-DC6D-2902-AA7334B5847A}"/>
              </a:ext>
            </a:extLst>
          </p:cNvPr>
          <p:cNvSpPr>
            <a:spLocks noGrp="1"/>
          </p:cNvSpPr>
          <p:nvPr>
            <p:ph type="title"/>
          </p:nvPr>
        </p:nvSpPr>
        <p:spPr>
          <a:xfrm>
            <a:off x="457200" y="-857250"/>
            <a:ext cx="8229600" cy="857250"/>
          </a:xfrm>
        </p:spPr>
        <p:txBody>
          <a:bodyPr anchor="b" anchorCtr="0"/>
          <a:lstStyle/>
          <a:p>
            <a:r>
              <a:rPr lang="en-US" dirty="0"/>
              <a:t>Communication Situation 1</a:t>
            </a:r>
          </a:p>
        </p:txBody>
      </p:sp>
      <p:pic>
        <p:nvPicPr>
          <p:cNvPr id="5" name="Picture 4" descr="Two speech bubbles. The first one reads, “Sara: You are looking for your favorite shirt but you cannot find it.” The second one reads, “Lindsey: You borrowed Sara’s shirt, but you’ve misplaced it.">
            <a:extLst>
              <a:ext uri="{FF2B5EF4-FFF2-40B4-BE49-F238E27FC236}">
                <a16:creationId xmlns:a16="http://schemas.microsoft.com/office/drawing/2014/main" id="{486F2311-9FC0-4A3C-A4C6-7B2596D869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7562" y="1016934"/>
            <a:ext cx="7988874" cy="3109631"/>
          </a:xfrm>
          <a:prstGeom prst="rect">
            <a:avLst/>
          </a:prstGeom>
        </p:spPr>
      </p:pic>
    </p:spTree>
    <p:extLst>
      <p:ext uri="{BB962C8B-B14F-4D97-AF65-F5344CB8AC3E}">
        <p14:creationId xmlns:p14="http://schemas.microsoft.com/office/powerpoint/2010/main" val="208126964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18FB-7FDD-3653-8357-90400BDE668E}"/>
              </a:ext>
            </a:extLst>
          </p:cNvPr>
          <p:cNvSpPr>
            <a:spLocks noGrp="1"/>
          </p:cNvSpPr>
          <p:nvPr>
            <p:ph type="title"/>
          </p:nvPr>
        </p:nvSpPr>
        <p:spPr>
          <a:xfrm>
            <a:off x="457200" y="-857250"/>
            <a:ext cx="8229600" cy="857250"/>
          </a:xfrm>
        </p:spPr>
        <p:txBody>
          <a:bodyPr anchor="b" anchorCtr="0"/>
          <a:lstStyle/>
          <a:p>
            <a:r>
              <a:rPr lang="en-US" dirty="0"/>
              <a:t>Communication Situation 2</a:t>
            </a:r>
          </a:p>
        </p:txBody>
      </p:sp>
      <p:pic>
        <p:nvPicPr>
          <p:cNvPr id="4" name="Picture 3" descr="Two speech bubbles. The first one reads, “Trey: You posted a video online of you and a bunch of your freinds making fun of Isaac. The second one reads, “Isaac: You saw the video that Trey posted. You are really upset.”">
            <a:extLst>
              <a:ext uri="{FF2B5EF4-FFF2-40B4-BE49-F238E27FC236}">
                <a16:creationId xmlns:a16="http://schemas.microsoft.com/office/drawing/2014/main" id="{645E8C73-743F-44FD-A460-423A889D20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033" y="919921"/>
            <a:ext cx="8819933" cy="3303656"/>
          </a:xfrm>
          <a:prstGeom prst="rect">
            <a:avLst/>
          </a:prstGeom>
        </p:spPr>
      </p:pic>
    </p:spTree>
    <p:extLst>
      <p:ext uri="{BB962C8B-B14F-4D97-AF65-F5344CB8AC3E}">
        <p14:creationId xmlns:p14="http://schemas.microsoft.com/office/powerpoint/2010/main" val="37431764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01E5-A292-6964-EA50-9A2C9C5694ED}"/>
              </a:ext>
            </a:extLst>
          </p:cNvPr>
          <p:cNvSpPr>
            <a:spLocks noGrp="1"/>
          </p:cNvSpPr>
          <p:nvPr>
            <p:ph type="title"/>
          </p:nvPr>
        </p:nvSpPr>
        <p:spPr>
          <a:xfrm>
            <a:off x="457200" y="-857250"/>
            <a:ext cx="8229600" cy="857250"/>
          </a:xfrm>
        </p:spPr>
        <p:txBody>
          <a:bodyPr anchor="b" anchorCtr="0"/>
          <a:lstStyle/>
          <a:p>
            <a:r>
              <a:rPr lang="en-US" dirty="0"/>
              <a:t>Communication Situation 3</a:t>
            </a:r>
          </a:p>
        </p:txBody>
      </p:sp>
      <p:grpSp>
        <p:nvGrpSpPr>
          <p:cNvPr id="6" name="Group 5" descr="Two speech bubbles. The first one reads, “Tyson: You really want to fit in with others your age, but one of your classmates has started teasing you and calling you “big boy.” This is really upsetting you. The second one reads, “Cameron: You want to fit in with others your age. You notice that when you call one of your classmates a name, the other boys start laughing. The more bad things you say, the more your classmates laugh. They really think you are funny.">
            <a:extLst>
              <a:ext uri="{FF2B5EF4-FFF2-40B4-BE49-F238E27FC236}">
                <a16:creationId xmlns:a16="http://schemas.microsoft.com/office/drawing/2014/main" id="{FD474001-C359-4988-BF81-E0BDCE94EDBC}"/>
              </a:ext>
            </a:extLst>
          </p:cNvPr>
          <p:cNvGrpSpPr/>
          <p:nvPr/>
        </p:nvGrpSpPr>
        <p:grpSpPr>
          <a:xfrm>
            <a:off x="574667" y="716613"/>
            <a:ext cx="7994664" cy="3823114"/>
            <a:chOff x="574667" y="716613"/>
            <a:chExt cx="7994664" cy="3823114"/>
          </a:xfrm>
        </p:grpSpPr>
        <p:pic>
          <p:nvPicPr>
            <p:cNvPr id="4" name="Picture 3">
              <a:extLst>
                <a:ext uri="{FF2B5EF4-FFF2-40B4-BE49-F238E27FC236}">
                  <a16:creationId xmlns:a16="http://schemas.microsoft.com/office/drawing/2014/main" id="{5ACF6579-F0BD-411D-BCB1-47097F1F41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4667" y="716613"/>
              <a:ext cx="7994664" cy="3710274"/>
            </a:xfrm>
            <a:prstGeom prst="rect">
              <a:avLst/>
            </a:prstGeom>
          </p:spPr>
        </p:pic>
        <p:sp>
          <p:nvSpPr>
            <p:cNvPr id="5" name="Rectangle 4">
              <a:extLst>
                <a:ext uri="{FF2B5EF4-FFF2-40B4-BE49-F238E27FC236}">
                  <a16:creationId xmlns:a16="http://schemas.microsoft.com/office/drawing/2014/main" id="{CA8C28AF-733E-4DAC-87D4-3485F7BE23F4}"/>
                </a:ext>
              </a:extLst>
            </p:cNvPr>
            <p:cNvSpPr/>
            <p:nvPr/>
          </p:nvSpPr>
          <p:spPr>
            <a:xfrm>
              <a:off x="3593054" y="4292301"/>
              <a:ext cx="1688951" cy="24742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602474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3AA9-3F94-8342-D409-5F6D22725773}"/>
              </a:ext>
            </a:extLst>
          </p:cNvPr>
          <p:cNvSpPr>
            <a:spLocks noGrp="1"/>
          </p:cNvSpPr>
          <p:nvPr>
            <p:ph type="title"/>
          </p:nvPr>
        </p:nvSpPr>
        <p:spPr>
          <a:xfrm>
            <a:off x="457200" y="-857250"/>
            <a:ext cx="8229600" cy="857250"/>
          </a:xfrm>
        </p:spPr>
        <p:txBody>
          <a:bodyPr anchor="b" anchorCtr="0"/>
          <a:lstStyle/>
          <a:p>
            <a:r>
              <a:rPr lang="en-US" dirty="0"/>
              <a:t>Communication Situation 4</a:t>
            </a:r>
          </a:p>
        </p:txBody>
      </p:sp>
      <p:pic>
        <p:nvPicPr>
          <p:cNvPr id="3" name="Picture 2" descr="Two speech bubbles. The first one reads, “Jasmine: You really like hanging out with John, but you promised you would have dinner with your family tonight.” The second one reads, “John: You want to hang out with your girlfriend, but she does not want to hangout. You do not understand why she would not want to spend as much time as possible with you. You think she is using her family as an excuse and that she really plans to do something with another guy.”">
            <a:extLst>
              <a:ext uri="{FF2B5EF4-FFF2-40B4-BE49-F238E27FC236}">
                <a16:creationId xmlns:a16="http://schemas.microsoft.com/office/drawing/2014/main" id="{12A8A287-67BC-C8D2-9F8A-2055FF518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26" y="893619"/>
            <a:ext cx="8224709" cy="3260104"/>
          </a:xfrm>
          <a:prstGeom prst="rect">
            <a:avLst/>
          </a:prstGeom>
        </p:spPr>
      </p:pic>
    </p:spTree>
    <p:extLst>
      <p:ext uri="{BB962C8B-B14F-4D97-AF65-F5344CB8AC3E}">
        <p14:creationId xmlns:p14="http://schemas.microsoft.com/office/powerpoint/2010/main" val="147632475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5A50-50BE-48F2-9E06-ECBE82FDC279}"/>
              </a:ext>
            </a:extLst>
          </p:cNvPr>
          <p:cNvSpPr>
            <a:spLocks noGrp="1"/>
          </p:cNvSpPr>
          <p:nvPr>
            <p:ph type="title"/>
          </p:nvPr>
        </p:nvSpPr>
        <p:spPr/>
        <p:txBody>
          <a:bodyPr/>
          <a:lstStyle/>
          <a:p>
            <a:r>
              <a:rPr lang="en-US" dirty="0">
                <a:solidFill>
                  <a:srgbClr val="008484"/>
                </a:solidFill>
              </a:rPr>
              <a:t>Recap &amp; Preview   </a:t>
            </a:r>
          </a:p>
        </p:txBody>
      </p:sp>
      <p:sp>
        <p:nvSpPr>
          <p:cNvPr id="3" name="Text Placeholder 2">
            <a:extLst>
              <a:ext uri="{FF2B5EF4-FFF2-40B4-BE49-F238E27FC236}">
                <a16:creationId xmlns:a16="http://schemas.microsoft.com/office/drawing/2014/main" id="{BF186004-A235-4E9E-805F-23BF34880413}"/>
              </a:ext>
            </a:extLst>
          </p:cNvPr>
          <p:cNvSpPr>
            <a:spLocks noGrp="1"/>
          </p:cNvSpPr>
          <p:nvPr>
            <p:ph type="body" sz="quarter" idx="10"/>
          </p:nvPr>
        </p:nvSpPr>
        <p:spPr/>
        <p:txBody>
          <a:bodyPr/>
          <a:lstStyle/>
          <a:p>
            <a:pPr marL="0" indent="0">
              <a:buNone/>
            </a:pPr>
            <a:r>
              <a:rPr lang="en-US" b="1" dirty="0">
                <a:solidFill>
                  <a:srgbClr val="008484"/>
                </a:solidFill>
              </a:rPr>
              <a:t>Session 4:</a:t>
            </a:r>
          </a:p>
          <a:p>
            <a:r>
              <a:rPr lang="en-US" dirty="0">
                <a:solidFill>
                  <a:schemeClr val="accent4">
                    <a:lumMod val="50000"/>
                  </a:schemeClr>
                </a:solidFill>
              </a:rPr>
              <a:t>Healthy communication skills</a:t>
            </a:r>
          </a:p>
          <a:p>
            <a:r>
              <a:rPr lang="en-US" dirty="0">
                <a:solidFill>
                  <a:schemeClr val="accent4">
                    <a:lumMod val="50000"/>
                  </a:schemeClr>
                </a:solidFill>
              </a:rPr>
              <a:t>Verbal and nonverbal communication</a:t>
            </a:r>
          </a:p>
          <a:p>
            <a:endParaRPr lang="en-US" sz="1600" dirty="0"/>
          </a:p>
          <a:p>
            <a:pPr marL="0" indent="0">
              <a:buNone/>
            </a:pPr>
            <a:r>
              <a:rPr lang="en-US" b="1" dirty="0">
                <a:solidFill>
                  <a:srgbClr val="9D2D34"/>
                </a:solidFill>
              </a:rPr>
              <a:t>Session 5:</a:t>
            </a:r>
          </a:p>
          <a:p>
            <a:r>
              <a:rPr lang="en-US" dirty="0">
                <a:solidFill>
                  <a:schemeClr val="accent4">
                    <a:lumMod val="50000"/>
                  </a:schemeClr>
                </a:solidFill>
              </a:rPr>
              <a:t>Unhealthy relationship behaviors</a:t>
            </a:r>
          </a:p>
          <a:p>
            <a:r>
              <a:rPr lang="en-US" dirty="0">
                <a:solidFill>
                  <a:schemeClr val="accent4">
                    <a:lumMod val="50000"/>
                  </a:schemeClr>
                </a:solidFill>
              </a:rPr>
              <a:t>Teen dating violence</a:t>
            </a:r>
          </a:p>
          <a:p>
            <a:r>
              <a:rPr lang="en-US" dirty="0">
                <a:solidFill>
                  <a:schemeClr val="accent4">
                    <a:lumMod val="50000"/>
                  </a:schemeClr>
                </a:solidFill>
              </a:rPr>
              <a:t>Unsafe behaviors and seeking help</a:t>
            </a:r>
          </a:p>
          <a:p>
            <a:endParaRPr lang="en-US" dirty="0"/>
          </a:p>
        </p:txBody>
      </p:sp>
      <p:pic>
        <p:nvPicPr>
          <p:cNvPr id="4" name="Picture 3">
            <a:extLst>
              <a:ext uri="{FF2B5EF4-FFF2-40B4-BE49-F238E27FC236}">
                <a16:creationId xmlns:a16="http://schemas.microsoft.com/office/drawing/2014/main" id="{F3FDC477-5C71-1646-65F7-F68E48158F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000000">
            <a:off x="6344048" y="3690877"/>
            <a:ext cx="3083592" cy="2305399"/>
          </a:xfrm>
          <a:prstGeom prst="rect">
            <a:avLst/>
          </a:prstGeom>
        </p:spPr>
      </p:pic>
    </p:spTree>
    <p:extLst>
      <p:ext uri="{BB962C8B-B14F-4D97-AF65-F5344CB8AC3E}">
        <p14:creationId xmlns:p14="http://schemas.microsoft.com/office/powerpoint/2010/main" val="68601498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589A5-3531-4350-B623-8EEB754D3C29}"/>
              </a:ext>
            </a:extLst>
          </p:cNvPr>
          <p:cNvSpPr>
            <a:spLocks noGrp="1"/>
          </p:cNvSpPr>
          <p:nvPr>
            <p:ph type="title"/>
          </p:nvPr>
        </p:nvSpPr>
        <p:spPr>
          <a:xfrm>
            <a:off x="441063" y="2162086"/>
            <a:ext cx="8261873" cy="993775"/>
          </a:xfrm>
        </p:spPr>
        <p:txBody>
          <a:bodyPr/>
          <a:lstStyle/>
          <a:p>
            <a:r>
              <a:rPr lang="en-US" sz="4000" dirty="0">
                <a:solidFill>
                  <a:srgbClr val="9D2D34"/>
                </a:solidFill>
              </a:rPr>
              <a:t>Session 5: Unhealthy &amp; Unsafe Relationships</a:t>
            </a:r>
          </a:p>
        </p:txBody>
      </p:sp>
      <p:pic>
        <p:nvPicPr>
          <p:cNvPr id="2" name="Picture 1">
            <a:extLst>
              <a:ext uri="{FF2B5EF4-FFF2-40B4-BE49-F238E27FC236}">
                <a16:creationId xmlns:a16="http://schemas.microsoft.com/office/drawing/2014/main" id="{CD953EAE-DE5A-2BC1-9FE0-0C4E550E25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894" y="-515561"/>
            <a:ext cx="3581494" cy="2677647"/>
          </a:xfrm>
          <a:prstGeom prst="rect">
            <a:avLst/>
          </a:prstGeom>
        </p:spPr>
      </p:pic>
      <p:pic>
        <p:nvPicPr>
          <p:cNvPr id="3" name="Picture 2">
            <a:extLst>
              <a:ext uri="{FF2B5EF4-FFF2-40B4-BE49-F238E27FC236}">
                <a16:creationId xmlns:a16="http://schemas.microsoft.com/office/drawing/2014/main" id="{8D822459-F922-88B7-0EA7-19C519C6B2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000000">
            <a:off x="5582445" y="3287755"/>
            <a:ext cx="3581494" cy="2677647"/>
          </a:xfrm>
          <a:prstGeom prst="rect">
            <a:avLst/>
          </a:prstGeom>
        </p:spPr>
      </p:pic>
    </p:spTree>
    <p:extLst>
      <p:ext uri="{BB962C8B-B14F-4D97-AF65-F5344CB8AC3E}">
        <p14:creationId xmlns:p14="http://schemas.microsoft.com/office/powerpoint/2010/main" val="36958142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3126-02C4-46F1-B442-B74467A57CBA}"/>
              </a:ext>
            </a:extLst>
          </p:cNvPr>
          <p:cNvSpPr>
            <a:spLocks noGrp="1"/>
          </p:cNvSpPr>
          <p:nvPr>
            <p:ph type="title"/>
          </p:nvPr>
        </p:nvSpPr>
        <p:spPr/>
        <p:txBody>
          <a:bodyPr/>
          <a:lstStyle/>
          <a:p>
            <a:r>
              <a:rPr lang="en-US" dirty="0">
                <a:solidFill>
                  <a:srgbClr val="387CAC"/>
                </a:solidFill>
              </a:rPr>
              <a:t>Parking Lot</a:t>
            </a:r>
          </a:p>
        </p:txBody>
      </p:sp>
      <p:sp>
        <p:nvSpPr>
          <p:cNvPr id="3" name="Text Placeholder 2">
            <a:extLst>
              <a:ext uri="{FF2B5EF4-FFF2-40B4-BE49-F238E27FC236}">
                <a16:creationId xmlns:a16="http://schemas.microsoft.com/office/drawing/2014/main" id="{BFAA7E9A-F614-473C-A3F9-4C288D627CE7}"/>
              </a:ext>
            </a:extLst>
          </p:cNvPr>
          <p:cNvSpPr>
            <a:spLocks noGrp="1"/>
          </p:cNvSpPr>
          <p:nvPr>
            <p:ph type="body" sz="quarter" idx="10"/>
          </p:nvPr>
        </p:nvSpPr>
        <p:spPr/>
        <p:txBody>
          <a:bodyPr/>
          <a:lstStyle/>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marL="0" indent="0">
              <a:buSzPct val="200000"/>
              <a:buNone/>
            </a:pPr>
            <a:endParaRPr lang="en-US" dirty="0"/>
          </a:p>
          <a:p>
            <a:pPr>
              <a:buSzPct val="200000"/>
              <a:buBlip>
                <a:blip r:embed="rId3">
                  <a:extLst>
                    <a:ext uri="{96DAC541-7B7A-43D3-8B79-37D633B846F1}">
                      <asvg:svgBlip xmlns:asvg="http://schemas.microsoft.com/office/drawing/2016/SVG/main" r:embed="rId4"/>
                    </a:ext>
                  </a:extLst>
                </a:blip>
              </a:buBlip>
            </a:pPr>
            <a:endParaRPr lang="en-US" dirty="0"/>
          </a:p>
        </p:txBody>
      </p:sp>
    </p:spTree>
    <p:extLst>
      <p:ext uri="{BB962C8B-B14F-4D97-AF65-F5344CB8AC3E}">
        <p14:creationId xmlns:p14="http://schemas.microsoft.com/office/powerpoint/2010/main" val="5671210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solidFill>
                  <a:srgbClr val="9D2D34"/>
                </a:solidFill>
              </a:rPr>
              <a:t>Question of the Day    </a:t>
            </a:r>
          </a:p>
        </p:txBody>
      </p:sp>
      <p:sp>
        <p:nvSpPr>
          <p:cNvPr id="3" name="Content Placeholder 2"/>
          <p:cNvSpPr>
            <a:spLocks noGrp="1"/>
          </p:cNvSpPr>
          <p:nvPr>
            <p:ph type="body" sz="quarter" idx="10"/>
          </p:nvPr>
        </p:nvSpPr>
        <p:spPr>
          <a:xfrm>
            <a:off x="457200" y="1304925"/>
            <a:ext cx="8120270" cy="3195638"/>
          </a:xfrm>
        </p:spPr>
        <p:txBody>
          <a:bodyPr/>
          <a:lstStyle/>
          <a:p>
            <a:pPr marL="0" indent="0" algn="ctr">
              <a:buNone/>
            </a:pPr>
            <a:r>
              <a:rPr lang="en-US" sz="4400" dirty="0">
                <a:solidFill>
                  <a:schemeClr val="accent4">
                    <a:lumMod val="50000"/>
                  </a:schemeClr>
                </a:solidFill>
              </a:rPr>
              <a:t>Who do you most respect? Why?</a:t>
            </a:r>
          </a:p>
          <a:p>
            <a:pPr marL="0" indent="0" algn="ctr">
              <a:buNone/>
            </a:pPr>
            <a:endParaRPr lang="en-US" sz="2800" dirty="0">
              <a:solidFill>
                <a:schemeClr val="accent4">
                  <a:lumMod val="50000"/>
                </a:schemeClr>
              </a:solidFill>
            </a:endParaRPr>
          </a:p>
          <a:p>
            <a:pPr marL="0" indent="0" algn="ctr">
              <a:buNone/>
            </a:pPr>
            <a:r>
              <a:rPr lang="en-US" sz="2800" dirty="0">
                <a:solidFill>
                  <a:schemeClr val="accent4">
                    <a:lumMod val="50000"/>
                  </a:schemeClr>
                </a:solidFill>
              </a:rPr>
              <a:t>Type your answer into the chat box.</a:t>
            </a:r>
          </a:p>
        </p:txBody>
      </p:sp>
    </p:spTree>
    <p:extLst>
      <p:ext uri="{BB962C8B-B14F-4D97-AF65-F5344CB8AC3E}">
        <p14:creationId xmlns:p14="http://schemas.microsoft.com/office/powerpoint/2010/main" val="185566802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5837-8B79-4246-8843-7EF95BE77391}"/>
              </a:ext>
            </a:extLst>
          </p:cNvPr>
          <p:cNvSpPr>
            <a:spLocks noGrp="1"/>
          </p:cNvSpPr>
          <p:nvPr>
            <p:ph type="title"/>
          </p:nvPr>
        </p:nvSpPr>
        <p:spPr/>
        <p:txBody>
          <a:bodyPr/>
          <a:lstStyle/>
          <a:p>
            <a:r>
              <a:rPr lang="en-US" dirty="0">
                <a:solidFill>
                  <a:srgbClr val="9D2D34"/>
                </a:solidFill>
              </a:rPr>
              <a:t>Ingredients of a Healthy Friendship  </a:t>
            </a:r>
          </a:p>
        </p:txBody>
      </p:sp>
      <p:sp>
        <p:nvSpPr>
          <p:cNvPr id="3" name="Text Placeholder 2">
            <a:extLst>
              <a:ext uri="{FF2B5EF4-FFF2-40B4-BE49-F238E27FC236}">
                <a16:creationId xmlns:a16="http://schemas.microsoft.com/office/drawing/2014/main" id="{9D111C06-46D3-4604-AB27-63854B4680FA}"/>
              </a:ext>
            </a:extLst>
          </p:cNvPr>
          <p:cNvSpPr>
            <a:spLocks noGrp="1"/>
          </p:cNvSpPr>
          <p:nvPr>
            <p:ph type="body" sz="quarter" idx="10"/>
          </p:nvPr>
        </p:nvSpPr>
        <p:spPr>
          <a:xfrm>
            <a:off x="457200" y="1063228"/>
            <a:ext cx="8229600" cy="3680221"/>
          </a:xfrm>
        </p:spPr>
        <p:txBody>
          <a:bodyPr/>
          <a:lstStyle/>
          <a:p>
            <a:pPr marL="0" indent="0">
              <a:buNone/>
            </a:pPr>
            <a:r>
              <a:rPr lang="en-US" dirty="0">
                <a:solidFill>
                  <a:schemeClr val="accent4">
                    <a:lumMod val="50000"/>
                  </a:schemeClr>
                </a:solidFill>
              </a:rPr>
              <a:t>What are some ways good friends treat each other?</a:t>
            </a:r>
          </a:p>
          <a:p>
            <a:pPr marL="0" indent="0">
              <a:buNone/>
            </a:pPr>
            <a:endParaRPr lang="en-US" sz="1050" dirty="0"/>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pPr marL="0" indent="0">
              <a:buNone/>
            </a:pPr>
            <a:endParaRPr lang="en-US" dirty="0">
              <a:solidFill>
                <a:schemeClr val="tx2">
                  <a:lumMod val="65000"/>
                </a:schemeClr>
              </a:solidFill>
            </a:endParaRPr>
          </a:p>
        </p:txBody>
      </p:sp>
    </p:spTree>
    <p:extLst>
      <p:ext uri="{BB962C8B-B14F-4D97-AF65-F5344CB8AC3E}">
        <p14:creationId xmlns:p14="http://schemas.microsoft.com/office/powerpoint/2010/main" val="6169391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2A28-A489-400E-8690-D62D3AE14EA3}"/>
              </a:ext>
            </a:extLst>
          </p:cNvPr>
          <p:cNvSpPr>
            <a:spLocks noGrp="1"/>
          </p:cNvSpPr>
          <p:nvPr>
            <p:ph type="title"/>
          </p:nvPr>
        </p:nvSpPr>
        <p:spPr/>
        <p:txBody>
          <a:bodyPr/>
          <a:lstStyle/>
          <a:p>
            <a:r>
              <a:rPr lang="en-US" dirty="0">
                <a:solidFill>
                  <a:srgbClr val="9D2D34"/>
                </a:solidFill>
              </a:rPr>
              <a:t>Unhealthy Relationship Behaviors</a:t>
            </a:r>
          </a:p>
        </p:txBody>
      </p:sp>
      <p:sp>
        <p:nvSpPr>
          <p:cNvPr id="3" name="Text Placeholder 2">
            <a:extLst>
              <a:ext uri="{FF2B5EF4-FFF2-40B4-BE49-F238E27FC236}">
                <a16:creationId xmlns:a16="http://schemas.microsoft.com/office/drawing/2014/main" id="{0DDF0FFE-E05F-4130-B019-8DD052A971F9}"/>
              </a:ext>
            </a:extLst>
          </p:cNvPr>
          <p:cNvSpPr>
            <a:spLocks noGrp="1"/>
          </p:cNvSpPr>
          <p:nvPr>
            <p:ph type="body" sz="quarter" idx="10"/>
          </p:nvPr>
        </p:nvSpPr>
        <p:spPr/>
        <p:txBody>
          <a:bodyPr/>
          <a:lstStyle/>
          <a:p>
            <a:r>
              <a:rPr lang="en-US" dirty="0">
                <a:solidFill>
                  <a:schemeClr val="tx2">
                    <a:lumMod val="65000"/>
                  </a:schemeClr>
                </a:solidFill>
              </a:rPr>
              <a:t>[unhealthy relationship behavior]</a:t>
            </a:r>
          </a:p>
          <a:p>
            <a:r>
              <a:rPr lang="en-US" dirty="0">
                <a:solidFill>
                  <a:schemeClr val="tx2">
                    <a:lumMod val="65000"/>
                  </a:schemeClr>
                </a:solidFill>
              </a:rPr>
              <a:t>[unhealthy relationship behavior]</a:t>
            </a:r>
          </a:p>
          <a:p>
            <a:r>
              <a:rPr lang="en-US" dirty="0">
                <a:solidFill>
                  <a:schemeClr val="tx2">
                    <a:lumMod val="65000"/>
                  </a:schemeClr>
                </a:solidFill>
              </a:rPr>
              <a:t>[unhealthy relationship behavior]</a:t>
            </a:r>
          </a:p>
          <a:p>
            <a:r>
              <a:rPr lang="en-US" dirty="0">
                <a:solidFill>
                  <a:schemeClr val="tx2">
                    <a:lumMod val="65000"/>
                  </a:schemeClr>
                </a:solidFill>
              </a:rPr>
              <a:t>[unhealthy relationship behavior]</a:t>
            </a:r>
          </a:p>
          <a:p>
            <a:r>
              <a:rPr lang="en-US" dirty="0">
                <a:solidFill>
                  <a:schemeClr val="tx2">
                    <a:lumMod val="65000"/>
                  </a:schemeClr>
                </a:solidFill>
              </a:rPr>
              <a:t>[unhealthy relationship behavior]</a:t>
            </a:r>
          </a:p>
          <a:p>
            <a:r>
              <a:rPr lang="en-US" dirty="0">
                <a:solidFill>
                  <a:schemeClr val="tx2">
                    <a:lumMod val="65000"/>
                  </a:schemeClr>
                </a:solidFill>
              </a:rPr>
              <a:t>[unhealthy relationship behavior]</a:t>
            </a:r>
          </a:p>
          <a:p>
            <a:r>
              <a:rPr lang="en-US" dirty="0">
                <a:solidFill>
                  <a:schemeClr val="tx2">
                    <a:lumMod val="65000"/>
                  </a:schemeClr>
                </a:solidFill>
              </a:rPr>
              <a:t>[unhealthy relationship behavior]</a:t>
            </a:r>
          </a:p>
          <a:p>
            <a:r>
              <a:rPr lang="en-US" dirty="0">
                <a:solidFill>
                  <a:schemeClr val="tx2">
                    <a:lumMod val="65000"/>
                  </a:schemeClr>
                </a:solidFill>
              </a:rPr>
              <a:t>[unhealthy relationship behavior]</a:t>
            </a:r>
          </a:p>
          <a:p>
            <a:pPr marL="0" indent="0">
              <a:buNone/>
            </a:pPr>
            <a:endParaRPr lang="en-US" dirty="0">
              <a:solidFill>
                <a:schemeClr val="tx2">
                  <a:lumMod val="65000"/>
                </a:schemeClr>
              </a:solidFill>
            </a:endParaRPr>
          </a:p>
          <a:p>
            <a:endParaRPr lang="en-US" dirty="0"/>
          </a:p>
        </p:txBody>
      </p:sp>
    </p:spTree>
    <p:extLst>
      <p:ext uri="{BB962C8B-B14F-4D97-AF65-F5344CB8AC3E}">
        <p14:creationId xmlns:p14="http://schemas.microsoft.com/office/powerpoint/2010/main" val="55996287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EDDB-4B04-4E9A-87B6-7508CB3682C9}"/>
              </a:ext>
            </a:extLst>
          </p:cNvPr>
          <p:cNvSpPr>
            <a:spLocks noGrp="1"/>
          </p:cNvSpPr>
          <p:nvPr>
            <p:ph type="title"/>
          </p:nvPr>
        </p:nvSpPr>
        <p:spPr/>
        <p:txBody>
          <a:bodyPr/>
          <a:lstStyle/>
          <a:p>
            <a:r>
              <a:rPr lang="en-US" dirty="0">
                <a:solidFill>
                  <a:srgbClr val="9D2D34"/>
                </a:solidFill>
              </a:rPr>
              <a:t>Healthy, Unhealthy, and Unsafe Behaviors</a:t>
            </a:r>
          </a:p>
        </p:txBody>
      </p:sp>
      <p:pic>
        <p:nvPicPr>
          <p:cNvPr id="5" name="Picture 4" descr="An illustration of a traffic light.">
            <a:extLst>
              <a:ext uri="{FF2B5EF4-FFF2-40B4-BE49-F238E27FC236}">
                <a16:creationId xmlns:a16="http://schemas.microsoft.com/office/drawing/2014/main" id="{757A4169-9EA7-19B5-84E0-7F0696A99666}"/>
              </a:ext>
            </a:extLst>
          </p:cNvPr>
          <p:cNvPicPr>
            <a:picLocks noChangeAspect="1"/>
          </p:cNvPicPr>
          <p:nvPr/>
        </p:nvPicPr>
        <p:blipFill>
          <a:blip r:embed="rId3">
            <a:extLst>
              <a:ext uri="{28A0092B-C50C-407E-A947-70E740481C1C}">
                <a14:useLocalDpi xmlns:a14="http://schemas.microsoft.com/office/drawing/2010/main" val="0"/>
              </a:ext>
            </a:extLst>
          </a:blip>
          <a:srcRect b="6312"/>
          <a:stretch>
            <a:fillRect/>
          </a:stretch>
        </p:blipFill>
        <p:spPr>
          <a:xfrm>
            <a:off x="312420" y="845820"/>
            <a:ext cx="2000986" cy="4297680"/>
          </a:xfrm>
          <a:prstGeom prst="rect">
            <a:avLst/>
          </a:prstGeom>
        </p:spPr>
      </p:pic>
      <p:sp>
        <p:nvSpPr>
          <p:cNvPr id="3" name="Text Placeholder 2">
            <a:extLst>
              <a:ext uri="{FF2B5EF4-FFF2-40B4-BE49-F238E27FC236}">
                <a16:creationId xmlns:a16="http://schemas.microsoft.com/office/drawing/2014/main" id="{CBDDE4E8-6DC2-4598-A8E0-D3EBE6481594}"/>
              </a:ext>
            </a:extLst>
          </p:cNvPr>
          <p:cNvSpPr>
            <a:spLocks noGrp="1"/>
          </p:cNvSpPr>
          <p:nvPr>
            <p:ph type="body" sz="quarter" idx="10"/>
          </p:nvPr>
        </p:nvSpPr>
        <p:spPr>
          <a:xfrm>
            <a:off x="2289586" y="1248335"/>
            <a:ext cx="6427693" cy="3198888"/>
          </a:xfrm>
        </p:spPr>
        <p:txBody>
          <a:bodyPr/>
          <a:lstStyle/>
          <a:p>
            <a:pPr marL="0" indent="0">
              <a:buNone/>
            </a:pPr>
            <a:r>
              <a:rPr lang="en-US" sz="2800" b="1" dirty="0">
                <a:solidFill>
                  <a:schemeClr val="accent4">
                    <a:lumMod val="50000"/>
                  </a:schemeClr>
                </a:solidFill>
              </a:rPr>
              <a:t>Unsafe</a:t>
            </a:r>
            <a:r>
              <a:rPr lang="en-US" dirty="0">
                <a:solidFill>
                  <a:schemeClr val="accent4">
                    <a:lumMod val="50000"/>
                  </a:schemeClr>
                </a:solidFill>
              </a:rPr>
              <a:t> – Things that may cause physical, sexual, or emotional harm</a:t>
            </a:r>
            <a:endParaRPr lang="en-US" sz="1600" b="1" dirty="0">
              <a:solidFill>
                <a:schemeClr val="accent4">
                  <a:lumMod val="50000"/>
                </a:schemeClr>
              </a:solidFill>
            </a:endParaRPr>
          </a:p>
          <a:p>
            <a:pPr marL="0" indent="0">
              <a:buNone/>
            </a:pPr>
            <a:r>
              <a:rPr lang="en-US" sz="2800" b="1" dirty="0">
                <a:solidFill>
                  <a:schemeClr val="accent4">
                    <a:lumMod val="50000"/>
                  </a:schemeClr>
                </a:solidFill>
              </a:rPr>
              <a:t>Unhealthy </a:t>
            </a:r>
            <a:r>
              <a:rPr lang="en-US" dirty="0">
                <a:solidFill>
                  <a:schemeClr val="accent4">
                    <a:lumMod val="50000"/>
                  </a:schemeClr>
                </a:solidFill>
              </a:rPr>
              <a:t>– Unhealthy behaviors between friends, between people who do not know each other, and between dating partners</a:t>
            </a:r>
            <a:endParaRPr lang="en-US" sz="1600" b="1" dirty="0">
              <a:solidFill>
                <a:schemeClr val="accent4">
                  <a:lumMod val="50000"/>
                </a:schemeClr>
              </a:solidFill>
            </a:endParaRPr>
          </a:p>
          <a:p>
            <a:pPr marL="0" indent="0">
              <a:buNone/>
            </a:pPr>
            <a:r>
              <a:rPr lang="en-US" sz="2800" b="1" dirty="0">
                <a:solidFill>
                  <a:schemeClr val="accent4">
                    <a:lumMod val="50000"/>
                  </a:schemeClr>
                </a:solidFill>
              </a:rPr>
              <a:t>Healthy </a:t>
            </a:r>
            <a:r>
              <a:rPr lang="en-US" dirty="0">
                <a:solidFill>
                  <a:schemeClr val="accent4">
                    <a:lumMod val="50000"/>
                  </a:schemeClr>
                </a:solidFill>
              </a:rPr>
              <a:t>– Things people do and ways people treat each other that are healthy</a:t>
            </a:r>
            <a:endParaRPr lang="en-US" b="1" dirty="0">
              <a:solidFill>
                <a:srgbClr val="E34C2B"/>
              </a:solidFill>
            </a:endParaRPr>
          </a:p>
          <a:p>
            <a:pPr marL="0" indent="0">
              <a:buNone/>
            </a:pPr>
            <a:endParaRPr lang="en-US" sz="3200" b="1" dirty="0">
              <a:solidFill>
                <a:srgbClr val="39B38C"/>
              </a:solidFill>
            </a:endParaRPr>
          </a:p>
        </p:txBody>
      </p:sp>
    </p:spTree>
    <p:extLst>
      <p:ext uri="{BB962C8B-B14F-4D97-AF65-F5344CB8AC3E}">
        <p14:creationId xmlns:p14="http://schemas.microsoft.com/office/powerpoint/2010/main" val="229270909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FE63-247A-436E-81E0-B82CA79036CA}"/>
              </a:ext>
            </a:extLst>
          </p:cNvPr>
          <p:cNvSpPr>
            <a:spLocks noGrp="1"/>
          </p:cNvSpPr>
          <p:nvPr>
            <p:ph type="title"/>
          </p:nvPr>
        </p:nvSpPr>
        <p:spPr/>
        <p:txBody>
          <a:bodyPr/>
          <a:lstStyle/>
          <a:p>
            <a:r>
              <a:rPr lang="en-US" dirty="0">
                <a:solidFill>
                  <a:srgbClr val="9D2D34"/>
                </a:solidFill>
              </a:rPr>
              <a:t>What is Teen Dating Violence?</a:t>
            </a:r>
          </a:p>
        </p:txBody>
      </p:sp>
      <p:sp>
        <p:nvSpPr>
          <p:cNvPr id="3" name="Text Placeholder 2">
            <a:extLst>
              <a:ext uri="{FF2B5EF4-FFF2-40B4-BE49-F238E27FC236}">
                <a16:creationId xmlns:a16="http://schemas.microsoft.com/office/drawing/2014/main" id="{36367B17-4249-4F3D-B7C7-F7DB7FD1B843}"/>
              </a:ext>
            </a:extLst>
          </p:cNvPr>
          <p:cNvSpPr>
            <a:spLocks noGrp="1"/>
          </p:cNvSpPr>
          <p:nvPr>
            <p:ph type="body" sz="quarter" idx="10"/>
          </p:nvPr>
        </p:nvSpPr>
        <p:spPr>
          <a:xfrm>
            <a:off x="457200" y="815975"/>
            <a:ext cx="8229600" cy="3341688"/>
          </a:xfrm>
        </p:spPr>
        <p:txBody>
          <a:bodyPr/>
          <a:lstStyle/>
          <a:p>
            <a:r>
              <a:rPr lang="en-US" dirty="0">
                <a:solidFill>
                  <a:schemeClr val="accent4">
                    <a:lumMod val="50000"/>
                  </a:schemeClr>
                </a:solidFill>
              </a:rPr>
              <a:t>Dating violence is the use of physical, sexual, or emotional violence within a dating relationship, including stalking </a:t>
            </a:r>
          </a:p>
          <a:p>
            <a:r>
              <a:rPr lang="en-US" dirty="0">
                <a:solidFill>
                  <a:schemeClr val="accent4">
                    <a:lumMod val="50000"/>
                  </a:schemeClr>
                </a:solidFill>
              </a:rPr>
              <a:t>It can happen in person or electronically (such as through text message, e-mail, and social media)</a:t>
            </a:r>
          </a:p>
          <a:p>
            <a:r>
              <a:rPr lang="en-US" dirty="0">
                <a:solidFill>
                  <a:schemeClr val="accent4">
                    <a:lumMod val="50000"/>
                  </a:schemeClr>
                </a:solidFill>
              </a:rPr>
              <a:t>It happens in both casual and serious relationships and may take place between a current or past dating partner</a:t>
            </a:r>
          </a:p>
          <a:p>
            <a:r>
              <a:rPr lang="en-US" dirty="0">
                <a:solidFill>
                  <a:schemeClr val="accent4">
                    <a:lumMod val="50000"/>
                  </a:schemeClr>
                </a:solidFill>
              </a:rPr>
              <a:t>It often starts with hurtful teasing and name calling- if it is a part of an abusive pattern, these things can lead to physical and sexual violence</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1219714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49A0-6F18-458C-A4E5-1A101C3E977A}"/>
              </a:ext>
            </a:extLst>
          </p:cNvPr>
          <p:cNvSpPr>
            <a:spLocks noGrp="1"/>
          </p:cNvSpPr>
          <p:nvPr>
            <p:ph type="title"/>
          </p:nvPr>
        </p:nvSpPr>
        <p:spPr/>
        <p:txBody>
          <a:bodyPr/>
          <a:lstStyle/>
          <a:p>
            <a:r>
              <a:rPr lang="en-US" dirty="0">
                <a:solidFill>
                  <a:srgbClr val="9D2D34"/>
                </a:solidFill>
              </a:rPr>
              <a:t>Understanding Teen Dating Violence</a:t>
            </a:r>
          </a:p>
        </p:txBody>
      </p:sp>
      <p:sp>
        <p:nvSpPr>
          <p:cNvPr id="3" name="Text Placeholder 2">
            <a:extLst>
              <a:ext uri="{FF2B5EF4-FFF2-40B4-BE49-F238E27FC236}">
                <a16:creationId xmlns:a16="http://schemas.microsoft.com/office/drawing/2014/main" id="{2211E4AF-4217-4B9D-A3C8-F2A369C1BDAB}"/>
              </a:ext>
            </a:extLst>
          </p:cNvPr>
          <p:cNvSpPr>
            <a:spLocks noGrp="1"/>
          </p:cNvSpPr>
          <p:nvPr>
            <p:ph type="body" sz="quarter" idx="10"/>
          </p:nvPr>
        </p:nvSpPr>
        <p:spPr/>
        <p:txBody>
          <a:bodyPr/>
          <a:lstStyle/>
          <a:p>
            <a:r>
              <a:rPr lang="en-US" b="1" dirty="0">
                <a:solidFill>
                  <a:schemeClr val="accent4">
                    <a:lumMod val="50000"/>
                  </a:schemeClr>
                </a:solidFill>
              </a:rPr>
              <a:t>Physical dating violence </a:t>
            </a:r>
            <a:r>
              <a:rPr lang="en-US" dirty="0">
                <a:solidFill>
                  <a:schemeClr val="accent4">
                    <a:lumMod val="50000"/>
                  </a:schemeClr>
                </a:solidFill>
              </a:rPr>
              <a:t>is any physical act intended to scare, hurt, or injure someone</a:t>
            </a:r>
          </a:p>
          <a:p>
            <a:r>
              <a:rPr lang="en-US" b="1" dirty="0">
                <a:solidFill>
                  <a:schemeClr val="accent4">
                    <a:lumMod val="50000"/>
                  </a:schemeClr>
                </a:solidFill>
              </a:rPr>
              <a:t>Sexual dating violence </a:t>
            </a:r>
            <a:r>
              <a:rPr lang="en-US" dirty="0">
                <a:solidFill>
                  <a:schemeClr val="accent4">
                    <a:lumMod val="50000"/>
                  </a:schemeClr>
                </a:solidFill>
              </a:rPr>
              <a:t>involves forcing someone to do something sexual</a:t>
            </a:r>
          </a:p>
          <a:p>
            <a:r>
              <a:rPr lang="en-US" b="1" dirty="0">
                <a:solidFill>
                  <a:schemeClr val="accent4">
                    <a:lumMod val="50000"/>
                  </a:schemeClr>
                </a:solidFill>
              </a:rPr>
              <a:t>Sexual harassment </a:t>
            </a:r>
            <a:r>
              <a:rPr lang="en-US" dirty="0">
                <a:solidFill>
                  <a:schemeClr val="accent4">
                    <a:lumMod val="50000"/>
                  </a:schemeClr>
                </a:solidFill>
              </a:rPr>
              <a:t>is a form of sexual violence- it includes sexual comments or acts intended to hurt, offend, or intimidate someone else</a:t>
            </a:r>
          </a:p>
          <a:p>
            <a:r>
              <a:rPr lang="en-US" b="1" dirty="0">
                <a:solidFill>
                  <a:schemeClr val="accent4">
                    <a:lumMod val="50000"/>
                  </a:schemeClr>
                </a:solidFill>
              </a:rPr>
              <a:t>Verbal or emotional abuse</a:t>
            </a:r>
            <a:r>
              <a:rPr lang="en-US" dirty="0">
                <a:solidFill>
                  <a:schemeClr val="accent4">
                    <a:lumMod val="50000"/>
                  </a:schemeClr>
                </a:solidFill>
              </a:rPr>
              <a:t> involves using threats, insults, humiliation, or other behaviors to control or isolate someone, or to harm their self-esteem</a:t>
            </a:r>
            <a:endParaRPr lang="en-US" b="1" dirty="0">
              <a:solidFill>
                <a:schemeClr val="accent4">
                  <a:lumMod val="50000"/>
                </a:schemeClr>
              </a:solidFill>
            </a:endParaRPr>
          </a:p>
          <a:p>
            <a:r>
              <a:rPr lang="en-US" b="1" dirty="0">
                <a:solidFill>
                  <a:schemeClr val="accent4">
                    <a:lumMod val="50000"/>
                  </a:schemeClr>
                </a:solidFill>
              </a:rPr>
              <a:t>Stalking behaviors </a:t>
            </a:r>
            <a:r>
              <a:rPr lang="en-US" dirty="0">
                <a:solidFill>
                  <a:schemeClr val="accent4">
                    <a:lumMod val="50000"/>
                  </a:schemeClr>
                </a:solidFill>
              </a:rPr>
              <a:t>are threatening acts used by someone that is both unwanted and causes fear in the other person</a:t>
            </a:r>
            <a:endParaRPr lang="en-US" b="1" dirty="0">
              <a:solidFill>
                <a:schemeClr val="accent4">
                  <a:lumMod val="50000"/>
                </a:schemeClr>
              </a:solidFill>
            </a:endParaRPr>
          </a:p>
        </p:txBody>
      </p:sp>
    </p:spTree>
    <p:extLst>
      <p:ext uri="{BB962C8B-B14F-4D97-AF65-F5344CB8AC3E}">
        <p14:creationId xmlns:p14="http://schemas.microsoft.com/office/powerpoint/2010/main" val="232857260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55357-25CF-F476-5319-5C3C9B2B7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F0F53-940D-1E8A-7459-E1883572B2A9}"/>
              </a:ext>
            </a:extLst>
          </p:cNvPr>
          <p:cNvSpPr>
            <a:spLocks noGrp="1"/>
          </p:cNvSpPr>
          <p:nvPr>
            <p:ph type="title"/>
          </p:nvPr>
        </p:nvSpPr>
        <p:spPr/>
        <p:txBody>
          <a:bodyPr/>
          <a:lstStyle/>
          <a:p>
            <a:r>
              <a:rPr lang="en-US" dirty="0">
                <a:solidFill>
                  <a:srgbClr val="9D2D34"/>
                </a:solidFill>
              </a:rPr>
              <a:t>Teen Dating Violence: True or False?</a:t>
            </a:r>
          </a:p>
        </p:txBody>
      </p:sp>
      <p:pic>
        <p:nvPicPr>
          <p:cNvPr id="6" name="Picture 5" descr="Table with different true and false statements about teen dating violence. ">
            <a:extLst>
              <a:ext uri="{FF2B5EF4-FFF2-40B4-BE49-F238E27FC236}">
                <a16:creationId xmlns:a16="http://schemas.microsoft.com/office/drawing/2014/main" id="{9A6F7CF5-6CE4-08BD-2DA9-44FE1FBB83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56789" y="775309"/>
            <a:ext cx="6749456" cy="3863792"/>
          </a:xfrm>
          <a:prstGeom prst="rect">
            <a:avLst/>
          </a:prstGeom>
        </p:spPr>
      </p:pic>
      <p:sp>
        <p:nvSpPr>
          <p:cNvPr id="7" name="Text Placeholder 8">
            <a:extLst>
              <a:ext uri="{FF2B5EF4-FFF2-40B4-BE49-F238E27FC236}">
                <a16:creationId xmlns:a16="http://schemas.microsoft.com/office/drawing/2014/main" id="{446584D8-E08C-274B-6A0B-234E095D103D}"/>
              </a:ext>
            </a:extLst>
          </p:cNvPr>
          <p:cNvSpPr>
            <a:spLocks noGrp="1"/>
          </p:cNvSpPr>
          <p:nvPr>
            <p:ph type="body" sz="quarter" idx="10"/>
          </p:nvPr>
        </p:nvSpPr>
        <p:spPr>
          <a:xfrm>
            <a:off x="457198" y="4629150"/>
            <a:ext cx="8229600" cy="365630"/>
          </a:xfrm>
        </p:spPr>
        <p:txBody>
          <a:bodyPr/>
          <a:lstStyle/>
          <a:p>
            <a:pPr marL="0" indent="0" algn="ctr">
              <a:buNone/>
            </a:pPr>
            <a:r>
              <a:rPr lang="en-US" sz="1800" b="1" dirty="0"/>
              <a:t>Complete activity on page 16 in your handbooks.</a:t>
            </a:r>
          </a:p>
        </p:txBody>
      </p:sp>
    </p:spTree>
    <p:extLst>
      <p:ext uri="{BB962C8B-B14F-4D97-AF65-F5344CB8AC3E}">
        <p14:creationId xmlns:p14="http://schemas.microsoft.com/office/powerpoint/2010/main" val="223937025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0B717B-5F8E-4096-B96A-720DBC7857BF}"/>
              </a:ext>
            </a:extLst>
          </p:cNvPr>
          <p:cNvSpPr>
            <a:spLocks noGrp="1"/>
          </p:cNvSpPr>
          <p:nvPr>
            <p:ph type="title"/>
          </p:nvPr>
        </p:nvSpPr>
        <p:spPr/>
        <p:txBody>
          <a:bodyPr/>
          <a:lstStyle/>
          <a:p>
            <a:r>
              <a:rPr lang="en-US" dirty="0">
                <a:solidFill>
                  <a:srgbClr val="9D2D34"/>
                </a:solidFill>
              </a:rPr>
              <a:t>Teen Dating Violence: True or False Answers</a:t>
            </a:r>
          </a:p>
        </p:txBody>
      </p:sp>
      <p:sp>
        <p:nvSpPr>
          <p:cNvPr id="6" name="Text Placeholder 5">
            <a:extLst>
              <a:ext uri="{FF2B5EF4-FFF2-40B4-BE49-F238E27FC236}">
                <a16:creationId xmlns:a16="http://schemas.microsoft.com/office/drawing/2014/main" id="{4F602B1B-6661-4274-AD0B-1FC1F6B5CDB7}"/>
              </a:ext>
            </a:extLst>
          </p:cNvPr>
          <p:cNvSpPr>
            <a:spLocks noGrp="1"/>
          </p:cNvSpPr>
          <p:nvPr>
            <p:ph type="body" sz="quarter" idx="10"/>
          </p:nvPr>
        </p:nvSpPr>
        <p:spPr/>
        <p:txBody>
          <a:bodyPr/>
          <a:lstStyle/>
          <a:p>
            <a:pPr marL="457200" indent="-457200">
              <a:buFont typeface="+mj-lt"/>
              <a:buAutoNum type="arabicPeriod"/>
            </a:pPr>
            <a:r>
              <a:rPr lang="en-US" dirty="0">
                <a:solidFill>
                  <a:schemeClr val="accent4">
                    <a:lumMod val="50000"/>
                  </a:schemeClr>
                </a:solidFill>
              </a:rPr>
              <a:t>False</a:t>
            </a:r>
          </a:p>
          <a:p>
            <a:pPr marL="457200" indent="-457200">
              <a:buFont typeface="+mj-lt"/>
              <a:buAutoNum type="arabicPeriod"/>
            </a:pPr>
            <a:r>
              <a:rPr lang="en-US" dirty="0">
                <a:solidFill>
                  <a:schemeClr val="accent4">
                    <a:lumMod val="50000"/>
                  </a:schemeClr>
                </a:solidFill>
              </a:rPr>
              <a:t>False</a:t>
            </a:r>
          </a:p>
          <a:p>
            <a:pPr marL="457200" indent="-457200">
              <a:buFont typeface="+mj-lt"/>
              <a:buAutoNum type="arabicPeriod"/>
            </a:pPr>
            <a:r>
              <a:rPr lang="en-US" dirty="0">
                <a:solidFill>
                  <a:schemeClr val="accent4">
                    <a:lumMod val="50000"/>
                  </a:schemeClr>
                </a:solidFill>
              </a:rPr>
              <a:t>True</a:t>
            </a:r>
          </a:p>
          <a:p>
            <a:pPr marL="457200" indent="-457200">
              <a:buFont typeface="+mj-lt"/>
              <a:buAutoNum type="arabicPeriod"/>
            </a:pPr>
            <a:r>
              <a:rPr lang="en-US" dirty="0">
                <a:solidFill>
                  <a:schemeClr val="accent4">
                    <a:lumMod val="50000"/>
                  </a:schemeClr>
                </a:solidFill>
              </a:rPr>
              <a:t>False</a:t>
            </a:r>
          </a:p>
          <a:p>
            <a:pPr marL="457200" indent="-457200">
              <a:buFont typeface="+mj-lt"/>
              <a:buAutoNum type="arabicPeriod"/>
            </a:pPr>
            <a:r>
              <a:rPr lang="en-US" dirty="0">
                <a:solidFill>
                  <a:schemeClr val="accent4">
                    <a:lumMod val="50000"/>
                  </a:schemeClr>
                </a:solidFill>
              </a:rPr>
              <a:t>False</a:t>
            </a:r>
          </a:p>
          <a:p>
            <a:pPr marL="457200" indent="-457200">
              <a:buFont typeface="+mj-lt"/>
              <a:buAutoNum type="arabicPeriod"/>
            </a:pPr>
            <a:r>
              <a:rPr lang="en-US" dirty="0">
                <a:solidFill>
                  <a:schemeClr val="accent4">
                    <a:lumMod val="50000"/>
                  </a:schemeClr>
                </a:solidFill>
              </a:rPr>
              <a:t>True</a:t>
            </a:r>
          </a:p>
          <a:p>
            <a:pPr marL="457200" indent="-457200">
              <a:buFont typeface="+mj-lt"/>
              <a:buAutoNum type="arabicPeriod"/>
            </a:pPr>
            <a:r>
              <a:rPr lang="en-US" dirty="0">
                <a:solidFill>
                  <a:schemeClr val="accent4">
                    <a:lumMod val="50000"/>
                  </a:schemeClr>
                </a:solidFill>
              </a:rPr>
              <a:t>True</a:t>
            </a:r>
          </a:p>
        </p:txBody>
      </p:sp>
    </p:spTree>
    <p:extLst>
      <p:ext uri="{BB962C8B-B14F-4D97-AF65-F5344CB8AC3E}">
        <p14:creationId xmlns:p14="http://schemas.microsoft.com/office/powerpoint/2010/main" val="3800011910"/>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illustration of a traffic light.">
            <a:extLst>
              <a:ext uri="{FF2B5EF4-FFF2-40B4-BE49-F238E27FC236}">
                <a16:creationId xmlns:a16="http://schemas.microsoft.com/office/drawing/2014/main" id="{02F9CB9D-9CF7-7F1F-C657-ED5CFE419D30}"/>
              </a:ext>
            </a:extLst>
          </p:cNvPr>
          <p:cNvPicPr>
            <a:picLocks noChangeAspect="1"/>
          </p:cNvPicPr>
          <p:nvPr/>
        </p:nvPicPr>
        <p:blipFill>
          <a:blip r:embed="rId3">
            <a:extLst>
              <a:ext uri="{28A0092B-C50C-407E-A947-70E740481C1C}">
                <a14:useLocalDpi xmlns:a14="http://schemas.microsoft.com/office/drawing/2010/main" val="0"/>
              </a:ext>
            </a:extLst>
          </a:blip>
          <a:srcRect b="6312"/>
          <a:stretch>
            <a:fillRect/>
          </a:stretch>
        </p:blipFill>
        <p:spPr>
          <a:xfrm>
            <a:off x="312420" y="845820"/>
            <a:ext cx="2000986" cy="4297680"/>
          </a:xfrm>
          <a:prstGeom prst="rect">
            <a:avLst/>
          </a:prstGeom>
        </p:spPr>
      </p:pic>
      <p:sp>
        <p:nvSpPr>
          <p:cNvPr id="2" name="Title 1">
            <a:extLst>
              <a:ext uri="{FF2B5EF4-FFF2-40B4-BE49-F238E27FC236}">
                <a16:creationId xmlns:a16="http://schemas.microsoft.com/office/drawing/2014/main" id="{A14A7027-2136-43A9-B4C5-6FF05D364BED}"/>
              </a:ext>
            </a:extLst>
          </p:cNvPr>
          <p:cNvSpPr>
            <a:spLocks noGrp="1"/>
          </p:cNvSpPr>
          <p:nvPr>
            <p:ph type="title"/>
          </p:nvPr>
        </p:nvSpPr>
        <p:spPr/>
        <p:txBody>
          <a:bodyPr/>
          <a:lstStyle/>
          <a:p>
            <a:r>
              <a:rPr lang="en-US" dirty="0">
                <a:solidFill>
                  <a:srgbClr val="9D2D34"/>
                </a:solidFill>
              </a:rPr>
              <a:t>Red-Yellow-Green Light</a:t>
            </a:r>
          </a:p>
        </p:txBody>
      </p:sp>
      <p:sp>
        <p:nvSpPr>
          <p:cNvPr id="3" name="Text Placeholder 2">
            <a:extLst>
              <a:ext uri="{FF2B5EF4-FFF2-40B4-BE49-F238E27FC236}">
                <a16:creationId xmlns:a16="http://schemas.microsoft.com/office/drawing/2014/main" id="{E1983488-DD4E-4EAB-A565-2E6157F093AD}"/>
              </a:ext>
            </a:extLst>
          </p:cNvPr>
          <p:cNvSpPr>
            <a:spLocks noGrp="1"/>
          </p:cNvSpPr>
          <p:nvPr>
            <p:ph type="body" sz="quarter" idx="10"/>
          </p:nvPr>
        </p:nvSpPr>
        <p:spPr>
          <a:xfrm>
            <a:off x="2303720" y="1346791"/>
            <a:ext cx="6383079" cy="3153772"/>
          </a:xfrm>
        </p:spPr>
        <p:txBody>
          <a:bodyPr/>
          <a:lstStyle/>
          <a:p>
            <a:pPr marL="0" indent="0">
              <a:buNone/>
            </a:pPr>
            <a:r>
              <a:rPr lang="en-US" b="1" dirty="0">
                <a:solidFill>
                  <a:schemeClr val="accent4">
                    <a:lumMod val="50000"/>
                  </a:schemeClr>
                </a:solidFill>
              </a:rPr>
              <a:t>Red light: </a:t>
            </a:r>
            <a:r>
              <a:rPr lang="en-US" dirty="0">
                <a:solidFill>
                  <a:schemeClr val="accent4">
                    <a:lumMod val="50000"/>
                  </a:schemeClr>
                </a:solidFill>
              </a:rPr>
              <a:t>STOP! Get help from a trusted adult</a:t>
            </a:r>
          </a:p>
          <a:p>
            <a:pPr marL="0" indent="0">
              <a:buNone/>
            </a:pPr>
            <a:endParaRPr lang="en-US" dirty="0">
              <a:solidFill>
                <a:schemeClr val="accent4">
                  <a:lumMod val="50000"/>
                </a:schemeClr>
              </a:solidFill>
            </a:endParaRPr>
          </a:p>
          <a:p>
            <a:pPr marL="0" indent="0">
              <a:buNone/>
            </a:pPr>
            <a:r>
              <a:rPr lang="en-US" b="1" dirty="0">
                <a:solidFill>
                  <a:schemeClr val="accent4">
                    <a:lumMod val="50000"/>
                  </a:schemeClr>
                </a:solidFill>
              </a:rPr>
              <a:t>Yellow light: </a:t>
            </a:r>
            <a:r>
              <a:rPr lang="en-US" dirty="0">
                <a:solidFill>
                  <a:schemeClr val="accent4">
                    <a:lumMod val="50000"/>
                  </a:schemeClr>
                </a:solidFill>
              </a:rPr>
              <a:t>Caution/worrisome, use healthy communication skills and/or talk to a trusted adult</a:t>
            </a:r>
          </a:p>
          <a:p>
            <a:pPr marL="0" indent="0">
              <a:buNone/>
            </a:pPr>
            <a:endParaRPr lang="en-US" dirty="0">
              <a:solidFill>
                <a:schemeClr val="accent4">
                  <a:lumMod val="50000"/>
                </a:schemeClr>
              </a:solidFill>
            </a:endParaRPr>
          </a:p>
          <a:p>
            <a:pPr marL="0" indent="0">
              <a:buNone/>
            </a:pPr>
            <a:r>
              <a:rPr lang="en-US" b="1" dirty="0">
                <a:solidFill>
                  <a:schemeClr val="accent4">
                    <a:lumMod val="50000"/>
                  </a:schemeClr>
                </a:solidFill>
              </a:rPr>
              <a:t>Green light: </a:t>
            </a:r>
            <a:r>
              <a:rPr lang="en-US" dirty="0"/>
              <a:t>Healthy, Go </a:t>
            </a:r>
          </a:p>
        </p:txBody>
      </p:sp>
    </p:spTree>
    <p:extLst>
      <p:ext uri="{BB962C8B-B14F-4D97-AF65-F5344CB8AC3E}">
        <p14:creationId xmlns:p14="http://schemas.microsoft.com/office/powerpoint/2010/main" val="376820376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3688-0CAA-49B0-90D9-DD3DD16C7D66}"/>
              </a:ext>
            </a:extLst>
          </p:cNvPr>
          <p:cNvSpPr>
            <a:spLocks noGrp="1"/>
          </p:cNvSpPr>
          <p:nvPr>
            <p:ph type="title"/>
          </p:nvPr>
        </p:nvSpPr>
        <p:spPr/>
        <p:txBody>
          <a:bodyPr/>
          <a:lstStyle/>
          <a:p>
            <a:r>
              <a:rPr lang="en-US" dirty="0">
                <a:solidFill>
                  <a:srgbClr val="9D2D34"/>
                </a:solidFill>
              </a:rPr>
              <a:t>Red-Yellow-Green Light </a:t>
            </a:r>
          </a:p>
        </p:txBody>
      </p:sp>
      <p:sp>
        <p:nvSpPr>
          <p:cNvPr id="3" name="Text Placeholder 2">
            <a:extLst>
              <a:ext uri="{FF2B5EF4-FFF2-40B4-BE49-F238E27FC236}">
                <a16:creationId xmlns:a16="http://schemas.microsoft.com/office/drawing/2014/main" id="{12E63E2B-2241-4674-B14E-3A0CE08B930A}"/>
              </a:ext>
            </a:extLst>
          </p:cNvPr>
          <p:cNvSpPr>
            <a:spLocks noGrp="1"/>
          </p:cNvSpPr>
          <p:nvPr>
            <p:ph type="body" sz="quarter" idx="10"/>
          </p:nvPr>
        </p:nvSpPr>
        <p:spPr/>
        <p:txBody>
          <a:bodyPr/>
          <a:lstStyle/>
          <a:p>
            <a:pPr marL="457200" indent="-457200">
              <a:buFont typeface="+mj-lt"/>
              <a:buAutoNum type="arabicPeriod"/>
            </a:pPr>
            <a:r>
              <a:rPr lang="en-US" dirty="0">
                <a:solidFill>
                  <a:schemeClr val="accent4">
                    <a:lumMod val="50000"/>
                  </a:schemeClr>
                </a:solidFill>
              </a:rPr>
              <a:t>The girl I sit next to on the bus keeps saying she wants to touch my private parts. I told her to stop, but she keeps saying it. </a:t>
            </a:r>
          </a:p>
          <a:p>
            <a:pPr marL="457200" indent="-457200">
              <a:buFont typeface="+mj-lt"/>
              <a:buAutoNum type="arabicPeriod"/>
            </a:pPr>
            <a:r>
              <a:rPr lang="en-US" dirty="0">
                <a:solidFill>
                  <a:schemeClr val="accent4">
                    <a:lumMod val="50000"/>
                  </a:schemeClr>
                </a:solidFill>
              </a:rPr>
              <a:t>I walk to lunch with a friend from my class every day. We are always cracking each other up. She is hilarious. </a:t>
            </a:r>
          </a:p>
          <a:p>
            <a:pPr marL="457200" indent="-457200">
              <a:buFont typeface="+mj-lt"/>
              <a:buAutoNum type="arabicPeriod"/>
            </a:pPr>
            <a:r>
              <a:rPr lang="en-US" dirty="0">
                <a:solidFill>
                  <a:schemeClr val="accent4">
                    <a:lumMod val="50000"/>
                  </a:schemeClr>
                </a:solidFill>
              </a:rPr>
              <a:t>The guy I am dating looks through my text messages sometimes. I think he gets jealous of my guy friends. </a:t>
            </a:r>
          </a:p>
        </p:txBody>
      </p:sp>
    </p:spTree>
    <p:extLst>
      <p:ext uri="{BB962C8B-B14F-4D97-AF65-F5344CB8AC3E}">
        <p14:creationId xmlns:p14="http://schemas.microsoft.com/office/powerpoint/2010/main" val="789321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D10014-D729-4129-A405-B98623518B89}"/>
              </a:ext>
            </a:extLst>
          </p:cNvPr>
          <p:cNvSpPr>
            <a:spLocks noGrp="1"/>
          </p:cNvSpPr>
          <p:nvPr>
            <p:ph type="title"/>
          </p:nvPr>
        </p:nvSpPr>
        <p:spPr/>
        <p:txBody>
          <a:bodyPr/>
          <a:lstStyle/>
          <a:p>
            <a:r>
              <a:rPr lang="en-US" dirty="0">
                <a:solidFill>
                  <a:srgbClr val="387CAC"/>
                </a:solidFill>
              </a:rPr>
              <a:t>Go-To Trusted Adults</a:t>
            </a:r>
          </a:p>
        </p:txBody>
      </p:sp>
      <p:pic>
        <p:nvPicPr>
          <p:cNvPr id="6" name="Picture 5" descr="Speech bubble with the text, “Name” and “How to Find This Person” written inside. ">
            <a:extLst>
              <a:ext uri="{FF2B5EF4-FFF2-40B4-BE49-F238E27FC236}">
                <a16:creationId xmlns:a16="http://schemas.microsoft.com/office/drawing/2014/main" id="{E8FB2764-31A9-D0BE-7A03-47696B3AF1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4241" y="1119109"/>
            <a:ext cx="3734539" cy="3223021"/>
          </a:xfrm>
          <a:prstGeom prst="rect">
            <a:avLst/>
          </a:prstGeom>
        </p:spPr>
      </p:pic>
      <p:sp>
        <p:nvSpPr>
          <p:cNvPr id="3" name="Text Placeholder 2"/>
          <p:cNvSpPr>
            <a:spLocks noGrp="1"/>
          </p:cNvSpPr>
          <p:nvPr>
            <p:ph type="body" sz="quarter" idx="10"/>
          </p:nvPr>
        </p:nvSpPr>
        <p:spPr>
          <a:xfrm>
            <a:off x="4135503" y="1063229"/>
            <a:ext cx="4551296" cy="3437334"/>
          </a:xfrm>
        </p:spPr>
        <p:txBody>
          <a:bodyPr/>
          <a:lstStyle/>
          <a:p>
            <a:r>
              <a:rPr lang="en-US" dirty="0">
                <a:solidFill>
                  <a:schemeClr val="accent4">
                    <a:lumMod val="50000"/>
                  </a:schemeClr>
                </a:solidFill>
              </a:rPr>
              <a:t>Trusted adults are people who:</a:t>
            </a:r>
          </a:p>
          <a:p>
            <a:pPr lvl="1"/>
            <a:r>
              <a:rPr lang="en-US" dirty="0">
                <a:solidFill>
                  <a:schemeClr val="accent4">
                    <a:lumMod val="50000"/>
                  </a:schemeClr>
                </a:solidFill>
              </a:rPr>
              <a:t>You feel comfortable talking to</a:t>
            </a:r>
          </a:p>
          <a:p>
            <a:pPr lvl="1"/>
            <a:r>
              <a:rPr lang="en-US" dirty="0">
                <a:solidFill>
                  <a:schemeClr val="accent4">
                    <a:lumMod val="50000"/>
                  </a:schemeClr>
                </a:solidFill>
              </a:rPr>
              <a:t>Are concerned about your safety</a:t>
            </a:r>
          </a:p>
          <a:p>
            <a:pPr lvl="1"/>
            <a:r>
              <a:rPr lang="en-US" dirty="0">
                <a:solidFill>
                  <a:schemeClr val="accent4">
                    <a:lumMod val="50000"/>
                  </a:schemeClr>
                </a:solidFill>
              </a:rPr>
              <a:t>You can go to if you were experiencing trouble with a friend, dating partner, or anyone else</a:t>
            </a:r>
          </a:p>
        </p:txBody>
      </p:sp>
    </p:spTree>
    <p:extLst>
      <p:ext uri="{BB962C8B-B14F-4D97-AF65-F5344CB8AC3E}">
        <p14:creationId xmlns:p14="http://schemas.microsoft.com/office/powerpoint/2010/main" val="267076389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26E7-2694-4E1B-9564-64A2B78A3210}"/>
              </a:ext>
            </a:extLst>
          </p:cNvPr>
          <p:cNvSpPr>
            <a:spLocks noGrp="1"/>
          </p:cNvSpPr>
          <p:nvPr>
            <p:ph type="title"/>
          </p:nvPr>
        </p:nvSpPr>
        <p:spPr/>
        <p:txBody>
          <a:bodyPr/>
          <a:lstStyle/>
          <a:p>
            <a:r>
              <a:rPr lang="en-US" dirty="0">
                <a:solidFill>
                  <a:srgbClr val="9D2D34"/>
                </a:solidFill>
              </a:rPr>
              <a:t>Red-Yellow-Green Light  </a:t>
            </a:r>
          </a:p>
        </p:txBody>
      </p:sp>
      <p:sp>
        <p:nvSpPr>
          <p:cNvPr id="3" name="Text Placeholder 2">
            <a:extLst>
              <a:ext uri="{FF2B5EF4-FFF2-40B4-BE49-F238E27FC236}">
                <a16:creationId xmlns:a16="http://schemas.microsoft.com/office/drawing/2014/main" id="{B9F3737C-7AED-44B8-9A4E-ABA9535204E1}"/>
              </a:ext>
            </a:extLst>
          </p:cNvPr>
          <p:cNvSpPr>
            <a:spLocks noGrp="1"/>
          </p:cNvSpPr>
          <p:nvPr>
            <p:ph type="body" sz="quarter" idx="10"/>
          </p:nvPr>
        </p:nvSpPr>
        <p:spPr>
          <a:xfrm>
            <a:off x="457200" y="981321"/>
            <a:ext cx="8229600" cy="3341688"/>
          </a:xfrm>
        </p:spPr>
        <p:txBody>
          <a:bodyPr/>
          <a:lstStyle/>
          <a:p>
            <a:pPr marL="457200" indent="-457200">
              <a:buFont typeface="+mj-lt"/>
              <a:buAutoNum type="arabicPeriod" startAt="4"/>
            </a:pPr>
            <a:r>
              <a:rPr lang="en-US" dirty="0">
                <a:solidFill>
                  <a:schemeClr val="accent4">
                    <a:lumMod val="50000"/>
                  </a:schemeClr>
                </a:solidFill>
              </a:rPr>
              <a:t>I broke up with an old girlfriend 3 months ago, but she keeps calling my phone. I told her to stop calling and I haven’t answered her calls since. One day, she called my phone 25 times and even called my mom’s phone. She is really making me scared. </a:t>
            </a:r>
          </a:p>
          <a:p>
            <a:pPr marL="461963" indent="-457200">
              <a:buFont typeface="+mj-lt"/>
              <a:buAutoNum type="arabicPeriod" startAt="5"/>
            </a:pPr>
            <a:r>
              <a:rPr lang="en-US" dirty="0">
                <a:solidFill>
                  <a:schemeClr val="accent4">
                    <a:lumMod val="50000"/>
                  </a:schemeClr>
                </a:solidFill>
              </a:rPr>
              <a:t>My girlfriend and I love hanging out together, but we do not like the same kind of music.</a:t>
            </a:r>
          </a:p>
          <a:p>
            <a:pPr marL="461963" indent="-457200">
              <a:buFont typeface="+mj-lt"/>
              <a:buAutoNum type="arabicPeriod" startAt="5"/>
            </a:pPr>
            <a:r>
              <a:rPr lang="en-US" dirty="0">
                <a:solidFill>
                  <a:schemeClr val="accent4">
                    <a:lumMod val="50000"/>
                  </a:schemeClr>
                </a:solidFill>
              </a:rPr>
              <a:t>My boyfriend said he’d break up with me if I didn’t send him a “sexy” picture.</a:t>
            </a:r>
          </a:p>
          <a:p>
            <a:pPr marL="519113" indent="-457200">
              <a:buFont typeface="+mj-lt"/>
              <a:buAutoNum type="arabicPeriod" startAt="4"/>
            </a:pPr>
            <a:endParaRPr lang="en-US" b="1" dirty="0">
              <a:solidFill>
                <a:srgbClr val="E34C2B"/>
              </a:solidFill>
            </a:endParaRPr>
          </a:p>
          <a:p>
            <a:pPr marL="0" indent="0">
              <a:buNone/>
            </a:pPr>
            <a:endParaRPr lang="en-US" dirty="0"/>
          </a:p>
        </p:txBody>
      </p:sp>
    </p:spTree>
    <p:extLst>
      <p:ext uri="{BB962C8B-B14F-4D97-AF65-F5344CB8AC3E}">
        <p14:creationId xmlns:p14="http://schemas.microsoft.com/office/powerpoint/2010/main" val="558383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26E7-2694-4E1B-9564-64A2B78A3210}"/>
              </a:ext>
            </a:extLst>
          </p:cNvPr>
          <p:cNvSpPr>
            <a:spLocks noGrp="1"/>
          </p:cNvSpPr>
          <p:nvPr>
            <p:ph type="title"/>
          </p:nvPr>
        </p:nvSpPr>
        <p:spPr/>
        <p:txBody>
          <a:bodyPr/>
          <a:lstStyle/>
          <a:p>
            <a:r>
              <a:rPr lang="en-US" dirty="0">
                <a:solidFill>
                  <a:srgbClr val="9D2D34"/>
                </a:solidFill>
              </a:rPr>
              <a:t>Red-Yellow-Green Light   </a:t>
            </a:r>
          </a:p>
        </p:txBody>
      </p:sp>
      <p:sp>
        <p:nvSpPr>
          <p:cNvPr id="3" name="Text Placeholder 2">
            <a:extLst>
              <a:ext uri="{FF2B5EF4-FFF2-40B4-BE49-F238E27FC236}">
                <a16:creationId xmlns:a16="http://schemas.microsoft.com/office/drawing/2014/main" id="{B9F3737C-7AED-44B8-9A4E-ABA9535204E1}"/>
              </a:ext>
            </a:extLst>
          </p:cNvPr>
          <p:cNvSpPr>
            <a:spLocks noGrp="1"/>
          </p:cNvSpPr>
          <p:nvPr>
            <p:ph type="body" sz="quarter" idx="10"/>
          </p:nvPr>
        </p:nvSpPr>
        <p:spPr>
          <a:xfrm>
            <a:off x="457200" y="981321"/>
            <a:ext cx="8229600" cy="3341688"/>
          </a:xfrm>
        </p:spPr>
        <p:txBody>
          <a:bodyPr/>
          <a:lstStyle/>
          <a:p>
            <a:pPr marL="457200" indent="-457200">
              <a:buFont typeface="+mj-lt"/>
              <a:buAutoNum type="arabicPeriod" startAt="7"/>
            </a:pPr>
            <a:r>
              <a:rPr lang="en-US" dirty="0">
                <a:solidFill>
                  <a:schemeClr val="accent4">
                    <a:lumMod val="50000"/>
                  </a:schemeClr>
                </a:solidFill>
              </a:rPr>
              <a:t>A classmate who I do not know very well keeps giving me mean looks. She looks like she wants to fight me. It is probably because I told her to shut up on the bus the other day–her voice is so annoying!</a:t>
            </a:r>
          </a:p>
          <a:p>
            <a:pPr marL="461963" indent="-457200">
              <a:buFont typeface="+mj-lt"/>
              <a:buAutoNum type="arabicPeriod" startAt="8"/>
            </a:pPr>
            <a:r>
              <a:rPr lang="en-US" dirty="0">
                <a:solidFill>
                  <a:schemeClr val="accent4">
                    <a:lumMod val="50000"/>
                  </a:schemeClr>
                </a:solidFill>
              </a:rPr>
              <a:t>My boyfriend threatened to kill himself if we ever broke up.</a:t>
            </a:r>
          </a:p>
          <a:p>
            <a:pPr marL="461963" indent="-457200">
              <a:buFont typeface="+mj-lt"/>
              <a:buAutoNum type="arabicPeriod" startAt="8"/>
            </a:pPr>
            <a:r>
              <a:rPr lang="en-US" dirty="0">
                <a:solidFill>
                  <a:schemeClr val="accent4">
                    <a:lumMod val="50000"/>
                  </a:schemeClr>
                </a:solidFill>
              </a:rPr>
              <a:t>Yesterday, my friend made fun of one of my pictures on social media. I know they were joking, but it still made me mad. I really like that picture.</a:t>
            </a:r>
          </a:p>
          <a:p>
            <a:pPr marL="519113" indent="-457200">
              <a:buFont typeface="+mj-lt"/>
              <a:buAutoNum type="arabicPeriod" startAt="4"/>
            </a:pPr>
            <a:endParaRPr lang="en-US" b="1" dirty="0">
              <a:solidFill>
                <a:srgbClr val="E34C2B"/>
              </a:solidFill>
            </a:endParaRPr>
          </a:p>
          <a:p>
            <a:pPr marL="0" indent="0">
              <a:buNone/>
            </a:pPr>
            <a:endParaRPr lang="en-US" dirty="0"/>
          </a:p>
        </p:txBody>
      </p:sp>
    </p:spTree>
    <p:extLst>
      <p:ext uri="{BB962C8B-B14F-4D97-AF65-F5344CB8AC3E}">
        <p14:creationId xmlns:p14="http://schemas.microsoft.com/office/powerpoint/2010/main" val="1488986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26E7-2694-4E1B-9564-64A2B78A3210}"/>
              </a:ext>
            </a:extLst>
          </p:cNvPr>
          <p:cNvSpPr>
            <a:spLocks noGrp="1"/>
          </p:cNvSpPr>
          <p:nvPr>
            <p:ph type="title"/>
          </p:nvPr>
        </p:nvSpPr>
        <p:spPr/>
        <p:txBody>
          <a:bodyPr/>
          <a:lstStyle/>
          <a:p>
            <a:r>
              <a:rPr lang="en-US" dirty="0">
                <a:solidFill>
                  <a:srgbClr val="9D2D34"/>
                </a:solidFill>
              </a:rPr>
              <a:t>Red-Yellow-Green Light    </a:t>
            </a:r>
          </a:p>
        </p:txBody>
      </p:sp>
      <p:sp>
        <p:nvSpPr>
          <p:cNvPr id="3" name="Text Placeholder 2">
            <a:extLst>
              <a:ext uri="{FF2B5EF4-FFF2-40B4-BE49-F238E27FC236}">
                <a16:creationId xmlns:a16="http://schemas.microsoft.com/office/drawing/2014/main" id="{B9F3737C-7AED-44B8-9A4E-ABA9535204E1}"/>
              </a:ext>
            </a:extLst>
          </p:cNvPr>
          <p:cNvSpPr>
            <a:spLocks noGrp="1"/>
          </p:cNvSpPr>
          <p:nvPr>
            <p:ph type="body" sz="quarter" idx="10"/>
          </p:nvPr>
        </p:nvSpPr>
        <p:spPr>
          <a:xfrm>
            <a:off x="457200" y="981321"/>
            <a:ext cx="8229600" cy="3341688"/>
          </a:xfrm>
        </p:spPr>
        <p:txBody>
          <a:bodyPr/>
          <a:lstStyle/>
          <a:p>
            <a:pPr marL="457200" indent="-457200">
              <a:buFont typeface="+mj-lt"/>
              <a:buAutoNum type="arabicPeriod" startAt="10"/>
            </a:pPr>
            <a:r>
              <a:rPr lang="en-US" dirty="0">
                <a:solidFill>
                  <a:schemeClr val="accent4">
                    <a:lumMod val="50000"/>
                  </a:schemeClr>
                </a:solidFill>
              </a:rPr>
              <a:t>Whenever I am upset about something, I like to talk to one of my friends. She is such a good listener.</a:t>
            </a:r>
          </a:p>
          <a:p>
            <a:pPr marL="461963" indent="-457200">
              <a:buFont typeface="+mj-lt"/>
              <a:buAutoNum type="arabicPeriod" startAt="11"/>
            </a:pPr>
            <a:r>
              <a:rPr lang="en-US" dirty="0">
                <a:solidFill>
                  <a:schemeClr val="accent4">
                    <a:lumMod val="50000"/>
                  </a:schemeClr>
                </a:solidFill>
              </a:rPr>
              <a:t>My girlfriend and I got in a big argument yesterday. She was so mad that she forwarded a “sexy” picture of me to all my friends. That picture was supposed to be private.</a:t>
            </a:r>
          </a:p>
          <a:p>
            <a:pPr marL="461963" indent="-457200">
              <a:buFont typeface="+mj-lt"/>
              <a:buAutoNum type="arabicPeriod" startAt="11"/>
            </a:pPr>
            <a:r>
              <a:rPr lang="en-US" dirty="0">
                <a:solidFill>
                  <a:schemeClr val="accent4">
                    <a:lumMod val="50000"/>
                  </a:schemeClr>
                </a:solidFill>
              </a:rPr>
              <a:t>I am unsure if I am gay, but I have kissed my guy friend a few times, and whenever I say I can’t hang out, he threatens to tell people about it.</a:t>
            </a:r>
          </a:p>
        </p:txBody>
      </p:sp>
    </p:spTree>
    <p:extLst>
      <p:ext uri="{BB962C8B-B14F-4D97-AF65-F5344CB8AC3E}">
        <p14:creationId xmlns:p14="http://schemas.microsoft.com/office/powerpoint/2010/main" val="471516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F65A-6B5B-4997-958E-9C7A7E97BF81}"/>
              </a:ext>
            </a:extLst>
          </p:cNvPr>
          <p:cNvSpPr>
            <a:spLocks noGrp="1"/>
          </p:cNvSpPr>
          <p:nvPr>
            <p:ph type="title"/>
          </p:nvPr>
        </p:nvSpPr>
        <p:spPr/>
        <p:txBody>
          <a:bodyPr/>
          <a:lstStyle/>
          <a:p>
            <a:r>
              <a:rPr lang="en-US" dirty="0">
                <a:solidFill>
                  <a:srgbClr val="9D2D34"/>
                </a:solidFill>
              </a:rPr>
              <a:t>Red-Yellow-Green Light     </a:t>
            </a:r>
          </a:p>
        </p:txBody>
      </p:sp>
      <p:sp>
        <p:nvSpPr>
          <p:cNvPr id="3" name="Text Placeholder 2">
            <a:extLst>
              <a:ext uri="{FF2B5EF4-FFF2-40B4-BE49-F238E27FC236}">
                <a16:creationId xmlns:a16="http://schemas.microsoft.com/office/drawing/2014/main" id="{4B64FD61-510E-4ABA-9588-3723A3826D80}"/>
              </a:ext>
            </a:extLst>
          </p:cNvPr>
          <p:cNvSpPr>
            <a:spLocks noGrp="1"/>
          </p:cNvSpPr>
          <p:nvPr>
            <p:ph type="body" sz="quarter" idx="10"/>
          </p:nvPr>
        </p:nvSpPr>
        <p:spPr/>
        <p:txBody>
          <a:bodyPr/>
          <a:lstStyle/>
          <a:p>
            <a:r>
              <a:rPr lang="en-US" dirty="0">
                <a:solidFill>
                  <a:schemeClr val="accent4">
                    <a:lumMod val="50000"/>
                  </a:schemeClr>
                </a:solidFill>
              </a:rPr>
              <a:t>Is there anything common among the unsafe, red light behaviors?</a:t>
            </a:r>
          </a:p>
          <a:p>
            <a:endParaRPr lang="en-US" dirty="0">
              <a:solidFill>
                <a:schemeClr val="accent4">
                  <a:lumMod val="50000"/>
                </a:schemeClr>
              </a:solidFill>
            </a:endParaRPr>
          </a:p>
          <a:p>
            <a:r>
              <a:rPr lang="en-US" dirty="0">
                <a:solidFill>
                  <a:schemeClr val="accent4">
                    <a:lumMod val="50000"/>
                  </a:schemeClr>
                </a:solidFill>
              </a:rPr>
              <a:t>Is there anything common among the worrisome, yellow light behaviors?</a:t>
            </a:r>
          </a:p>
        </p:txBody>
      </p:sp>
    </p:spTree>
    <p:extLst>
      <p:ext uri="{BB962C8B-B14F-4D97-AF65-F5344CB8AC3E}">
        <p14:creationId xmlns:p14="http://schemas.microsoft.com/office/powerpoint/2010/main" val="4877504"/>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5A50-50BE-48F2-9E06-ECBE82FDC279}"/>
              </a:ext>
            </a:extLst>
          </p:cNvPr>
          <p:cNvSpPr>
            <a:spLocks noGrp="1"/>
          </p:cNvSpPr>
          <p:nvPr>
            <p:ph type="title"/>
          </p:nvPr>
        </p:nvSpPr>
        <p:spPr/>
        <p:txBody>
          <a:bodyPr/>
          <a:lstStyle/>
          <a:p>
            <a:r>
              <a:rPr lang="en-US" dirty="0">
                <a:solidFill>
                  <a:srgbClr val="9D2D34"/>
                </a:solidFill>
              </a:rPr>
              <a:t>Recap &amp; Preview    </a:t>
            </a:r>
          </a:p>
        </p:txBody>
      </p:sp>
      <p:sp>
        <p:nvSpPr>
          <p:cNvPr id="3" name="Text Placeholder 2">
            <a:extLst>
              <a:ext uri="{FF2B5EF4-FFF2-40B4-BE49-F238E27FC236}">
                <a16:creationId xmlns:a16="http://schemas.microsoft.com/office/drawing/2014/main" id="{BF186004-A235-4E9E-805F-23BF34880413}"/>
              </a:ext>
            </a:extLst>
          </p:cNvPr>
          <p:cNvSpPr>
            <a:spLocks noGrp="1"/>
          </p:cNvSpPr>
          <p:nvPr>
            <p:ph type="body" sz="quarter" idx="10"/>
          </p:nvPr>
        </p:nvSpPr>
        <p:spPr>
          <a:xfrm>
            <a:off x="457200" y="1158875"/>
            <a:ext cx="6289829" cy="3341688"/>
          </a:xfrm>
        </p:spPr>
        <p:txBody>
          <a:bodyPr/>
          <a:lstStyle/>
          <a:p>
            <a:pPr marL="0" indent="0">
              <a:buNone/>
            </a:pPr>
            <a:r>
              <a:rPr lang="en-US" b="1" dirty="0">
                <a:solidFill>
                  <a:srgbClr val="9D2D34"/>
                </a:solidFill>
              </a:rPr>
              <a:t>Session 5:</a:t>
            </a:r>
          </a:p>
          <a:p>
            <a:r>
              <a:rPr lang="en-US" dirty="0">
                <a:solidFill>
                  <a:schemeClr val="accent4">
                    <a:lumMod val="50000"/>
                  </a:schemeClr>
                </a:solidFill>
              </a:rPr>
              <a:t>Unhealthy relationship behaviors</a:t>
            </a:r>
          </a:p>
          <a:p>
            <a:r>
              <a:rPr lang="en-US" dirty="0">
                <a:solidFill>
                  <a:schemeClr val="accent4">
                    <a:lumMod val="50000"/>
                  </a:schemeClr>
                </a:solidFill>
              </a:rPr>
              <a:t>Teen dating violence</a:t>
            </a:r>
          </a:p>
          <a:p>
            <a:r>
              <a:rPr lang="en-US" dirty="0">
                <a:solidFill>
                  <a:schemeClr val="accent4">
                    <a:lumMod val="50000"/>
                  </a:schemeClr>
                </a:solidFill>
              </a:rPr>
              <a:t>Unsafe behaviors and seeking help</a:t>
            </a:r>
          </a:p>
          <a:p>
            <a:endParaRPr lang="en-US" sz="1600" dirty="0"/>
          </a:p>
          <a:p>
            <a:pPr marL="0" indent="0">
              <a:buNone/>
            </a:pPr>
            <a:r>
              <a:rPr lang="en-US" b="1" dirty="0">
                <a:solidFill>
                  <a:srgbClr val="275A70"/>
                </a:solidFill>
              </a:rPr>
              <a:t>Session 6:</a:t>
            </a:r>
          </a:p>
          <a:p>
            <a:r>
              <a:rPr lang="en-US" dirty="0">
                <a:solidFill>
                  <a:schemeClr val="accent4">
                    <a:lumMod val="50000"/>
                  </a:schemeClr>
                </a:solidFill>
              </a:rPr>
              <a:t>RESPECT ME Rights</a:t>
            </a:r>
          </a:p>
          <a:p>
            <a:r>
              <a:rPr lang="en-US" dirty="0">
                <a:solidFill>
                  <a:schemeClr val="accent4">
                    <a:lumMod val="50000"/>
                  </a:schemeClr>
                </a:solidFill>
              </a:rPr>
              <a:t>Resources and trusted adults</a:t>
            </a:r>
          </a:p>
          <a:p>
            <a:r>
              <a:rPr lang="en-US" dirty="0">
                <a:solidFill>
                  <a:schemeClr val="accent4">
                    <a:lumMod val="50000"/>
                  </a:schemeClr>
                </a:solidFill>
              </a:rPr>
              <a:t>Tips on how to help a friend in need and how to leave an unsafe relationship</a:t>
            </a:r>
          </a:p>
          <a:p>
            <a:endParaRPr lang="en-US" dirty="0"/>
          </a:p>
        </p:txBody>
      </p:sp>
      <p:pic>
        <p:nvPicPr>
          <p:cNvPr id="4" name="Picture 3">
            <a:extLst>
              <a:ext uri="{FF2B5EF4-FFF2-40B4-BE49-F238E27FC236}">
                <a16:creationId xmlns:a16="http://schemas.microsoft.com/office/drawing/2014/main" id="{40F4669F-16B7-A87C-4356-4FB44E54B96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000000">
            <a:off x="6344048" y="3690877"/>
            <a:ext cx="3083592" cy="2305398"/>
          </a:xfrm>
          <a:prstGeom prst="rect">
            <a:avLst/>
          </a:prstGeom>
        </p:spPr>
      </p:pic>
    </p:spTree>
    <p:extLst>
      <p:ext uri="{BB962C8B-B14F-4D97-AF65-F5344CB8AC3E}">
        <p14:creationId xmlns:p14="http://schemas.microsoft.com/office/powerpoint/2010/main" val="2957383019"/>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589A5-3531-4350-B623-8EEB754D3C29}"/>
              </a:ext>
            </a:extLst>
          </p:cNvPr>
          <p:cNvSpPr>
            <a:spLocks noGrp="1"/>
          </p:cNvSpPr>
          <p:nvPr>
            <p:ph type="title"/>
          </p:nvPr>
        </p:nvSpPr>
        <p:spPr>
          <a:xfrm>
            <a:off x="441063" y="2278785"/>
            <a:ext cx="8261873" cy="993775"/>
          </a:xfrm>
        </p:spPr>
        <p:txBody>
          <a:bodyPr/>
          <a:lstStyle/>
          <a:p>
            <a:r>
              <a:rPr lang="en-US" sz="4000" dirty="0"/>
              <a:t>Session 6: Staying Safe in Relationships</a:t>
            </a:r>
          </a:p>
        </p:txBody>
      </p:sp>
      <p:pic>
        <p:nvPicPr>
          <p:cNvPr id="2" name="Picture 1">
            <a:extLst>
              <a:ext uri="{FF2B5EF4-FFF2-40B4-BE49-F238E27FC236}">
                <a16:creationId xmlns:a16="http://schemas.microsoft.com/office/drawing/2014/main" id="{B1CDB4CA-84C4-226B-A568-6E4DA2523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894" y="-515561"/>
            <a:ext cx="3581494" cy="2677646"/>
          </a:xfrm>
          <a:prstGeom prst="rect">
            <a:avLst/>
          </a:prstGeom>
        </p:spPr>
      </p:pic>
      <p:pic>
        <p:nvPicPr>
          <p:cNvPr id="3" name="Picture 2">
            <a:extLst>
              <a:ext uri="{FF2B5EF4-FFF2-40B4-BE49-F238E27FC236}">
                <a16:creationId xmlns:a16="http://schemas.microsoft.com/office/drawing/2014/main" id="{7F26C68E-A6C6-110C-1F5C-935334F72D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000000">
            <a:off x="5582445" y="3287755"/>
            <a:ext cx="3581494" cy="2677646"/>
          </a:xfrm>
          <a:prstGeom prst="rect">
            <a:avLst/>
          </a:prstGeom>
        </p:spPr>
      </p:pic>
    </p:spTree>
    <p:extLst>
      <p:ext uri="{BB962C8B-B14F-4D97-AF65-F5344CB8AC3E}">
        <p14:creationId xmlns:p14="http://schemas.microsoft.com/office/powerpoint/2010/main" val="425192543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solidFill>
                  <a:srgbClr val="275A70"/>
                </a:solidFill>
              </a:rPr>
              <a:t>Question of the Day     </a:t>
            </a:r>
          </a:p>
        </p:txBody>
      </p:sp>
      <p:sp>
        <p:nvSpPr>
          <p:cNvPr id="3" name="Content Placeholder 2"/>
          <p:cNvSpPr>
            <a:spLocks noGrp="1"/>
          </p:cNvSpPr>
          <p:nvPr>
            <p:ph type="body" sz="quarter" idx="10"/>
          </p:nvPr>
        </p:nvSpPr>
        <p:spPr>
          <a:xfrm>
            <a:off x="457200" y="967666"/>
            <a:ext cx="8120270" cy="3666478"/>
          </a:xfrm>
        </p:spPr>
        <p:txBody>
          <a:bodyPr/>
          <a:lstStyle/>
          <a:p>
            <a:pPr marL="0" indent="0" algn="ctr">
              <a:buNone/>
            </a:pPr>
            <a:r>
              <a:rPr lang="en-US" sz="4400" dirty="0">
                <a:solidFill>
                  <a:schemeClr val="accent4">
                    <a:lumMod val="50000"/>
                  </a:schemeClr>
                </a:solidFill>
              </a:rPr>
              <a:t>True or False? Most teenage victims of dating violence usually do not tell anyone that they were being hurt.</a:t>
            </a:r>
          </a:p>
          <a:p>
            <a:pPr marL="0" indent="0" algn="ctr">
              <a:buNone/>
            </a:pPr>
            <a:endParaRPr lang="en-US" sz="1800" dirty="0">
              <a:solidFill>
                <a:schemeClr val="accent4">
                  <a:lumMod val="50000"/>
                </a:schemeClr>
              </a:solidFill>
            </a:endParaRPr>
          </a:p>
          <a:p>
            <a:pPr marL="0" indent="0" algn="ctr">
              <a:buNone/>
            </a:pPr>
            <a:r>
              <a:rPr lang="en-US" sz="2800" dirty="0">
                <a:solidFill>
                  <a:schemeClr val="accent4">
                    <a:lumMod val="50000"/>
                  </a:schemeClr>
                </a:solidFill>
              </a:rPr>
              <a:t>Type your answer into the chat box.</a:t>
            </a:r>
          </a:p>
          <a:p>
            <a:pPr marL="0" indent="0" algn="ctr">
              <a:buNone/>
            </a:pPr>
            <a:endParaRPr lang="en-US" sz="2800" dirty="0">
              <a:solidFill>
                <a:schemeClr val="accent4">
                  <a:lumMod val="50000"/>
                </a:schemeClr>
              </a:solidFill>
            </a:endParaRPr>
          </a:p>
        </p:txBody>
      </p:sp>
    </p:spTree>
    <p:extLst>
      <p:ext uri="{BB962C8B-B14F-4D97-AF65-F5344CB8AC3E}">
        <p14:creationId xmlns:p14="http://schemas.microsoft.com/office/powerpoint/2010/main" val="213572971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4AA98-885C-6A4D-350E-E6D6B009F30E}"/>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FCDF3B90-5F53-136E-9842-D98021F8CDD5}"/>
              </a:ext>
            </a:extLst>
          </p:cNvPr>
          <p:cNvSpPr>
            <a:spLocks noGrp="1"/>
          </p:cNvSpPr>
          <p:nvPr>
            <p:ph type="title"/>
          </p:nvPr>
        </p:nvSpPr>
        <p:spPr/>
        <p:txBody>
          <a:bodyPr/>
          <a:lstStyle/>
          <a:p>
            <a:r>
              <a:rPr lang="en-US" dirty="0">
                <a:solidFill>
                  <a:srgbClr val="275A70"/>
                </a:solidFill>
              </a:rPr>
              <a:t>RESPECT ME Rights</a:t>
            </a:r>
          </a:p>
        </p:txBody>
      </p:sp>
      <p:pic>
        <p:nvPicPr>
          <p:cNvPr id="5" name="Picture 4" descr="A table showing the RESPECT ME Rights. ">
            <a:extLst>
              <a:ext uri="{FF2B5EF4-FFF2-40B4-BE49-F238E27FC236}">
                <a16:creationId xmlns:a16="http://schemas.microsoft.com/office/drawing/2014/main" id="{EBB6C5D8-7DDF-6566-CB30-A820E3BC2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020" y="713092"/>
            <a:ext cx="6441960" cy="4295936"/>
          </a:xfrm>
          <a:prstGeom prst="rect">
            <a:avLst/>
          </a:prstGeom>
        </p:spPr>
      </p:pic>
    </p:spTree>
    <p:extLst>
      <p:ext uri="{BB962C8B-B14F-4D97-AF65-F5344CB8AC3E}">
        <p14:creationId xmlns:p14="http://schemas.microsoft.com/office/powerpoint/2010/main" val="346663578"/>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18B0-E850-47C5-8219-B0D7BCC9EE44}"/>
              </a:ext>
            </a:extLst>
          </p:cNvPr>
          <p:cNvSpPr>
            <a:spLocks noGrp="1"/>
          </p:cNvSpPr>
          <p:nvPr>
            <p:ph type="title"/>
          </p:nvPr>
        </p:nvSpPr>
        <p:spPr/>
        <p:txBody>
          <a:bodyPr/>
          <a:lstStyle/>
          <a:p>
            <a:r>
              <a:rPr lang="en-US" dirty="0"/>
              <a:t>Helping Friends</a:t>
            </a:r>
          </a:p>
        </p:txBody>
      </p:sp>
      <p:sp>
        <p:nvSpPr>
          <p:cNvPr id="3" name="Text Placeholder 2">
            <a:extLst>
              <a:ext uri="{FF2B5EF4-FFF2-40B4-BE49-F238E27FC236}">
                <a16:creationId xmlns:a16="http://schemas.microsoft.com/office/drawing/2014/main" id="{5087084B-6F47-4480-A320-ECEE914A73AB}"/>
              </a:ext>
            </a:extLst>
          </p:cNvPr>
          <p:cNvSpPr>
            <a:spLocks noGrp="1"/>
          </p:cNvSpPr>
          <p:nvPr>
            <p:ph type="body" sz="quarter" idx="10"/>
          </p:nvPr>
        </p:nvSpPr>
        <p:spPr>
          <a:xfrm>
            <a:off x="457200" y="977153"/>
            <a:ext cx="8229600" cy="3523410"/>
          </a:xfrm>
        </p:spPr>
        <p:txBody>
          <a:bodyPr/>
          <a:lstStyle/>
          <a:p>
            <a:r>
              <a:rPr lang="en-US" dirty="0">
                <a:solidFill>
                  <a:schemeClr val="accent4">
                    <a:lumMod val="50000"/>
                  </a:schemeClr>
                </a:solidFill>
              </a:rPr>
              <a:t>Reach out</a:t>
            </a:r>
          </a:p>
          <a:p>
            <a:r>
              <a:rPr lang="en-US" dirty="0">
                <a:solidFill>
                  <a:schemeClr val="accent4">
                    <a:lumMod val="50000"/>
                  </a:schemeClr>
                </a:solidFill>
              </a:rPr>
              <a:t>Listen</a:t>
            </a:r>
          </a:p>
          <a:p>
            <a:r>
              <a:rPr lang="en-US" dirty="0">
                <a:solidFill>
                  <a:schemeClr val="accent4">
                    <a:lumMod val="50000"/>
                  </a:schemeClr>
                </a:solidFill>
              </a:rPr>
              <a:t>Believe</a:t>
            </a:r>
          </a:p>
          <a:p>
            <a:r>
              <a:rPr lang="en-US" dirty="0">
                <a:solidFill>
                  <a:schemeClr val="accent4">
                    <a:lumMod val="50000"/>
                  </a:schemeClr>
                </a:solidFill>
              </a:rPr>
              <a:t>Do not judge</a:t>
            </a:r>
          </a:p>
          <a:p>
            <a:r>
              <a:rPr lang="en-US" dirty="0">
                <a:solidFill>
                  <a:schemeClr val="accent4">
                    <a:lumMod val="50000"/>
                  </a:schemeClr>
                </a:solidFill>
              </a:rPr>
              <a:t>Repeat that violence or abuse is not their fault</a:t>
            </a:r>
          </a:p>
          <a:p>
            <a:r>
              <a:rPr lang="en-US" dirty="0">
                <a:solidFill>
                  <a:schemeClr val="accent4">
                    <a:lumMod val="50000"/>
                  </a:schemeClr>
                </a:solidFill>
              </a:rPr>
              <a:t>Connect them to a resource that can help</a:t>
            </a:r>
          </a:p>
        </p:txBody>
      </p:sp>
    </p:spTree>
    <p:extLst>
      <p:ext uri="{BB962C8B-B14F-4D97-AF65-F5344CB8AC3E}">
        <p14:creationId xmlns:p14="http://schemas.microsoft.com/office/powerpoint/2010/main" val="533674527"/>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3686B-AFA2-56E2-360A-4DEC1DB9390D}"/>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7195E64B-1343-B056-5007-5617B28A2F41}"/>
              </a:ext>
            </a:extLst>
          </p:cNvPr>
          <p:cNvSpPr>
            <a:spLocks noGrp="1"/>
          </p:cNvSpPr>
          <p:nvPr>
            <p:ph type="title"/>
          </p:nvPr>
        </p:nvSpPr>
        <p:spPr/>
        <p:txBody>
          <a:bodyPr/>
          <a:lstStyle/>
          <a:p>
            <a:r>
              <a:rPr lang="en-US" dirty="0">
                <a:solidFill>
                  <a:srgbClr val="275A70"/>
                </a:solidFill>
              </a:rPr>
              <a:t>Where Can I or My Friends Get Help</a:t>
            </a:r>
          </a:p>
        </p:txBody>
      </p:sp>
      <p:pic>
        <p:nvPicPr>
          <p:cNvPr id="3" name="Picture 2" descr="A speech bubble with different resources inside.">
            <a:extLst>
              <a:ext uri="{FF2B5EF4-FFF2-40B4-BE49-F238E27FC236}">
                <a16:creationId xmlns:a16="http://schemas.microsoft.com/office/drawing/2014/main" id="{5A100A0B-F130-F590-5F71-3C5C159B8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305" y="681462"/>
            <a:ext cx="6449390" cy="4390319"/>
          </a:xfrm>
          <a:prstGeom prst="rect">
            <a:avLst/>
          </a:prstGeom>
        </p:spPr>
      </p:pic>
    </p:spTree>
    <p:extLst>
      <p:ext uri="{BB962C8B-B14F-4D97-AF65-F5344CB8AC3E}">
        <p14:creationId xmlns:p14="http://schemas.microsoft.com/office/powerpoint/2010/main" val="15008583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87CAC"/>
                </a:solidFill>
              </a:rPr>
              <a:t>Healthy Friendships</a:t>
            </a:r>
          </a:p>
        </p:txBody>
      </p:sp>
      <p:sp>
        <p:nvSpPr>
          <p:cNvPr id="3" name="Text Placeholder 2"/>
          <p:cNvSpPr>
            <a:spLocks noGrp="1"/>
          </p:cNvSpPr>
          <p:nvPr>
            <p:ph type="body" sz="quarter" idx="10"/>
          </p:nvPr>
        </p:nvSpPr>
        <p:spPr/>
        <p:txBody>
          <a:bodyPr/>
          <a:lstStyle/>
          <a:p>
            <a:r>
              <a:rPr lang="en-US" dirty="0">
                <a:solidFill>
                  <a:schemeClr val="accent4">
                    <a:lumMod val="50000"/>
                  </a:schemeClr>
                </a:solidFill>
              </a:rPr>
              <a:t>Do good friends always agree?</a:t>
            </a:r>
          </a:p>
          <a:p>
            <a:r>
              <a:rPr lang="en-US" dirty="0">
                <a:solidFill>
                  <a:schemeClr val="accent4">
                    <a:lumMod val="50000"/>
                  </a:schemeClr>
                </a:solidFill>
              </a:rPr>
              <a:t>Do good friends always keep secrets?</a:t>
            </a:r>
          </a:p>
          <a:p>
            <a:r>
              <a:rPr lang="en-US" dirty="0">
                <a:solidFill>
                  <a:schemeClr val="accent4">
                    <a:lumMod val="50000"/>
                  </a:schemeClr>
                </a:solidFill>
              </a:rPr>
              <a:t>How might a friendship change if it was missing trust?</a:t>
            </a:r>
          </a:p>
          <a:p>
            <a:r>
              <a:rPr lang="en-US" dirty="0">
                <a:solidFill>
                  <a:schemeClr val="accent4">
                    <a:lumMod val="50000"/>
                  </a:schemeClr>
                </a:solidFill>
              </a:rPr>
              <a:t>Is honesty important in other types of relationships, like dating relationships?</a:t>
            </a:r>
          </a:p>
          <a:p>
            <a:pPr marL="0" indent="0">
              <a:buNone/>
            </a:pPr>
            <a:endParaRPr lang="en-US" dirty="0"/>
          </a:p>
        </p:txBody>
      </p:sp>
    </p:spTree>
    <p:extLst>
      <p:ext uri="{BB962C8B-B14F-4D97-AF65-F5344CB8AC3E}">
        <p14:creationId xmlns:p14="http://schemas.microsoft.com/office/powerpoint/2010/main" val="216406096"/>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BECE8-77FE-4E4E-AD89-8E5CC52656AF}"/>
              </a:ext>
            </a:extLst>
          </p:cNvPr>
          <p:cNvSpPr>
            <a:spLocks noGrp="1"/>
          </p:cNvSpPr>
          <p:nvPr>
            <p:ph type="title"/>
          </p:nvPr>
        </p:nvSpPr>
        <p:spPr/>
        <p:txBody>
          <a:bodyPr/>
          <a:lstStyle/>
          <a:p>
            <a:r>
              <a:rPr lang="en-US" dirty="0"/>
              <a:t>RESPECT ME Rights Rewind Performances</a:t>
            </a:r>
          </a:p>
        </p:txBody>
      </p:sp>
      <p:sp>
        <p:nvSpPr>
          <p:cNvPr id="3" name="Text Placeholder 2">
            <a:extLst>
              <a:ext uri="{FF2B5EF4-FFF2-40B4-BE49-F238E27FC236}">
                <a16:creationId xmlns:a16="http://schemas.microsoft.com/office/drawing/2014/main" id="{105FECB2-0A14-4799-89AF-FD80755A778D}"/>
              </a:ext>
            </a:extLst>
          </p:cNvPr>
          <p:cNvSpPr>
            <a:spLocks noGrp="1"/>
          </p:cNvSpPr>
          <p:nvPr>
            <p:ph type="body" sz="quarter" idx="10"/>
          </p:nvPr>
        </p:nvSpPr>
        <p:spPr/>
        <p:txBody>
          <a:bodyPr/>
          <a:lstStyle/>
          <a:p>
            <a:r>
              <a:rPr lang="en-US" dirty="0">
                <a:solidFill>
                  <a:schemeClr val="accent4">
                    <a:lumMod val="50000"/>
                  </a:schemeClr>
                </a:solidFill>
              </a:rPr>
              <a:t>Each group will have the rest of the class time to develop a short performance or piece of artwork that focuses on one of the RESPECT ME Rights.</a:t>
            </a:r>
          </a:p>
          <a:p>
            <a:r>
              <a:rPr lang="en-US" dirty="0">
                <a:solidFill>
                  <a:schemeClr val="accent4">
                    <a:lumMod val="50000"/>
                  </a:schemeClr>
                </a:solidFill>
              </a:rPr>
              <a:t>For example: a song/rap, a play, draw a picture or comic</a:t>
            </a:r>
          </a:p>
          <a:p>
            <a:r>
              <a:rPr lang="en-US" dirty="0">
                <a:solidFill>
                  <a:schemeClr val="accent4">
                    <a:lumMod val="50000"/>
                  </a:schemeClr>
                </a:solidFill>
              </a:rPr>
              <a:t>Each group will have 5 mins to perform/present in the next class</a:t>
            </a:r>
          </a:p>
        </p:txBody>
      </p:sp>
    </p:spTree>
    <p:extLst>
      <p:ext uri="{BB962C8B-B14F-4D97-AF65-F5344CB8AC3E}">
        <p14:creationId xmlns:p14="http://schemas.microsoft.com/office/powerpoint/2010/main" val="3094892170"/>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75A50-50BE-48F2-9E06-ECBE82FDC279}"/>
              </a:ext>
            </a:extLst>
          </p:cNvPr>
          <p:cNvSpPr>
            <a:spLocks noGrp="1"/>
          </p:cNvSpPr>
          <p:nvPr>
            <p:ph type="title"/>
          </p:nvPr>
        </p:nvSpPr>
        <p:spPr/>
        <p:txBody>
          <a:bodyPr/>
          <a:lstStyle/>
          <a:p>
            <a:r>
              <a:rPr lang="en-US" dirty="0"/>
              <a:t>Recap &amp; Preview     </a:t>
            </a:r>
          </a:p>
        </p:txBody>
      </p:sp>
      <p:sp>
        <p:nvSpPr>
          <p:cNvPr id="3" name="Text Placeholder 2">
            <a:extLst>
              <a:ext uri="{FF2B5EF4-FFF2-40B4-BE49-F238E27FC236}">
                <a16:creationId xmlns:a16="http://schemas.microsoft.com/office/drawing/2014/main" id="{BF186004-A235-4E9E-805F-23BF34880413}"/>
              </a:ext>
            </a:extLst>
          </p:cNvPr>
          <p:cNvSpPr>
            <a:spLocks noGrp="1"/>
          </p:cNvSpPr>
          <p:nvPr>
            <p:ph type="body" sz="quarter" idx="10"/>
          </p:nvPr>
        </p:nvSpPr>
        <p:spPr>
          <a:xfrm>
            <a:off x="457200" y="1158875"/>
            <a:ext cx="6289829" cy="3341688"/>
          </a:xfrm>
        </p:spPr>
        <p:txBody>
          <a:bodyPr/>
          <a:lstStyle/>
          <a:p>
            <a:pPr marL="0" indent="0">
              <a:buNone/>
            </a:pPr>
            <a:r>
              <a:rPr lang="en-US" b="1" dirty="0">
                <a:solidFill>
                  <a:srgbClr val="275A70"/>
                </a:solidFill>
              </a:rPr>
              <a:t>Session 6:</a:t>
            </a:r>
          </a:p>
          <a:p>
            <a:r>
              <a:rPr lang="en-US" dirty="0">
                <a:solidFill>
                  <a:schemeClr val="accent4">
                    <a:lumMod val="50000"/>
                  </a:schemeClr>
                </a:solidFill>
              </a:rPr>
              <a:t>RESPECT ME Rights</a:t>
            </a:r>
          </a:p>
          <a:p>
            <a:r>
              <a:rPr lang="en-US" dirty="0">
                <a:solidFill>
                  <a:schemeClr val="accent4">
                    <a:lumMod val="50000"/>
                  </a:schemeClr>
                </a:solidFill>
              </a:rPr>
              <a:t>Resources and trusted adults</a:t>
            </a:r>
          </a:p>
          <a:p>
            <a:r>
              <a:rPr lang="en-US" dirty="0">
                <a:solidFill>
                  <a:schemeClr val="accent4">
                    <a:lumMod val="50000"/>
                  </a:schemeClr>
                </a:solidFill>
              </a:rPr>
              <a:t>Tips on how to help a friend in need and how to leave an unsafe relationship</a:t>
            </a:r>
          </a:p>
          <a:p>
            <a:pPr marL="0" indent="0">
              <a:buNone/>
            </a:pPr>
            <a:endParaRPr lang="en-US" sz="1600" dirty="0"/>
          </a:p>
          <a:p>
            <a:pPr marL="0" indent="0">
              <a:buNone/>
            </a:pPr>
            <a:r>
              <a:rPr lang="en-US" b="1" dirty="0">
                <a:solidFill>
                  <a:srgbClr val="638131"/>
                </a:solidFill>
              </a:rPr>
              <a:t>Session 7:</a:t>
            </a:r>
          </a:p>
          <a:p>
            <a:r>
              <a:rPr lang="en-US" dirty="0">
                <a:solidFill>
                  <a:schemeClr val="accent4">
                    <a:lumMod val="50000"/>
                  </a:schemeClr>
                </a:solidFill>
              </a:rPr>
              <a:t>RESPECT ME Rights presentation/performance</a:t>
            </a:r>
          </a:p>
          <a:p>
            <a:r>
              <a:rPr lang="en-US" dirty="0">
                <a:solidFill>
                  <a:schemeClr val="accent4">
                    <a:lumMod val="50000"/>
                  </a:schemeClr>
                </a:solidFill>
              </a:rPr>
              <a:t>Parking Lot discussions</a:t>
            </a:r>
          </a:p>
          <a:p>
            <a:endParaRPr lang="en-US" dirty="0"/>
          </a:p>
        </p:txBody>
      </p:sp>
      <p:pic>
        <p:nvPicPr>
          <p:cNvPr id="4" name="Picture 3">
            <a:extLst>
              <a:ext uri="{FF2B5EF4-FFF2-40B4-BE49-F238E27FC236}">
                <a16:creationId xmlns:a16="http://schemas.microsoft.com/office/drawing/2014/main" id="{3ECBE2FF-2875-F583-4000-616019B345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000000">
            <a:off x="6344048" y="3690877"/>
            <a:ext cx="3083591" cy="2305398"/>
          </a:xfrm>
          <a:prstGeom prst="rect">
            <a:avLst/>
          </a:prstGeom>
        </p:spPr>
      </p:pic>
    </p:spTree>
    <p:extLst>
      <p:ext uri="{BB962C8B-B14F-4D97-AF65-F5344CB8AC3E}">
        <p14:creationId xmlns:p14="http://schemas.microsoft.com/office/powerpoint/2010/main" val="3024382933"/>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589A5-3531-4350-B623-8EEB754D3C29}"/>
              </a:ext>
            </a:extLst>
          </p:cNvPr>
          <p:cNvSpPr>
            <a:spLocks noGrp="1"/>
          </p:cNvSpPr>
          <p:nvPr>
            <p:ph type="title"/>
          </p:nvPr>
        </p:nvSpPr>
        <p:spPr>
          <a:xfrm>
            <a:off x="441063" y="2278785"/>
            <a:ext cx="8261873" cy="993775"/>
          </a:xfrm>
        </p:spPr>
        <p:txBody>
          <a:bodyPr/>
          <a:lstStyle/>
          <a:p>
            <a:r>
              <a:rPr lang="en-US" sz="4000" dirty="0">
                <a:solidFill>
                  <a:srgbClr val="638131"/>
                </a:solidFill>
              </a:rPr>
              <a:t>Session 7: </a:t>
            </a:r>
            <a:r>
              <a:rPr lang="en-US" sz="4000" dirty="0" err="1">
                <a:solidFill>
                  <a:srgbClr val="638131"/>
                </a:solidFill>
              </a:rPr>
              <a:t>HeaRT</a:t>
            </a:r>
            <a:r>
              <a:rPr lang="en-US" sz="4000" dirty="0">
                <a:solidFill>
                  <a:srgbClr val="638131"/>
                </a:solidFill>
              </a:rPr>
              <a:t> Rewind</a:t>
            </a:r>
          </a:p>
        </p:txBody>
      </p:sp>
      <p:pic>
        <p:nvPicPr>
          <p:cNvPr id="2" name="Picture 1">
            <a:extLst>
              <a:ext uri="{FF2B5EF4-FFF2-40B4-BE49-F238E27FC236}">
                <a16:creationId xmlns:a16="http://schemas.microsoft.com/office/drawing/2014/main" id="{F28A8BEF-D31C-0A15-A346-ED9EEC6B53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893" y="-515561"/>
            <a:ext cx="3581492" cy="2677646"/>
          </a:xfrm>
          <a:prstGeom prst="rect">
            <a:avLst/>
          </a:prstGeom>
        </p:spPr>
      </p:pic>
      <p:pic>
        <p:nvPicPr>
          <p:cNvPr id="3" name="Picture 2">
            <a:extLst>
              <a:ext uri="{FF2B5EF4-FFF2-40B4-BE49-F238E27FC236}">
                <a16:creationId xmlns:a16="http://schemas.microsoft.com/office/drawing/2014/main" id="{D217F430-B237-A45B-E736-0E34A3021E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000000">
            <a:off x="5582446" y="3287755"/>
            <a:ext cx="3581492" cy="2677646"/>
          </a:xfrm>
          <a:prstGeom prst="rect">
            <a:avLst/>
          </a:prstGeom>
        </p:spPr>
      </p:pic>
    </p:spTree>
    <p:extLst>
      <p:ext uri="{BB962C8B-B14F-4D97-AF65-F5344CB8AC3E}">
        <p14:creationId xmlns:p14="http://schemas.microsoft.com/office/powerpoint/2010/main" val="1041570162"/>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3126-02C4-46F1-B442-B74467A57CBA}"/>
              </a:ext>
            </a:extLst>
          </p:cNvPr>
          <p:cNvSpPr>
            <a:spLocks noGrp="1"/>
          </p:cNvSpPr>
          <p:nvPr>
            <p:ph type="title"/>
          </p:nvPr>
        </p:nvSpPr>
        <p:spPr/>
        <p:txBody>
          <a:bodyPr/>
          <a:lstStyle/>
          <a:p>
            <a:r>
              <a:rPr lang="en-US" dirty="0">
                <a:solidFill>
                  <a:srgbClr val="638131"/>
                </a:solidFill>
              </a:rPr>
              <a:t>Parking Lot </a:t>
            </a:r>
          </a:p>
        </p:txBody>
      </p:sp>
      <p:sp>
        <p:nvSpPr>
          <p:cNvPr id="3" name="Text Placeholder 2">
            <a:extLst>
              <a:ext uri="{FF2B5EF4-FFF2-40B4-BE49-F238E27FC236}">
                <a16:creationId xmlns:a16="http://schemas.microsoft.com/office/drawing/2014/main" id="{BFAA7E9A-F614-473C-A3F9-4C288D627CE7}"/>
              </a:ext>
            </a:extLst>
          </p:cNvPr>
          <p:cNvSpPr>
            <a:spLocks noGrp="1"/>
          </p:cNvSpPr>
          <p:nvPr>
            <p:ph type="body" sz="quarter" idx="10"/>
          </p:nvPr>
        </p:nvSpPr>
        <p:spPr/>
        <p:txBody>
          <a:bodyPr/>
          <a:lstStyle/>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a:buSzPct val="200000"/>
              <a:buBlip>
                <a:blip r:embed="rId3">
                  <a:extLst>
                    <a:ext uri="{96DAC541-7B7A-43D3-8B79-37D633B846F1}">
                      <asvg:svgBlip xmlns:asvg="http://schemas.microsoft.com/office/drawing/2016/SVG/main" r:embed="rId4"/>
                    </a:ext>
                  </a:extLst>
                </a:blip>
              </a:buBlip>
            </a:pPr>
            <a:r>
              <a:rPr lang="en-US" dirty="0">
                <a:solidFill>
                  <a:schemeClr val="tx2">
                    <a:lumMod val="65000"/>
                  </a:schemeClr>
                </a:solidFill>
              </a:rPr>
              <a:t>[insert topic for later discussion]</a:t>
            </a:r>
          </a:p>
          <a:p>
            <a:pPr marL="0" indent="0">
              <a:buSzPct val="200000"/>
              <a:buNone/>
            </a:pPr>
            <a:endParaRPr lang="en-US" dirty="0"/>
          </a:p>
          <a:p>
            <a:pPr>
              <a:buSzPct val="200000"/>
              <a:buBlip>
                <a:blip r:embed="rId3">
                  <a:extLst>
                    <a:ext uri="{96DAC541-7B7A-43D3-8B79-37D633B846F1}">
                      <asvg:svgBlip xmlns:asvg="http://schemas.microsoft.com/office/drawing/2016/SVG/main" r:embed="rId4"/>
                    </a:ext>
                  </a:extLst>
                </a:blip>
              </a:buBlip>
            </a:pPr>
            <a:endParaRPr lang="en-US" dirty="0"/>
          </a:p>
        </p:txBody>
      </p:sp>
    </p:spTree>
    <p:extLst>
      <p:ext uri="{BB962C8B-B14F-4D97-AF65-F5344CB8AC3E}">
        <p14:creationId xmlns:p14="http://schemas.microsoft.com/office/powerpoint/2010/main" val="211924545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1D82F-8D89-4BEA-901B-D6D53095FAE6}"/>
              </a:ext>
            </a:extLst>
          </p:cNvPr>
          <p:cNvSpPr>
            <a:spLocks noGrp="1"/>
          </p:cNvSpPr>
          <p:nvPr>
            <p:ph type="title"/>
          </p:nvPr>
        </p:nvSpPr>
        <p:spPr/>
        <p:txBody>
          <a:bodyPr/>
          <a:lstStyle/>
          <a:p>
            <a:r>
              <a:rPr lang="en-US" dirty="0"/>
              <a:t>CONGRATULATIONS!!!</a:t>
            </a:r>
          </a:p>
        </p:txBody>
      </p:sp>
    </p:spTree>
    <p:extLst>
      <p:ext uri="{BB962C8B-B14F-4D97-AF65-F5344CB8AC3E}">
        <p14:creationId xmlns:p14="http://schemas.microsoft.com/office/powerpoint/2010/main" val="19782629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5837-8B79-4246-8843-7EF95BE77391}"/>
              </a:ext>
            </a:extLst>
          </p:cNvPr>
          <p:cNvSpPr>
            <a:spLocks noGrp="1"/>
          </p:cNvSpPr>
          <p:nvPr>
            <p:ph type="title"/>
          </p:nvPr>
        </p:nvSpPr>
        <p:spPr/>
        <p:txBody>
          <a:bodyPr/>
          <a:lstStyle/>
          <a:p>
            <a:r>
              <a:rPr lang="en-US" dirty="0">
                <a:solidFill>
                  <a:srgbClr val="387CAC"/>
                </a:solidFill>
              </a:rPr>
              <a:t>Ingredients of a Healthy Friendship</a:t>
            </a:r>
          </a:p>
        </p:txBody>
      </p:sp>
      <p:sp>
        <p:nvSpPr>
          <p:cNvPr id="3" name="Text Placeholder 2">
            <a:extLst>
              <a:ext uri="{FF2B5EF4-FFF2-40B4-BE49-F238E27FC236}">
                <a16:creationId xmlns:a16="http://schemas.microsoft.com/office/drawing/2014/main" id="{9D111C06-46D3-4604-AB27-63854B4680FA}"/>
              </a:ext>
            </a:extLst>
          </p:cNvPr>
          <p:cNvSpPr>
            <a:spLocks noGrp="1"/>
          </p:cNvSpPr>
          <p:nvPr>
            <p:ph type="body" sz="quarter" idx="10"/>
          </p:nvPr>
        </p:nvSpPr>
        <p:spPr>
          <a:xfrm>
            <a:off x="457200" y="1063228"/>
            <a:ext cx="8229600" cy="3680221"/>
          </a:xfrm>
        </p:spPr>
        <p:txBody>
          <a:bodyPr/>
          <a:lstStyle/>
          <a:p>
            <a:pPr marL="0" indent="0">
              <a:buNone/>
            </a:pPr>
            <a:r>
              <a:rPr lang="en-US" dirty="0">
                <a:solidFill>
                  <a:schemeClr val="accent4">
                    <a:lumMod val="50000"/>
                  </a:schemeClr>
                </a:solidFill>
              </a:rPr>
              <a:t>What are some ways good friends treat each other?</a:t>
            </a:r>
          </a:p>
          <a:p>
            <a:pPr marL="0" indent="0">
              <a:buNone/>
            </a:pPr>
            <a:endParaRPr lang="en-US" sz="1050" dirty="0"/>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r>
              <a:rPr lang="en-US" dirty="0">
                <a:solidFill>
                  <a:schemeClr val="tx2">
                    <a:lumMod val="65000"/>
                  </a:schemeClr>
                </a:solidFill>
              </a:rPr>
              <a:t>[ingredient/characteristic]</a:t>
            </a:r>
          </a:p>
          <a:p>
            <a:pPr marL="0" indent="0">
              <a:buNone/>
            </a:pPr>
            <a:endParaRPr lang="en-US" dirty="0">
              <a:solidFill>
                <a:schemeClr val="tx2">
                  <a:lumMod val="65000"/>
                </a:schemeClr>
              </a:solidFill>
            </a:endParaRPr>
          </a:p>
        </p:txBody>
      </p:sp>
    </p:spTree>
    <p:extLst>
      <p:ext uri="{BB962C8B-B14F-4D97-AF65-F5344CB8AC3E}">
        <p14:creationId xmlns:p14="http://schemas.microsoft.com/office/powerpoint/2010/main" val="38583183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94FE74-085A-4A3C-9069-26EAEEDC5F8F}"/>
              </a:ext>
            </a:extLst>
          </p:cNvPr>
          <p:cNvSpPr>
            <a:spLocks noGrp="1"/>
          </p:cNvSpPr>
          <p:nvPr>
            <p:ph type="title"/>
          </p:nvPr>
        </p:nvSpPr>
        <p:spPr/>
        <p:txBody>
          <a:bodyPr/>
          <a:lstStyle/>
          <a:p>
            <a:r>
              <a:rPr lang="en-US" dirty="0">
                <a:solidFill>
                  <a:srgbClr val="387CAC"/>
                </a:solidFill>
              </a:rPr>
              <a:t>Healthy Dating Recipe</a:t>
            </a:r>
          </a:p>
        </p:txBody>
      </p:sp>
      <p:sp>
        <p:nvSpPr>
          <p:cNvPr id="6" name="Text Placeholder 5">
            <a:extLst>
              <a:ext uri="{FF2B5EF4-FFF2-40B4-BE49-F238E27FC236}">
                <a16:creationId xmlns:a16="http://schemas.microsoft.com/office/drawing/2014/main" id="{C622E71A-A5DC-4275-ADFD-1049E7BD3DE3}"/>
              </a:ext>
            </a:extLst>
          </p:cNvPr>
          <p:cNvSpPr>
            <a:spLocks noGrp="1"/>
          </p:cNvSpPr>
          <p:nvPr>
            <p:ph type="body" sz="quarter" idx="10"/>
          </p:nvPr>
        </p:nvSpPr>
        <p:spPr>
          <a:xfrm>
            <a:off x="457200" y="948929"/>
            <a:ext cx="8229600" cy="857251"/>
          </a:xfrm>
        </p:spPr>
        <p:txBody>
          <a:bodyPr/>
          <a:lstStyle/>
          <a:p>
            <a:pPr marL="0" indent="0" algn="ctr">
              <a:buNone/>
            </a:pPr>
            <a:r>
              <a:rPr lang="en-US" dirty="0">
                <a:solidFill>
                  <a:schemeClr val="accent4">
                    <a:lumMod val="50000"/>
                  </a:schemeClr>
                </a:solidFill>
              </a:rPr>
              <a:t>Add ingredients for a healthy relationship that are important to YOU</a:t>
            </a:r>
            <a:br>
              <a:rPr lang="en-US" dirty="0">
                <a:solidFill>
                  <a:schemeClr val="accent4">
                    <a:lumMod val="50000"/>
                  </a:schemeClr>
                </a:solidFill>
              </a:rPr>
            </a:br>
            <a:r>
              <a:rPr lang="en-US" dirty="0">
                <a:solidFill>
                  <a:schemeClr val="accent4">
                    <a:lumMod val="50000"/>
                  </a:schemeClr>
                </a:solidFill>
              </a:rPr>
              <a:t>in the measuring cup.</a:t>
            </a:r>
          </a:p>
        </p:txBody>
      </p:sp>
      <p:pic>
        <p:nvPicPr>
          <p:cNvPr id="4" name="Picture 3" descr="Illustration of a measuring cup. ">
            <a:extLst>
              <a:ext uri="{FF2B5EF4-FFF2-40B4-BE49-F238E27FC236}">
                <a16:creationId xmlns:a16="http://schemas.microsoft.com/office/drawing/2014/main" id="{817899DC-3F72-45CC-926E-37ABC327FEA4}"/>
              </a:ext>
            </a:extLst>
          </p:cNvPr>
          <p:cNvPicPr>
            <a:picLocks noChangeAspect="1"/>
          </p:cNvPicPr>
          <p:nvPr/>
        </p:nvPicPr>
        <p:blipFill>
          <a:blip r:embed="rId3"/>
          <a:stretch>
            <a:fillRect/>
          </a:stretch>
        </p:blipFill>
        <p:spPr>
          <a:xfrm>
            <a:off x="2654715" y="1806179"/>
            <a:ext cx="3834570" cy="2902806"/>
          </a:xfrm>
          <a:prstGeom prst="rect">
            <a:avLst/>
          </a:prstGeom>
        </p:spPr>
      </p:pic>
    </p:spTree>
    <p:extLst>
      <p:ext uri="{BB962C8B-B14F-4D97-AF65-F5344CB8AC3E}">
        <p14:creationId xmlns:p14="http://schemas.microsoft.com/office/powerpoint/2010/main" val="4162288818"/>
      </p:ext>
    </p:extLst>
  </p:cSld>
  <p:clrMapOvr>
    <a:masterClrMapping/>
  </p:clrMapOvr>
  <p:transition>
    <p:fade/>
  </p:transition>
</p:sld>
</file>

<file path=ppt/theme/theme1.xml><?xml version="1.0" encoding="utf-8"?>
<a:theme xmlns:a="http://schemas.openxmlformats.org/drawingml/2006/main" name="NCEH_ATSDR_combined">
  <a:themeElements>
    <a:clrScheme name="Custom 9">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11991</TotalTime>
  <Words>3895</Words>
  <Application>Microsoft Macintosh PowerPoint</Application>
  <PresentationFormat>On-screen Show (16:9)</PresentationFormat>
  <Paragraphs>589</Paragraphs>
  <Slides>74</Slides>
  <Notes>73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Myriad Web Pro</vt:lpstr>
      <vt:lpstr>Wingdings</vt:lpstr>
      <vt:lpstr>Arial</vt:lpstr>
      <vt:lpstr>Calibri</vt:lpstr>
      <vt:lpstr>NCEH_ATSDR_combined</vt:lpstr>
      <vt:lpstr>6th Grade</vt:lpstr>
      <vt:lpstr>Session 1: Healthy Relationships</vt:lpstr>
      <vt:lpstr>Question of the Day</vt:lpstr>
      <vt:lpstr>Group Agreements</vt:lpstr>
      <vt:lpstr>Parking Lot</vt:lpstr>
      <vt:lpstr>Go-To Trusted Adults</vt:lpstr>
      <vt:lpstr>Healthy Friendships</vt:lpstr>
      <vt:lpstr>Ingredients of a Healthy Friendship</vt:lpstr>
      <vt:lpstr>Healthy Dating Recipe</vt:lpstr>
      <vt:lpstr>Recap &amp; Preview</vt:lpstr>
      <vt:lpstr>Session 2: Understanding Feelings</vt:lpstr>
      <vt:lpstr>Question of the Day </vt:lpstr>
      <vt:lpstr>Our Many Feelings</vt:lpstr>
      <vt:lpstr>Physical Clues</vt:lpstr>
      <vt:lpstr>Physical Clues </vt:lpstr>
      <vt:lpstr>Identifying Feelings In Others</vt:lpstr>
      <vt:lpstr>Feelings Charades</vt:lpstr>
      <vt:lpstr>Feelings Charades </vt:lpstr>
      <vt:lpstr>Feelings Charades  </vt:lpstr>
      <vt:lpstr>Feelings Charades   </vt:lpstr>
      <vt:lpstr>Feelings Charades    </vt:lpstr>
      <vt:lpstr>How Would You Feel?</vt:lpstr>
      <vt:lpstr>Recap &amp; Preview </vt:lpstr>
      <vt:lpstr>Session 3: Staying in Control of Feelings &amp; Making Healthy Decisions</vt:lpstr>
      <vt:lpstr>Question of the Day  </vt:lpstr>
      <vt:lpstr>Physical Clues  </vt:lpstr>
      <vt:lpstr>Brandon’s Story</vt:lpstr>
      <vt:lpstr>Staying in Control of Your Feelings: 4 Steps</vt:lpstr>
      <vt:lpstr>Calming Down</vt:lpstr>
      <vt:lpstr>Negative Self-Talk, Positive Self-Talk</vt:lpstr>
      <vt:lpstr>We Enjoy…</vt:lpstr>
      <vt:lpstr>Recap &amp; Preview  </vt:lpstr>
      <vt:lpstr>Session 4: Healthy Communication</vt:lpstr>
      <vt:lpstr>Question of the Day   </vt:lpstr>
      <vt:lpstr>Ingredients of a Healthy Friendship </vt:lpstr>
      <vt:lpstr>Healthy Communication Skills</vt:lpstr>
      <vt:lpstr>Thumbs Up or Thumbs Down?</vt:lpstr>
      <vt:lpstr>Skills for Healthy Communication</vt:lpstr>
      <vt:lpstr>Nonverbal Communication Skills</vt:lpstr>
      <vt:lpstr>Verbal Communication Skills</vt:lpstr>
      <vt:lpstr>“I” Am Important</vt:lpstr>
      <vt:lpstr>”I” Am Important (continued)</vt:lpstr>
      <vt:lpstr>Communication Practice</vt:lpstr>
      <vt:lpstr>Communication Situation 1</vt:lpstr>
      <vt:lpstr>Communication Situation 2</vt:lpstr>
      <vt:lpstr>Communication Situation 3</vt:lpstr>
      <vt:lpstr>Communication Situation 4</vt:lpstr>
      <vt:lpstr>Recap &amp; Preview   </vt:lpstr>
      <vt:lpstr>Session 5: Unhealthy &amp; Unsafe Relationships</vt:lpstr>
      <vt:lpstr>Question of the Day    </vt:lpstr>
      <vt:lpstr>Ingredients of a Healthy Friendship  </vt:lpstr>
      <vt:lpstr>Unhealthy Relationship Behaviors</vt:lpstr>
      <vt:lpstr>Healthy, Unhealthy, and Unsafe Behaviors</vt:lpstr>
      <vt:lpstr>What is Teen Dating Violence?</vt:lpstr>
      <vt:lpstr>Understanding Teen Dating Violence</vt:lpstr>
      <vt:lpstr>Teen Dating Violence: True or False?</vt:lpstr>
      <vt:lpstr>Teen Dating Violence: True or False Answers</vt:lpstr>
      <vt:lpstr>Red-Yellow-Green Light</vt:lpstr>
      <vt:lpstr>Red-Yellow-Green Light </vt:lpstr>
      <vt:lpstr>Red-Yellow-Green Light  </vt:lpstr>
      <vt:lpstr>Red-Yellow-Green Light   </vt:lpstr>
      <vt:lpstr>Red-Yellow-Green Light    </vt:lpstr>
      <vt:lpstr>Red-Yellow-Green Light     </vt:lpstr>
      <vt:lpstr>Recap &amp; Preview    </vt:lpstr>
      <vt:lpstr>Session 6: Staying Safe in Relationships</vt:lpstr>
      <vt:lpstr>Question of the Day     </vt:lpstr>
      <vt:lpstr>RESPECT ME Rights</vt:lpstr>
      <vt:lpstr>Helping Friends</vt:lpstr>
      <vt:lpstr>Where Can I or My Friends Get Help</vt:lpstr>
      <vt:lpstr>RESPECT ME Rights Rewind Performances</vt:lpstr>
      <vt:lpstr>Recap &amp; Preview     </vt:lpstr>
      <vt:lpstr>Session 7: HeaRT Rewind</vt:lpstr>
      <vt:lpstr>Parking Lot </vt:lpstr>
      <vt:lpstr>CONGRATULATIONS!!!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Kelly Giardino</cp:lastModifiedBy>
  <cp:revision>292</cp:revision>
  <dcterms:created xsi:type="dcterms:W3CDTF">2011-03-17T17:43:16Z</dcterms:created>
  <dcterms:modified xsi:type="dcterms:W3CDTF">2025-09-05T19:51:39Z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HCI2@cdc.gov</vt:lpwstr>
  </property>
  <property fmtid="{D5CDD505-2E9C-101B-9397-08002B2CF9AE}" pid="6" name="MSIP_Label_7b94a7b8-f06c-4dfe-bdcc-9b548fd58c31_SetDate">
    <vt:lpwstr>2020-10-15T16:56:41.0557235Z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0f7303a3-03aa-4258-ad4d-687545e78952</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