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90"/>
  </p:notesMasterIdLst>
  <p:handoutMasterIdLst>
    <p:handoutMasterId r:id="rId91"/>
  </p:handoutMasterIdLst>
  <p:sldIdLst>
    <p:sldId id="305" r:id="rId2"/>
    <p:sldId id="306" r:id="rId3"/>
    <p:sldId id="296" r:id="rId4"/>
    <p:sldId id="299" r:id="rId5"/>
    <p:sldId id="378" r:id="rId6"/>
    <p:sldId id="300" r:id="rId7"/>
    <p:sldId id="301" r:id="rId8"/>
    <p:sldId id="413" r:id="rId9"/>
    <p:sldId id="412" r:id="rId10"/>
    <p:sldId id="307" r:id="rId11"/>
    <p:sldId id="308" r:id="rId12"/>
    <p:sldId id="310" r:id="rId13"/>
    <p:sldId id="309" r:id="rId14"/>
    <p:sldId id="314" r:id="rId15"/>
    <p:sldId id="311" r:id="rId16"/>
    <p:sldId id="312" r:id="rId17"/>
    <p:sldId id="411" r:id="rId18"/>
    <p:sldId id="384" r:id="rId19"/>
    <p:sldId id="385" r:id="rId20"/>
    <p:sldId id="317" r:id="rId21"/>
    <p:sldId id="318" r:id="rId22"/>
    <p:sldId id="319" r:id="rId23"/>
    <p:sldId id="321" r:id="rId24"/>
    <p:sldId id="326" r:id="rId25"/>
    <p:sldId id="327" r:id="rId26"/>
    <p:sldId id="328" r:id="rId27"/>
    <p:sldId id="329" r:id="rId28"/>
    <p:sldId id="388" r:id="rId29"/>
    <p:sldId id="389" r:id="rId30"/>
    <p:sldId id="390" r:id="rId31"/>
    <p:sldId id="391" r:id="rId32"/>
    <p:sldId id="331" r:id="rId33"/>
    <p:sldId id="332" r:id="rId34"/>
    <p:sldId id="334" r:id="rId35"/>
    <p:sldId id="337" r:id="rId36"/>
    <p:sldId id="339" r:id="rId37"/>
    <p:sldId id="392" r:id="rId38"/>
    <p:sldId id="341" r:id="rId39"/>
    <p:sldId id="344" r:id="rId40"/>
    <p:sldId id="345" r:id="rId41"/>
    <p:sldId id="346" r:id="rId42"/>
    <p:sldId id="347" r:id="rId43"/>
    <p:sldId id="348" r:id="rId44"/>
    <p:sldId id="349" r:id="rId45"/>
    <p:sldId id="352" r:id="rId46"/>
    <p:sldId id="350" r:id="rId47"/>
    <p:sldId id="351" r:id="rId48"/>
    <p:sldId id="369" r:id="rId49"/>
    <p:sldId id="353" r:id="rId50"/>
    <p:sldId id="354" r:id="rId51"/>
    <p:sldId id="356" r:id="rId52"/>
    <p:sldId id="355" r:id="rId53"/>
    <p:sldId id="357" r:id="rId54"/>
    <p:sldId id="358" r:id="rId55"/>
    <p:sldId id="359" r:id="rId56"/>
    <p:sldId id="414" r:id="rId57"/>
    <p:sldId id="361" r:id="rId58"/>
    <p:sldId id="362" r:id="rId59"/>
    <p:sldId id="363" r:id="rId60"/>
    <p:sldId id="364" r:id="rId61"/>
    <p:sldId id="365" r:id="rId62"/>
    <p:sldId id="366" r:id="rId63"/>
    <p:sldId id="370" r:id="rId64"/>
    <p:sldId id="371" r:id="rId65"/>
    <p:sldId id="410" r:id="rId66"/>
    <p:sldId id="372" r:id="rId67"/>
    <p:sldId id="393" r:id="rId68"/>
    <p:sldId id="394" r:id="rId69"/>
    <p:sldId id="395" r:id="rId70"/>
    <p:sldId id="396" r:id="rId71"/>
    <p:sldId id="397" r:id="rId72"/>
    <p:sldId id="398" r:id="rId73"/>
    <p:sldId id="399" r:id="rId74"/>
    <p:sldId id="401" r:id="rId75"/>
    <p:sldId id="402" r:id="rId76"/>
    <p:sldId id="403" r:id="rId77"/>
    <p:sldId id="404" r:id="rId78"/>
    <p:sldId id="405" r:id="rId79"/>
    <p:sldId id="377" r:id="rId80"/>
    <p:sldId id="379" r:id="rId81"/>
    <p:sldId id="406" r:id="rId82"/>
    <p:sldId id="409" r:id="rId83"/>
    <p:sldId id="415" r:id="rId84"/>
    <p:sldId id="374" r:id="rId85"/>
    <p:sldId id="416" r:id="rId86"/>
    <p:sldId id="376" r:id="rId87"/>
    <p:sldId id="380" r:id="rId88"/>
    <p:sldId id="381" r:id="rId89"/>
  </p:sldIdLst>
  <p:sldSz cx="9144000" cy="5143500" type="screen16x9"/>
  <p:notesSz cx="7315200" cy="9601200"/>
  <p:embeddedFontLst>
    <p:embeddedFont>
      <p:font typeface="Myriad Web Pro" panose="020B0503030403020204" pitchFamily="34" charset="77"/>
      <p:regular r:id="rId92"/>
      <p:bold r:id="rId93"/>
      <p:italic r:id="rId94"/>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257C"/>
    <a:srgbClr val="638131"/>
    <a:srgbClr val="9D2D34"/>
    <a:srgbClr val="008484"/>
    <a:srgbClr val="C15820"/>
    <a:srgbClr val="387CAC"/>
    <a:srgbClr val="E34C2B"/>
    <a:srgbClr val="AB1E30"/>
    <a:srgbClr val="275A70"/>
    <a:srgbClr val="3262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9" autoAdjust="0"/>
    <p:restoredTop sz="88435" autoAdjust="0"/>
  </p:normalViewPr>
  <p:slideViewPr>
    <p:cSldViewPr snapToGrid="0">
      <p:cViewPr varScale="1">
        <p:scale>
          <a:sx n="143" d="100"/>
          <a:sy n="143" d="100"/>
        </p:scale>
        <p:origin x="200" y="3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9/5/25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9/5/25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a:t>
            </a:fld>
            <a:endParaRPr lang="en-US"/>
          </a:p>
        </p:txBody>
      </p:sp>
    </p:spTree>
    <p:extLst>
      <p:ext uri="{BB962C8B-B14F-4D97-AF65-F5344CB8AC3E}">
        <p14:creationId xmlns:p14="http://schemas.microsoft.com/office/powerpoint/2010/main" val="1487993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21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325036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22</a:t>
            </a:r>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dirty="0"/>
          </a:p>
        </p:txBody>
      </p:sp>
    </p:spTree>
    <p:extLst>
      <p:ext uri="{BB962C8B-B14F-4D97-AF65-F5344CB8AC3E}">
        <p14:creationId xmlns:p14="http://schemas.microsoft.com/office/powerpoint/2010/main" val="271620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22</a:t>
            </a:r>
          </a:p>
          <a:p>
            <a:endParaRPr lang="en-US" dirty="0"/>
          </a:p>
          <a:p>
            <a:r>
              <a:rPr lang="en-US" dirty="0"/>
              <a:t>You can highlight or circle sets of words that are similar for the discussion about words with similar meanings (page 19).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00333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Facilitator Guide:: Page 24</a:t>
            </a:r>
          </a:p>
          <a:p>
            <a:r>
              <a:rPr lang="en-US" dirty="0"/>
              <a:t>Handbook: Page 5</a:t>
            </a:r>
          </a:p>
          <a:p>
            <a:endParaRPr lang="en-US" dirty="0"/>
          </a:p>
          <a:p>
            <a:r>
              <a:rPr lang="en-US" sz="1200" b="0" i="0" u="none" strike="noStrike" kern="1200" baseline="0" dirty="0">
                <a:solidFill>
                  <a:schemeClr val="tx1"/>
                </a:solidFill>
                <a:latin typeface="+mn-lt"/>
                <a:ea typeface="+mn-ea"/>
                <a:cs typeface="+mn-cs"/>
              </a:rPr>
              <a:t>Choose from the following situations (it is estimated you will have time for 4–5 situations), or create new ones that are relevant to the students in the class.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Your brother is really happy about getting a new job, but it means he will not be around to hang out in the afternoon.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 is your first day at basketball practice.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have spent the last two weekends with your boyfriend/girlfriend and you have had a great time. But you missed your friend’s birthday party.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and your friend both like the same person in your class. You heard from another friend that this person likes you and not your friend.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heard that someone in your neighborhood was hurt badly in a fight.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It is the last day of the school year.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overheard your friend calling someone else mean names.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were asked out by someone you like. But, later that day you notice that they posted some mean comments on social media about your friend.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got a new phone for your birthday. But, your parent says that in order to keep the phone, you have to agree to allow him/her to read all of your text messages.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You got a B on your math exam.</a:t>
            </a:r>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1828697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3550835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26</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396011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2323-29A0-B5EF-92A8-9B5354DE5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882CD-71A6-0B45-7171-7BD0BE36B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CA310-C98C-7BCB-8227-20E7C0705664}"/>
              </a:ext>
            </a:extLst>
          </p:cNvPr>
          <p:cNvSpPr>
            <a:spLocks noGrp="1"/>
          </p:cNvSpPr>
          <p:nvPr>
            <p:ph type="body" idx="1"/>
          </p:nvPr>
        </p:nvSpPr>
        <p:spPr/>
        <p:txBody>
          <a:bodyPr/>
          <a:lstStyle/>
          <a:p>
            <a:r>
              <a:rPr lang="en-US" dirty="0"/>
              <a:t>Facilitator Guide: Page 27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6</a:t>
            </a:r>
          </a:p>
          <a:p>
            <a:endParaRPr lang="en-US" dirty="0"/>
          </a:p>
        </p:txBody>
      </p:sp>
      <p:sp>
        <p:nvSpPr>
          <p:cNvPr id="4" name="Slide Number Placeholder 3">
            <a:extLst>
              <a:ext uri="{FF2B5EF4-FFF2-40B4-BE49-F238E27FC236}">
                <a16:creationId xmlns:a16="http://schemas.microsoft.com/office/drawing/2014/main" id="{AEEFCBFA-46C1-3CB1-0B8F-73894AB3852F}"/>
              </a:ext>
            </a:extLst>
          </p:cNvPr>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968039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300208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29</a:t>
            </a:r>
          </a:p>
          <a:p>
            <a:r>
              <a:rPr lang="en-US" dirty="0"/>
              <a:t>Handbook: Page 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35471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30</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297495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12</a:t>
            </a:r>
          </a:p>
          <a:p>
            <a:endParaRPr lang="en-US" dirty="0"/>
          </a:p>
          <a:p>
            <a:r>
              <a:rPr lang="en-US" dirty="0"/>
              <a:t>You can replace question of the day with something else you come up with. Here are a few more ideas: </a:t>
            </a:r>
          </a:p>
          <a:p>
            <a:pPr marL="171450" indent="-171450">
              <a:buFont typeface="Arial" panose="020B0604020202020204" pitchFamily="34" charset="0"/>
              <a:buChar char="•"/>
            </a:pPr>
            <a:r>
              <a:rPr lang="en-US" dirty="0"/>
              <a:t>If you could live anywhere in the world, where would you like to live and why?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t>If you could have a starring role in one movie already made, what would it be?</a:t>
            </a:r>
            <a:endParaRPr lang="en-US" dirty="0"/>
          </a:p>
          <a:p>
            <a:pPr marL="171450" indent="-171450">
              <a:buFont typeface="Arial" panose="020B0604020202020204" pitchFamily="34" charset="0"/>
              <a:buChar char="•"/>
            </a:pPr>
            <a:r>
              <a:rPr lang="en-US" dirty="0"/>
              <a:t>What has been a new favorite activity or hobby that you have started since the pandemic?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3472450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31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320250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32</a:t>
            </a:r>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346556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32</a:t>
            </a:r>
          </a:p>
          <a:p>
            <a:endParaRPr lang="en-US" dirty="0"/>
          </a:p>
          <a:p>
            <a:endParaRPr lang="en-US" dirty="0"/>
          </a:p>
          <a:p>
            <a:r>
              <a:rPr lang="en-US" dirty="0"/>
              <a:t>Copy and paste the completed “Physical Clues” slide from Session 2 here.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2107907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32</a:t>
            </a:r>
          </a:p>
          <a:p>
            <a:r>
              <a:rPr lang="en-US" dirty="0"/>
              <a:t>Handbook: Page 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408990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3123820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34</a:t>
            </a:r>
          </a:p>
          <a:p>
            <a:r>
              <a:rPr lang="en-US" dirty="0"/>
              <a:t>Handbook: Page 8</a:t>
            </a:r>
          </a:p>
          <a:p>
            <a:endParaRPr lang="en-US" dirty="0"/>
          </a:p>
          <a:p>
            <a:r>
              <a:rPr lang="en-US" dirty="0"/>
              <a:t>Options for the Negative Self-Talk, Positive Self-Talk activities: Do it together as a class OR use breakout group function in Zoom (or other virtual platform) and give students 5 minutes with their group or partner to come up with answers to then share with the class.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274881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36</a:t>
            </a:r>
          </a:p>
          <a:p>
            <a:r>
              <a:rPr lang="en-US" dirty="0"/>
              <a:t>Handbook: Page 9</a:t>
            </a:r>
          </a:p>
          <a:p>
            <a:endParaRPr lang="en-US" dirty="0"/>
          </a:p>
          <a:p>
            <a:r>
              <a:rPr lang="en-US" dirty="0"/>
              <a:t>Go through students’ responses in the </a:t>
            </a:r>
            <a:r>
              <a:rPr lang="en-US" dirty="0" err="1"/>
              <a:t>chatbox</a:t>
            </a:r>
            <a:r>
              <a:rPr lang="en-US" dirty="0"/>
              <a:t> and fill in this slide as students point out which type of activity each response belongs under.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424617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37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2439858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37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1501194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39</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136932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13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a:t>
            </a:r>
          </a:p>
          <a:p>
            <a:endParaRPr lang="en-US" dirty="0"/>
          </a:p>
          <a:p>
            <a:r>
              <a:rPr lang="en-US" dirty="0"/>
              <a:t>Copy and paste this slide over to the start of every session to remind students of their group agreements.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1311713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42</a:t>
            </a:r>
          </a:p>
          <a:p>
            <a:endParaRPr lang="en-US" dirty="0"/>
          </a:p>
          <a:p>
            <a:r>
              <a:rPr lang="en-US" dirty="0"/>
              <a:t>You can use the poll function and have students answer one question at a time or answer them all at once and review the answers together afterwards.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861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1822504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43</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1396446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44</a:t>
            </a:r>
          </a:p>
          <a:p>
            <a:r>
              <a:rPr lang="en-US" dirty="0"/>
              <a:t>Handbook: Page 4</a:t>
            </a:r>
          </a:p>
        </p:txBody>
      </p:sp>
      <p:sp>
        <p:nvSpPr>
          <p:cNvPr id="4" name="Slide Number Placeholder 3"/>
          <p:cNvSpPr>
            <a:spLocks noGrp="1"/>
          </p:cNvSpPr>
          <p:nvPr>
            <p:ph type="sldNum" sz="quarter" idx="10"/>
          </p:nvPr>
        </p:nvSpPr>
        <p:spPr/>
        <p:txBody>
          <a:bodyPr/>
          <a:lstStyle/>
          <a:p>
            <a:fld id="{7E82054C-5FFB-4925-88B8-34BFE44764D6}" type="slidenum">
              <a:rPr lang="en-US" smtClean="0"/>
              <a:pPr/>
              <a:t>34</a:t>
            </a:fld>
            <a:endParaRPr lang="en-US" dirty="0"/>
          </a:p>
        </p:txBody>
      </p:sp>
    </p:spTree>
    <p:extLst>
      <p:ext uri="{BB962C8B-B14F-4D97-AF65-F5344CB8AC3E}">
        <p14:creationId xmlns:p14="http://schemas.microsoft.com/office/powerpoint/2010/main" val="1062863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Copy and paste the completed slide from session 1 for this discussion.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356100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2660551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45</a:t>
            </a:r>
          </a:p>
          <a:p>
            <a:endParaRPr lang="en-US" dirty="0"/>
          </a:p>
          <a:p>
            <a:r>
              <a:rPr lang="en-US" dirty="0"/>
              <a:t>Replace the Silent Line-up activity with a type of charades. Pick a few volunteers and give them scenarios (by messaging them privately) to act out using gestures. Or you can act out a few scenarios and have students guess what your body language and gestures tell them. Example scenarios:</a:t>
            </a:r>
          </a:p>
          <a:p>
            <a:endParaRPr lang="en-US" dirty="0"/>
          </a:p>
          <a:p>
            <a:pPr marL="171450" indent="-171450">
              <a:buFont typeface="Arial" panose="020B0604020202020204" pitchFamily="34" charset="0"/>
              <a:buChar char="•"/>
            </a:pPr>
            <a:r>
              <a:rPr lang="en-US" dirty="0"/>
              <a:t>Worried</a:t>
            </a:r>
          </a:p>
          <a:p>
            <a:pPr marL="171450" indent="-171450">
              <a:buFont typeface="Arial" panose="020B0604020202020204" pitchFamily="34" charset="0"/>
              <a:buChar char="•"/>
            </a:pPr>
            <a:r>
              <a:rPr lang="en-US" dirty="0"/>
              <a:t>Excited</a:t>
            </a:r>
          </a:p>
          <a:p>
            <a:pPr marL="171450" indent="-171450">
              <a:buFont typeface="Arial" panose="020B0604020202020204" pitchFamily="34" charset="0"/>
              <a:buChar char="•"/>
            </a:pPr>
            <a:r>
              <a:rPr lang="en-US" dirty="0"/>
              <a:t>Bored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3117682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10</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1439314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10</a:t>
            </a:r>
          </a:p>
          <a:p>
            <a:endParaRPr lang="en-US" dirty="0"/>
          </a:p>
          <a:p>
            <a:r>
              <a:rPr lang="en-US" dirty="0"/>
              <a:t>Examples: </a:t>
            </a:r>
          </a:p>
          <a:p>
            <a:endParaRPr lang="en-US" dirty="0"/>
          </a:p>
          <a:p>
            <a:r>
              <a:rPr lang="en-US" dirty="0"/>
              <a:t>Man and woman are leaning towards each other and making eye contact to show they are really interested in and listening. </a:t>
            </a:r>
          </a:p>
          <a:p>
            <a:r>
              <a:rPr lang="en-US" dirty="0"/>
              <a:t>Boy is looking away and showing disinterest or boredom while his mom is talking to him.</a:t>
            </a:r>
          </a:p>
          <a:p>
            <a:r>
              <a:rPr lang="en-US" dirty="0"/>
              <a:t>Boy is rolling his eyes.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371960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428429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a:t>
            </a:r>
          </a:p>
          <a:p>
            <a:r>
              <a:rPr lang="en-US" dirty="0"/>
              <a:t>Handbook: Page 36</a:t>
            </a:r>
          </a:p>
          <a:p>
            <a:endParaRPr lang="en-US" dirty="0"/>
          </a:p>
          <a:p>
            <a:r>
              <a:rPr lang="en-US" dirty="0"/>
              <a:t>You can copy this slide over to the next session as you go along- for example, when you finish Session 1, copy over the parking lot slide to Session 2 so you’ll be ready to fill in more topics to come back to.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3649650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1226683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49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1086010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12</a:t>
            </a:r>
          </a:p>
          <a:p>
            <a:endParaRPr lang="en-US" dirty="0"/>
          </a:p>
          <a:p>
            <a:r>
              <a:rPr lang="en-US" dirty="0"/>
              <a:t>Pick two volunteers for each of the four scenarios and direct/private message them their scenario. Allow the pairs of volunteers to join a separate breakout session or virtual meeting so they have a few minutes to go over their communication situations. After a few minutes, end their breakout session so they can join the rest of the class.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823128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1099285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45</a:t>
            </a:fld>
            <a:endParaRPr lang="en-US"/>
          </a:p>
        </p:txBody>
      </p:sp>
    </p:spTree>
    <p:extLst>
      <p:ext uri="{BB962C8B-B14F-4D97-AF65-F5344CB8AC3E}">
        <p14:creationId xmlns:p14="http://schemas.microsoft.com/office/powerpoint/2010/main" val="1381886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1981176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12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2518814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51</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2590155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49</a:t>
            </a:fld>
            <a:endParaRPr lang="en-US"/>
          </a:p>
        </p:txBody>
      </p:sp>
    </p:spTree>
    <p:extLst>
      <p:ext uri="{BB962C8B-B14F-4D97-AF65-F5344CB8AC3E}">
        <p14:creationId xmlns:p14="http://schemas.microsoft.com/office/powerpoint/2010/main" val="3689791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56</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50</a:t>
            </a:fld>
            <a:endParaRPr lang="en-US" dirty="0"/>
          </a:p>
        </p:txBody>
      </p:sp>
    </p:spTree>
    <p:extLst>
      <p:ext uri="{BB962C8B-B14F-4D97-AF65-F5344CB8AC3E}">
        <p14:creationId xmlns:p14="http://schemas.microsoft.com/office/powerpoint/2010/main" val="1160572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14</a:t>
            </a:r>
          </a:p>
          <a:p>
            <a:r>
              <a:rPr lang="en-US" dirty="0"/>
              <a:t>Handbook: Page 2</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1933832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56</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Copy and paste the completed slide from session 1 for this discussion.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3333877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56</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Type out students’ responses to unhealthy relationship behaviors discussion.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4203457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2529611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58</a:t>
            </a:r>
          </a:p>
          <a:p>
            <a:r>
              <a:rPr lang="en-US" dirty="0"/>
              <a:t>Handbook: Page 13</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2509486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58</a:t>
            </a:r>
          </a:p>
          <a:p>
            <a:r>
              <a:rPr lang="en-US" dirty="0"/>
              <a:t>Handbook: Page 14</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609751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92A2-C385-C4E8-FF3C-6CC9AA84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CE22C-D0BA-0854-7586-BED63A0CC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CD590-62AD-1CBD-446F-9B30AABBB87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59</a:t>
            </a:r>
          </a:p>
          <a:p>
            <a:r>
              <a:rPr lang="en-US" dirty="0"/>
              <a:t>Handbook: Page 16</a:t>
            </a:r>
          </a:p>
          <a:p>
            <a:endParaRPr lang="en-US" dirty="0"/>
          </a:p>
        </p:txBody>
      </p:sp>
      <p:sp>
        <p:nvSpPr>
          <p:cNvPr id="4" name="Slide Number Placeholder 3">
            <a:extLst>
              <a:ext uri="{FF2B5EF4-FFF2-40B4-BE49-F238E27FC236}">
                <a16:creationId xmlns:a16="http://schemas.microsoft.com/office/drawing/2014/main" id="{E3C892EE-C06B-5F7A-ED2B-5A42F38E58A9}"/>
              </a:ext>
            </a:extLst>
          </p:cNvPr>
          <p:cNvSpPr>
            <a:spLocks noGrp="1"/>
          </p:cNvSpPr>
          <p:nvPr>
            <p:ph type="sldNum" sz="quarter" idx="5"/>
          </p:nvPr>
        </p:nvSpPr>
        <p:spPr/>
        <p:txBody>
          <a:bodyPr/>
          <a:lstStyle/>
          <a:p>
            <a:pPr>
              <a:defRPr/>
            </a:pPr>
            <a:fld id="{EB38CAEC-4554-485B-9189-C45C7447A404}" type="slidenum">
              <a:rPr lang="en-US" smtClean="0"/>
              <a:pPr>
                <a:defRPr/>
              </a:pPr>
              <a:t>56</a:t>
            </a:fld>
            <a:endParaRPr lang="en-US"/>
          </a:p>
        </p:txBody>
      </p:sp>
    </p:spTree>
    <p:extLst>
      <p:ext uri="{BB962C8B-B14F-4D97-AF65-F5344CB8AC3E}">
        <p14:creationId xmlns:p14="http://schemas.microsoft.com/office/powerpoint/2010/main" val="4150951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59</a:t>
            </a:r>
          </a:p>
          <a:p>
            <a:r>
              <a:rPr lang="en-US" dirty="0"/>
              <a:t>Handbook: Page 17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2432892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61-64</a:t>
            </a:r>
          </a:p>
          <a:p>
            <a:r>
              <a:rPr lang="en-US" dirty="0"/>
              <a:t>Handbook: Page 18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4209468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62</a:t>
            </a:r>
          </a:p>
          <a:p>
            <a:r>
              <a:rPr lang="en-US" dirty="0"/>
              <a:t>Handbook: Page 18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37208583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62</a:t>
            </a:r>
          </a:p>
          <a:p>
            <a:r>
              <a:rPr lang="en-US" dirty="0"/>
              <a:t>Handbook: Page 18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218012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992349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62</a:t>
            </a:r>
          </a:p>
          <a:p>
            <a:r>
              <a:rPr lang="en-US" dirty="0"/>
              <a:t>Handbook: Page 18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1796734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63</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197762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63</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217822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13247369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66</a:t>
            </a:r>
          </a:p>
        </p:txBody>
      </p:sp>
      <p:sp>
        <p:nvSpPr>
          <p:cNvPr id="4" name="Slide Number Placeholder 3"/>
          <p:cNvSpPr>
            <a:spLocks noGrp="1"/>
          </p:cNvSpPr>
          <p:nvPr>
            <p:ph type="sldNum" sz="quarter" idx="10"/>
          </p:nvPr>
        </p:nvSpPr>
        <p:spPr/>
        <p:txBody>
          <a:bodyPr/>
          <a:lstStyle/>
          <a:p>
            <a:fld id="{7E82054C-5FFB-4925-88B8-34BFE44764D6}" type="slidenum">
              <a:rPr lang="en-US" smtClean="0"/>
              <a:pPr/>
              <a:t>66</a:t>
            </a:fld>
            <a:endParaRPr lang="en-US" dirty="0"/>
          </a:p>
        </p:txBody>
      </p:sp>
    </p:spTree>
    <p:extLst>
      <p:ext uri="{BB962C8B-B14F-4D97-AF65-F5344CB8AC3E}">
        <p14:creationId xmlns:p14="http://schemas.microsoft.com/office/powerpoint/2010/main" val="2185981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66</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67</a:t>
            </a:fld>
            <a:endParaRPr lang="en-US"/>
          </a:p>
        </p:txBody>
      </p:sp>
    </p:spTree>
    <p:extLst>
      <p:ext uri="{BB962C8B-B14F-4D97-AF65-F5344CB8AC3E}">
        <p14:creationId xmlns:p14="http://schemas.microsoft.com/office/powerpoint/2010/main" val="1026768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Handbook: Page 67</a:t>
            </a:r>
          </a:p>
          <a:p>
            <a:r>
              <a:rPr lang="en-US" dirty="0"/>
              <a:t>Handbook: Page 20</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32501593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67</a:t>
            </a:r>
          </a:p>
          <a:p>
            <a:r>
              <a:rPr lang="en-US" dirty="0"/>
              <a:t>Handbook: Page 20</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2757397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67</a:t>
            </a:r>
          </a:p>
          <a:p>
            <a:r>
              <a:rPr lang="en-US" dirty="0"/>
              <a:t>Handbook: Page 21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70</a:t>
            </a:fld>
            <a:endParaRPr lang="en-US"/>
          </a:p>
        </p:txBody>
      </p:sp>
    </p:spTree>
    <p:extLst>
      <p:ext uri="{BB962C8B-B14F-4D97-AF65-F5344CB8AC3E}">
        <p14:creationId xmlns:p14="http://schemas.microsoft.com/office/powerpoint/2010/main" val="23610471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68</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71</a:t>
            </a:fld>
            <a:endParaRPr lang="en-US"/>
          </a:p>
        </p:txBody>
      </p:sp>
    </p:spTree>
    <p:extLst>
      <p:ext uri="{BB962C8B-B14F-4D97-AF65-F5344CB8AC3E}">
        <p14:creationId xmlns:p14="http://schemas.microsoft.com/office/powerpoint/2010/main" val="183264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949C-1BDB-AA8D-D22B-FA287A4EE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DCD1F-DEC4-C235-6999-0AA8FF297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0B950-B9D5-F6BF-03C3-A139CE6C984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3</a:t>
            </a:r>
          </a:p>
          <a:p>
            <a:endParaRPr lang="en-US" dirty="0"/>
          </a:p>
        </p:txBody>
      </p:sp>
      <p:sp>
        <p:nvSpPr>
          <p:cNvPr id="4" name="Slide Number Placeholder 3">
            <a:extLst>
              <a:ext uri="{FF2B5EF4-FFF2-40B4-BE49-F238E27FC236}">
                <a16:creationId xmlns:a16="http://schemas.microsoft.com/office/drawing/2014/main" id="{16A154D9-3BAA-4611-B029-77705635BF55}"/>
              </a:ext>
            </a:extLst>
          </p:cNvPr>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388288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22</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72</a:t>
            </a:fld>
            <a:endParaRPr lang="en-US"/>
          </a:p>
        </p:txBody>
      </p:sp>
    </p:spTree>
    <p:extLst>
      <p:ext uri="{BB962C8B-B14F-4D97-AF65-F5344CB8AC3E}">
        <p14:creationId xmlns:p14="http://schemas.microsoft.com/office/powerpoint/2010/main" val="1370966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23</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4367704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24</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74</a:t>
            </a:fld>
            <a:endParaRPr lang="en-US"/>
          </a:p>
        </p:txBody>
      </p:sp>
    </p:spTree>
    <p:extLst>
      <p:ext uri="{BB962C8B-B14F-4D97-AF65-F5344CB8AC3E}">
        <p14:creationId xmlns:p14="http://schemas.microsoft.com/office/powerpoint/2010/main" val="3298121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75</a:t>
            </a:fld>
            <a:endParaRPr lang="en-US"/>
          </a:p>
        </p:txBody>
      </p:sp>
    </p:spTree>
    <p:extLst>
      <p:ext uri="{BB962C8B-B14F-4D97-AF65-F5344CB8AC3E}">
        <p14:creationId xmlns:p14="http://schemas.microsoft.com/office/powerpoint/2010/main" val="1860891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3716521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6024786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25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78</a:t>
            </a:fld>
            <a:endParaRPr lang="en-US"/>
          </a:p>
        </p:txBody>
      </p:sp>
    </p:spTree>
    <p:extLst>
      <p:ext uri="{BB962C8B-B14F-4D97-AF65-F5344CB8AC3E}">
        <p14:creationId xmlns:p14="http://schemas.microsoft.com/office/powerpoint/2010/main" val="10635119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75</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79</a:t>
            </a:fld>
            <a:endParaRPr lang="en-US"/>
          </a:p>
        </p:txBody>
      </p:sp>
    </p:spTree>
    <p:extLst>
      <p:ext uri="{BB962C8B-B14F-4D97-AF65-F5344CB8AC3E}">
        <p14:creationId xmlns:p14="http://schemas.microsoft.com/office/powerpoint/2010/main" val="113005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80</a:t>
            </a:fld>
            <a:endParaRPr lang="en-US"/>
          </a:p>
        </p:txBody>
      </p:sp>
    </p:spTree>
    <p:extLst>
      <p:ext uri="{BB962C8B-B14F-4D97-AF65-F5344CB8AC3E}">
        <p14:creationId xmlns:p14="http://schemas.microsoft.com/office/powerpoint/2010/main" val="10062910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Guide: Page 78</a:t>
            </a:r>
          </a:p>
          <a:p>
            <a:endParaRPr lang="en-US" dirty="0"/>
          </a:p>
          <a:p>
            <a:r>
              <a:rPr lang="en-US" dirty="0"/>
              <a:t>Use polling function for this QOD. </a:t>
            </a:r>
          </a:p>
        </p:txBody>
      </p:sp>
      <p:sp>
        <p:nvSpPr>
          <p:cNvPr id="4" name="Slide Number Placeholder 3"/>
          <p:cNvSpPr>
            <a:spLocks noGrp="1"/>
          </p:cNvSpPr>
          <p:nvPr>
            <p:ph type="sldNum" sz="quarter" idx="10"/>
          </p:nvPr>
        </p:nvSpPr>
        <p:spPr/>
        <p:txBody>
          <a:bodyPr/>
          <a:lstStyle/>
          <a:p>
            <a:fld id="{7E82054C-5FFB-4925-88B8-34BFE44764D6}" type="slidenum">
              <a:rPr lang="en-US" smtClean="0"/>
              <a:pPr/>
              <a:t>81</a:t>
            </a:fld>
            <a:endParaRPr lang="en-US" dirty="0"/>
          </a:p>
        </p:txBody>
      </p:sp>
    </p:spTree>
    <p:extLst>
      <p:ext uri="{BB962C8B-B14F-4D97-AF65-F5344CB8AC3E}">
        <p14:creationId xmlns:p14="http://schemas.microsoft.com/office/powerpoint/2010/main" val="16514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9B555-04FC-3FE8-73D0-F6612AA9F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8BFD3-2BFD-5708-EFB5-F1B146C1A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817FD-4799-750F-C3D3-C2053CA29AC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4</a:t>
            </a:r>
          </a:p>
          <a:p>
            <a:endParaRPr lang="en-US" dirty="0"/>
          </a:p>
        </p:txBody>
      </p:sp>
      <p:sp>
        <p:nvSpPr>
          <p:cNvPr id="4" name="Slide Number Placeholder 3">
            <a:extLst>
              <a:ext uri="{FF2B5EF4-FFF2-40B4-BE49-F238E27FC236}">
                <a16:creationId xmlns:a16="http://schemas.microsoft.com/office/drawing/2014/main" id="{AB3390BC-7C84-42A2-52CE-6D5BC39A0672}"/>
              </a:ext>
            </a:extLst>
          </p:cNvPr>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815652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78</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82</a:t>
            </a:fld>
            <a:endParaRPr lang="en-US"/>
          </a:p>
        </p:txBody>
      </p:sp>
    </p:spTree>
    <p:extLst>
      <p:ext uri="{BB962C8B-B14F-4D97-AF65-F5344CB8AC3E}">
        <p14:creationId xmlns:p14="http://schemas.microsoft.com/office/powerpoint/2010/main" val="1016912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DA7A-BD7C-A208-A959-2D0EC37BA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38CE1-6DFD-64D9-5B86-6888901FA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FA83E-C31A-7352-091F-01FFC518C914}"/>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83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32</a:t>
            </a:r>
          </a:p>
        </p:txBody>
      </p:sp>
      <p:sp>
        <p:nvSpPr>
          <p:cNvPr id="4" name="Slide Number Placeholder 3">
            <a:extLst>
              <a:ext uri="{FF2B5EF4-FFF2-40B4-BE49-F238E27FC236}">
                <a16:creationId xmlns:a16="http://schemas.microsoft.com/office/drawing/2014/main" id="{2520CBEA-299C-6F99-9D5D-25841D10B77F}"/>
              </a:ext>
            </a:extLst>
          </p:cNvPr>
          <p:cNvSpPr>
            <a:spLocks noGrp="1"/>
          </p:cNvSpPr>
          <p:nvPr>
            <p:ph type="sldNum" sz="quarter" idx="10"/>
          </p:nvPr>
        </p:nvSpPr>
        <p:spPr/>
        <p:txBody>
          <a:bodyPr/>
          <a:lstStyle/>
          <a:p>
            <a:fld id="{7E82054C-5FFB-4925-88B8-34BFE44764D6}" type="slidenum">
              <a:rPr lang="en-US" smtClean="0"/>
              <a:pPr/>
              <a:t>83</a:t>
            </a:fld>
            <a:endParaRPr lang="en-US" dirty="0"/>
          </a:p>
        </p:txBody>
      </p:sp>
    </p:spTree>
    <p:extLst>
      <p:ext uri="{BB962C8B-B14F-4D97-AF65-F5344CB8AC3E}">
        <p14:creationId xmlns:p14="http://schemas.microsoft.com/office/powerpoint/2010/main" val="13192895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34</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84</a:t>
            </a:fld>
            <a:endParaRPr lang="en-US"/>
          </a:p>
        </p:txBody>
      </p:sp>
    </p:spTree>
    <p:extLst>
      <p:ext uri="{BB962C8B-B14F-4D97-AF65-F5344CB8AC3E}">
        <p14:creationId xmlns:p14="http://schemas.microsoft.com/office/powerpoint/2010/main" val="29372302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E6C0-465C-578A-6E62-497C8F06B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7573B-0506-3600-FCD8-151D2C5BE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50491-3594-D4CB-4C02-B0FE7479EC2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85</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Handbook: Page 35</a:t>
            </a:r>
          </a:p>
        </p:txBody>
      </p:sp>
      <p:sp>
        <p:nvSpPr>
          <p:cNvPr id="4" name="Slide Number Placeholder 3">
            <a:extLst>
              <a:ext uri="{FF2B5EF4-FFF2-40B4-BE49-F238E27FC236}">
                <a16:creationId xmlns:a16="http://schemas.microsoft.com/office/drawing/2014/main" id="{6B05564B-886F-7724-53EC-FEFE8EC7135E}"/>
              </a:ext>
            </a:extLst>
          </p:cNvPr>
          <p:cNvSpPr>
            <a:spLocks noGrp="1"/>
          </p:cNvSpPr>
          <p:nvPr>
            <p:ph type="sldNum" sz="quarter" idx="10"/>
          </p:nvPr>
        </p:nvSpPr>
        <p:spPr/>
        <p:txBody>
          <a:bodyPr/>
          <a:lstStyle/>
          <a:p>
            <a:fld id="{7E82054C-5FFB-4925-88B8-34BFE44764D6}" type="slidenum">
              <a:rPr lang="en-US" smtClean="0"/>
              <a:pPr/>
              <a:t>85</a:t>
            </a:fld>
            <a:endParaRPr lang="en-US" dirty="0"/>
          </a:p>
        </p:txBody>
      </p:sp>
    </p:spTree>
    <p:extLst>
      <p:ext uri="{BB962C8B-B14F-4D97-AF65-F5344CB8AC3E}">
        <p14:creationId xmlns:p14="http://schemas.microsoft.com/office/powerpoint/2010/main" val="3646283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86</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86</a:t>
            </a:fld>
            <a:endParaRPr lang="en-US"/>
          </a:p>
        </p:txBody>
      </p:sp>
    </p:spTree>
    <p:extLst>
      <p:ext uri="{BB962C8B-B14F-4D97-AF65-F5344CB8AC3E}">
        <p14:creationId xmlns:p14="http://schemas.microsoft.com/office/powerpoint/2010/main" val="28332023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Handbook: Page 36</a:t>
            </a:r>
          </a:p>
          <a:p>
            <a:endParaRPr lang="en-US" dirty="0"/>
          </a:p>
          <a:p>
            <a:r>
              <a:rPr lang="en-US" dirty="0"/>
              <a:t>Copy and paste your filled out parking lot slide in place of this placeholder slide.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87</a:t>
            </a:fld>
            <a:endParaRPr lang="en-US"/>
          </a:p>
        </p:txBody>
      </p:sp>
    </p:spTree>
    <p:extLst>
      <p:ext uri="{BB962C8B-B14F-4D97-AF65-F5344CB8AC3E}">
        <p14:creationId xmlns:p14="http://schemas.microsoft.com/office/powerpoint/2010/main" val="40424412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88</a:t>
            </a:fld>
            <a:endParaRPr lang="en-US"/>
          </a:p>
        </p:txBody>
      </p:sp>
    </p:spTree>
    <p:extLst>
      <p:ext uri="{BB962C8B-B14F-4D97-AF65-F5344CB8AC3E}">
        <p14:creationId xmlns:p14="http://schemas.microsoft.com/office/powerpoint/2010/main" val="341105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Facilitator Guide: Page 19</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1263455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IPC">
    <p:bg>
      <p:bgPr>
        <a:solidFill>
          <a:schemeClr val="bg2"/>
        </a:solidFill>
        <a:effectLst/>
      </p:bgPr>
    </p:bg>
    <p:spTree>
      <p:nvGrpSpPr>
        <p:cNvPr id="1" name=""/>
        <p:cNvGrpSpPr/>
        <p:nvPr/>
      </p:nvGrpSpPr>
      <p:grpSpPr>
        <a:xfrm>
          <a:off x="0" y="0"/>
          <a:ext cx="0" cy="0"/>
          <a:chOff x="0" y="0"/>
          <a:chExt cx="0" cy="0"/>
        </a:xfrm>
      </p:grpSpPr>
      <p:pic>
        <p:nvPicPr>
          <p:cNvPr id="4" name="Picture 3" descr="A group of people posing for the camera&#10;">
            <a:extLst>
              <a:ext uri="{FF2B5EF4-FFF2-40B4-BE49-F238E27FC236}">
                <a16:creationId xmlns:a16="http://schemas.microsoft.com/office/drawing/2014/main" id="{D853BF5A-5F32-408E-B633-86E461D8CF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6122" y="2665269"/>
            <a:ext cx="3971755" cy="2446124"/>
          </a:xfrm>
          <a:prstGeom prst="rect">
            <a:avLst/>
          </a:prstGeom>
        </p:spPr>
      </p:pic>
      <p:sp>
        <p:nvSpPr>
          <p:cNvPr id="12" name="Text Placeholder 11">
            <a:extLst>
              <a:ext uri="{FF2B5EF4-FFF2-40B4-BE49-F238E27FC236}">
                <a16:creationId xmlns:a16="http://schemas.microsoft.com/office/drawing/2014/main" id="{0D9C7AE5-5BB7-453E-8C88-D44C05255772}"/>
              </a:ext>
            </a:extLst>
          </p:cNvPr>
          <p:cNvSpPr>
            <a:spLocks noGrp="1"/>
          </p:cNvSpPr>
          <p:nvPr>
            <p:ph type="body" sz="quarter" idx="10" hasCustomPrompt="1"/>
          </p:nvPr>
        </p:nvSpPr>
        <p:spPr>
          <a:xfrm>
            <a:off x="2586830" y="1999003"/>
            <a:ext cx="3970338" cy="760413"/>
          </a:xfrm>
        </p:spPr>
        <p:txBody>
          <a:bodyPr/>
          <a:lstStyle>
            <a:lvl1pPr marL="0" indent="0" algn="ctr">
              <a:buNone/>
              <a:defRPr/>
            </a:lvl1pPr>
          </a:lstStyle>
          <a:p>
            <a:pPr lvl="0"/>
            <a:r>
              <a:rPr lang="en-US" dirty="0"/>
              <a:t>Title</a:t>
            </a:r>
          </a:p>
        </p:txBody>
      </p:sp>
      <p:pic>
        <p:nvPicPr>
          <p:cNvPr id="2" name="Picture 1" descr="A black and yellow text&#10;&#10;AI-generated content may be incorrect.">
            <a:extLst>
              <a:ext uri="{FF2B5EF4-FFF2-40B4-BE49-F238E27FC236}">
                <a16:creationId xmlns:a16="http://schemas.microsoft.com/office/drawing/2014/main" id="{F2517278-F0D4-678A-7436-D96A9D08C2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237" y="368448"/>
            <a:ext cx="6903526" cy="1218270"/>
          </a:xfrm>
          <a:prstGeom prst="rect">
            <a:avLst/>
          </a:prstGeom>
        </p:spPr>
      </p:pic>
    </p:spTree>
    <p:extLst>
      <p:ext uri="{BB962C8B-B14F-4D97-AF65-F5344CB8AC3E}">
        <p14:creationId xmlns:p14="http://schemas.microsoft.com/office/powerpoint/2010/main" val="11156785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45D6-9A75-46A3-ABFB-A7EE978ECEF3}"/>
              </a:ext>
            </a:extLst>
          </p:cNvPr>
          <p:cNvSpPr>
            <a:spLocks noGrp="1"/>
          </p:cNvSpPr>
          <p:nvPr>
            <p:ph type="title" hasCustomPrompt="1"/>
          </p:nvPr>
        </p:nvSpPr>
        <p:spPr>
          <a:xfrm>
            <a:off x="628650" y="2313694"/>
            <a:ext cx="7886700" cy="993775"/>
          </a:xfrm>
          <a:prstGeom prst="rect">
            <a:avLst/>
          </a:prstGeom>
        </p:spPr>
        <p:txBody>
          <a:bodyPr/>
          <a:lstStyle>
            <a:lvl1pPr>
              <a:defRPr sz="4400">
                <a:solidFill>
                  <a:srgbClr val="275A70"/>
                </a:solidFill>
                <a:latin typeface="Calibri" panose="020F0502020204030204" pitchFamily="34" charset="0"/>
                <a:cs typeface="Calibri" panose="020F0502020204030204" pitchFamily="34" charset="0"/>
              </a:defRPr>
            </a:lvl1pPr>
          </a:lstStyle>
          <a:p>
            <a:r>
              <a:rPr lang="en-US" dirty="0"/>
              <a:t>Section Heading: Insert title</a:t>
            </a:r>
          </a:p>
        </p:txBody>
      </p:sp>
    </p:spTree>
    <p:extLst>
      <p:ext uri="{BB962C8B-B14F-4D97-AF65-F5344CB8AC3E}">
        <p14:creationId xmlns:p14="http://schemas.microsoft.com/office/powerpoint/2010/main" val="41690479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Blank Slide: Insert title</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22041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Two Column Slide: Insert title</a:t>
            </a:r>
          </a:p>
        </p:txBody>
      </p:sp>
      <p:sp>
        <p:nvSpPr>
          <p:cNvPr id="6" name="Text Placeholder 7"/>
          <p:cNvSpPr>
            <a:spLocks noGrp="1"/>
          </p:cNvSpPr>
          <p:nvPr>
            <p:ph type="body" sz="quarter" idx="10"/>
          </p:nvPr>
        </p:nvSpPr>
        <p:spPr>
          <a:xfrm>
            <a:off x="457200" y="1158875"/>
            <a:ext cx="4004553"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4" name="Text Placeholder 7">
            <a:extLst>
              <a:ext uri="{FF2B5EF4-FFF2-40B4-BE49-F238E27FC236}">
                <a16:creationId xmlns:a16="http://schemas.microsoft.com/office/drawing/2014/main" id="{224639A5-CC85-4F3F-8A0E-0499A8F41C09}"/>
              </a:ext>
            </a:extLst>
          </p:cNvPr>
          <p:cNvSpPr>
            <a:spLocks noGrp="1"/>
          </p:cNvSpPr>
          <p:nvPr>
            <p:ph type="body" sz="quarter" idx="11"/>
          </p:nvPr>
        </p:nvSpPr>
        <p:spPr>
          <a:xfrm>
            <a:off x="4682247" y="1158875"/>
            <a:ext cx="4004553"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02834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Teal Accent: Insert title</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8794"/>
            <a:ext cx="9144000" cy="1344706"/>
          </a:xfrm>
          <a:prstGeom prst="rect">
            <a:avLst/>
          </a:prstGeom>
        </p:spPr>
      </p:pic>
    </p:spTree>
    <p:extLst>
      <p:ext uri="{BB962C8B-B14F-4D97-AF65-F5344CB8AC3E}">
        <p14:creationId xmlns:p14="http://schemas.microsoft.com/office/powerpoint/2010/main" val="25799528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Teal Accent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8794"/>
            <a:ext cx="9144000" cy="1344706"/>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173508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Swirl Accent</a:t>
            </a:r>
          </a:p>
        </p:txBody>
      </p:sp>
      <p:sp>
        <p:nvSpPr>
          <p:cNvPr id="7"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67041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Gaby &amp; Brendon</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24" y="3389539"/>
            <a:ext cx="2098039" cy="1753961"/>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177595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t" anchorCtr="0"/>
          <a:lstStyle>
            <a:lvl1pPr algn="l">
              <a:lnSpc>
                <a:spcPts val="3000"/>
              </a:lnSpc>
              <a:defRPr sz="2800" b="1" baseline="0">
                <a:solidFill>
                  <a:srgbClr val="275A70"/>
                </a:solidFill>
                <a:effectLst/>
                <a:latin typeface="Calibri" pitchFamily="34" charset="0"/>
              </a:defRPr>
            </a:lvl1pPr>
          </a:lstStyle>
          <a:p>
            <a:r>
              <a:rPr lang="en-US" dirty="0"/>
              <a:t>Devon &amp; Rachel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07410"/>
            <a:ext cx="1534540" cy="1636090"/>
          </a:xfrm>
          <a:prstGeom prst="rect">
            <a:avLst/>
          </a:prstGeom>
        </p:spPr>
      </p:pic>
      <p:sp>
        <p:nvSpPr>
          <p:cNvPr id="7" name="Text Placeholder 7"/>
          <p:cNvSpPr>
            <a:spLocks noGrp="1"/>
          </p:cNvSpPr>
          <p:nvPr>
            <p:ph type="body" sz="quarter" idx="10"/>
          </p:nvPr>
        </p:nvSpPr>
        <p:spPr>
          <a:xfrm>
            <a:off x="457200" y="1158875"/>
            <a:ext cx="8229600" cy="3341688"/>
          </a:xfrm>
        </p:spPr>
        <p:txBody>
          <a:bodyPr/>
          <a:lstStyle>
            <a:lvl1pPr marL="342900" indent="-342900">
              <a:buClr>
                <a:srgbClr val="275A70"/>
              </a:buClr>
              <a:buFont typeface="Wingdings" panose="05000000000000000000" pitchFamily="2" charset="2"/>
              <a:buChar char="§"/>
              <a:defRPr sz="2000">
                <a:solidFill>
                  <a:schemeClr val="accent4">
                    <a:lumMod val="75000"/>
                  </a:schemeClr>
                </a:solidFill>
              </a:defRPr>
            </a:lvl1pPr>
            <a:lvl2pPr>
              <a:buClr>
                <a:schemeClr val="accent4">
                  <a:lumMod val="50000"/>
                </a:schemeClr>
              </a:buClr>
              <a:defRPr sz="2000">
                <a:solidFill>
                  <a:schemeClr val="accent4">
                    <a:lumMod val="75000"/>
                  </a:schemeClr>
                </a:solidFill>
              </a:defRPr>
            </a:lvl2pPr>
            <a:lvl3pPr>
              <a:buClr>
                <a:srgbClr val="F1AB1F"/>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274138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4" r:id="rId1"/>
    <p:sldLayoutId id="2147483860" r:id="rId2"/>
    <p:sldLayoutId id="2147483853" r:id="rId3"/>
    <p:sldLayoutId id="2147483862" r:id="rId4"/>
    <p:sldLayoutId id="2147483859" r:id="rId5"/>
    <p:sldLayoutId id="2147483855" r:id="rId6"/>
    <p:sldLayoutId id="2147483856" r:id="rId7"/>
    <p:sldLayoutId id="2147483857" r:id="rId8"/>
    <p:sldLayoutId id="2147483858"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725A4-6442-4340-9EA4-A203243D467E}"/>
              </a:ext>
            </a:extLst>
          </p:cNvPr>
          <p:cNvSpPr>
            <a:spLocks noGrp="1"/>
          </p:cNvSpPr>
          <p:nvPr>
            <p:ph type="title" idx="4294967295"/>
          </p:nvPr>
        </p:nvSpPr>
        <p:spPr bwMode="auto">
          <a:xfrm>
            <a:off x="2216426" y="1999003"/>
            <a:ext cx="4711147" cy="7604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mn-cs"/>
              </a:rPr>
              <a:t>7</a:t>
            </a:r>
            <a:r>
              <a:rPr kumimoji="0" lang="en-US" sz="3200" b="0" i="0" u="none" strike="noStrike" kern="1200" cap="none" spc="0" normalizeH="0" baseline="30000" noProof="0" dirty="0">
                <a:ln>
                  <a:noFill/>
                </a:ln>
                <a:solidFill>
                  <a:schemeClr val="accent4">
                    <a:lumMod val="50000"/>
                  </a:schemeClr>
                </a:solidFill>
                <a:effectLst/>
                <a:uLnTx/>
                <a:uFillTx/>
                <a:latin typeface="Calibri" panose="020F0502020204030204" pitchFamily="34" charset="0"/>
                <a:ea typeface="+mn-ea"/>
                <a:cs typeface="+mn-cs"/>
              </a:rPr>
              <a:t>th</a:t>
            </a:r>
            <a:r>
              <a:rPr kumimoji="0" lang="en-US" sz="3200" b="0" i="0" u="none" strike="noStrike" kern="1200" cap="none" spc="0" normalizeH="0" baseline="0" noProof="0" dirty="0">
                <a:ln>
                  <a:noFill/>
                </a:ln>
                <a:solidFill>
                  <a:schemeClr val="accent4">
                    <a:lumMod val="50000"/>
                  </a:schemeClr>
                </a:solidFill>
                <a:effectLst/>
                <a:uLnTx/>
                <a:uFillTx/>
                <a:latin typeface="Calibri" panose="020F0502020204030204" pitchFamily="34" charset="0"/>
                <a:ea typeface="+mn-ea"/>
                <a:cs typeface="+mn-cs"/>
              </a:rPr>
              <a:t> Grade</a:t>
            </a:r>
          </a:p>
        </p:txBody>
      </p:sp>
    </p:spTree>
    <p:extLst>
      <p:ext uri="{BB962C8B-B14F-4D97-AF65-F5344CB8AC3E}">
        <p14:creationId xmlns:p14="http://schemas.microsoft.com/office/powerpoint/2010/main" val="33679723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solidFill>
                  <a:srgbClr val="387CAC"/>
                </a:solidFill>
              </a:rPr>
              <a:t>Recap &amp; Preview</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p:txBody>
          <a:bodyPr/>
          <a:lstStyle/>
          <a:p>
            <a:pPr marL="0" indent="0">
              <a:buNone/>
            </a:pPr>
            <a:r>
              <a:rPr lang="en-US" b="1" dirty="0">
                <a:solidFill>
                  <a:srgbClr val="387CAC"/>
                </a:solidFill>
              </a:rPr>
              <a:t>Session 1:</a:t>
            </a:r>
          </a:p>
          <a:p>
            <a:r>
              <a:rPr lang="en-US" dirty="0"/>
              <a:t>Go-to trusted adults</a:t>
            </a:r>
          </a:p>
          <a:p>
            <a:r>
              <a:rPr lang="en-US" dirty="0"/>
              <a:t>Healthy friendships</a:t>
            </a:r>
          </a:p>
          <a:p>
            <a:r>
              <a:rPr lang="en-US" dirty="0"/>
              <a:t>Healthy dating relationships</a:t>
            </a:r>
          </a:p>
          <a:p>
            <a:endParaRPr lang="en-US" sz="1600" dirty="0"/>
          </a:p>
          <a:p>
            <a:pPr marL="0" indent="0">
              <a:buNone/>
            </a:pPr>
            <a:r>
              <a:rPr lang="en-US" b="1" dirty="0">
                <a:solidFill>
                  <a:srgbClr val="C15820"/>
                </a:solidFill>
              </a:rPr>
              <a:t>Session 2:</a:t>
            </a:r>
          </a:p>
          <a:p>
            <a:r>
              <a:rPr lang="en-US" dirty="0"/>
              <a:t>Identify, understand, and respond to feelings in a healthy and safe way</a:t>
            </a:r>
          </a:p>
          <a:p>
            <a:r>
              <a:rPr lang="en-US" dirty="0"/>
              <a:t>Physical clues to identify feelings</a:t>
            </a:r>
          </a:p>
          <a:p>
            <a:r>
              <a:rPr lang="en-US" dirty="0"/>
              <a:t>Four steps to staying in control of feelings</a:t>
            </a:r>
          </a:p>
          <a:p>
            <a:endParaRPr lang="en-US" dirty="0"/>
          </a:p>
        </p:txBody>
      </p:sp>
      <p:pic>
        <p:nvPicPr>
          <p:cNvPr id="4" name="Picture 3">
            <a:extLst>
              <a:ext uri="{FF2B5EF4-FFF2-40B4-BE49-F238E27FC236}">
                <a16:creationId xmlns:a16="http://schemas.microsoft.com/office/drawing/2014/main" id="{CD350390-4382-1F27-0360-CCE4349B59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0">
            <a:off x="6344047" y="3690877"/>
            <a:ext cx="3083594" cy="2305400"/>
          </a:xfrm>
          <a:prstGeom prst="rect">
            <a:avLst/>
          </a:prstGeom>
        </p:spPr>
      </p:pic>
    </p:spTree>
    <p:extLst>
      <p:ext uri="{BB962C8B-B14F-4D97-AF65-F5344CB8AC3E}">
        <p14:creationId xmlns:p14="http://schemas.microsoft.com/office/powerpoint/2010/main" val="292715658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6A80B2-21A6-85B1-CEBB-5E9529ECF04C}"/>
              </a:ext>
            </a:extLst>
          </p:cNvPr>
          <p:cNvSpPr>
            <a:spLocks noGrp="1"/>
          </p:cNvSpPr>
          <p:nvPr>
            <p:ph type="title"/>
          </p:nvPr>
        </p:nvSpPr>
        <p:spPr>
          <a:xfrm>
            <a:off x="628650" y="2241754"/>
            <a:ext cx="7886700" cy="993775"/>
          </a:xfrm>
        </p:spPr>
        <p:txBody>
          <a:bodyPr/>
          <a:lstStyle/>
          <a:p>
            <a:r>
              <a:rPr lang="en-US" dirty="0">
                <a:solidFill>
                  <a:srgbClr val="C15820"/>
                </a:solidFill>
              </a:rPr>
              <a:t>Session 2: Understanding Feelings</a:t>
            </a:r>
          </a:p>
        </p:txBody>
      </p:sp>
      <p:pic>
        <p:nvPicPr>
          <p:cNvPr id="6" name="Picture 5">
            <a:extLst>
              <a:ext uri="{FF2B5EF4-FFF2-40B4-BE49-F238E27FC236}">
                <a16:creationId xmlns:a16="http://schemas.microsoft.com/office/drawing/2014/main" id="{A58DC4B0-433B-538B-E5CD-80154AD47E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4" y="-515561"/>
            <a:ext cx="3581495" cy="2677648"/>
          </a:xfrm>
          <a:prstGeom prst="rect">
            <a:avLst/>
          </a:prstGeom>
        </p:spPr>
      </p:pic>
      <p:pic>
        <p:nvPicPr>
          <p:cNvPr id="7" name="Picture 6">
            <a:extLst>
              <a:ext uri="{FF2B5EF4-FFF2-40B4-BE49-F238E27FC236}">
                <a16:creationId xmlns:a16="http://schemas.microsoft.com/office/drawing/2014/main" id="{F5CCABE6-F691-45E2-2CF6-EFB9C4C76A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5" y="3287755"/>
            <a:ext cx="3581495" cy="2677648"/>
          </a:xfrm>
          <a:prstGeom prst="rect">
            <a:avLst/>
          </a:prstGeom>
        </p:spPr>
      </p:pic>
    </p:spTree>
    <p:extLst>
      <p:ext uri="{BB962C8B-B14F-4D97-AF65-F5344CB8AC3E}">
        <p14:creationId xmlns:p14="http://schemas.microsoft.com/office/powerpoint/2010/main" val="13861506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C15820"/>
                </a:solidFill>
              </a:rPr>
              <a:t>Question of the Day </a:t>
            </a:r>
          </a:p>
        </p:txBody>
      </p:sp>
      <p:sp>
        <p:nvSpPr>
          <p:cNvPr id="3" name="Content Placeholder 2"/>
          <p:cNvSpPr>
            <a:spLocks noGrp="1"/>
          </p:cNvSpPr>
          <p:nvPr>
            <p:ph type="body" sz="quarter" idx="10"/>
          </p:nvPr>
        </p:nvSpPr>
        <p:spPr>
          <a:xfrm>
            <a:off x="457200" y="893618"/>
            <a:ext cx="8120270" cy="3606945"/>
          </a:xfrm>
        </p:spPr>
        <p:txBody>
          <a:bodyPr/>
          <a:lstStyle/>
          <a:p>
            <a:pPr marL="0" indent="0" algn="ctr">
              <a:buNone/>
            </a:pPr>
            <a:r>
              <a:rPr lang="en-US" sz="4400" dirty="0">
                <a:solidFill>
                  <a:schemeClr val="accent4">
                    <a:lumMod val="50000"/>
                  </a:schemeClr>
                </a:solidFill>
              </a:rPr>
              <a:t>When I am around a good friend, I want to feel __________. (Example: happy, safe. Choose your own word.)</a:t>
            </a:r>
          </a:p>
          <a:p>
            <a:pPr marL="0" indent="0" algn="ctr">
              <a:buNone/>
            </a:pPr>
            <a:endParaRPr lang="en-US" dirty="0">
              <a:solidFill>
                <a:schemeClr val="accent4">
                  <a:lumMod val="50000"/>
                </a:schemeClr>
              </a:solidFill>
            </a:endParaRPr>
          </a:p>
          <a:p>
            <a:pPr marL="0" indent="0" algn="ctr">
              <a:buNone/>
            </a:pPr>
            <a:r>
              <a:rPr lang="en-US" sz="2800" dirty="0">
                <a:solidFill>
                  <a:schemeClr val="accent4">
                    <a:lumMod val="50000"/>
                  </a:schemeClr>
                </a:solidFill>
              </a:rPr>
              <a:t>Type your answer into the chat box.</a:t>
            </a:r>
          </a:p>
        </p:txBody>
      </p:sp>
    </p:spTree>
    <p:extLst>
      <p:ext uri="{BB962C8B-B14F-4D97-AF65-F5344CB8AC3E}">
        <p14:creationId xmlns:p14="http://schemas.microsoft.com/office/powerpoint/2010/main" val="24969358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96FB-2F98-4861-B71F-9FD7008936F8}"/>
              </a:ext>
            </a:extLst>
          </p:cNvPr>
          <p:cNvSpPr>
            <a:spLocks noGrp="1"/>
          </p:cNvSpPr>
          <p:nvPr>
            <p:ph type="title"/>
          </p:nvPr>
        </p:nvSpPr>
        <p:spPr/>
        <p:txBody>
          <a:bodyPr/>
          <a:lstStyle/>
          <a:p>
            <a:r>
              <a:rPr lang="en-US" dirty="0">
                <a:solidFill>
                  <a:srgbClr val="C15820"/>
                </a:solidFill>
              </a:rPr>
              <a:t>Feelings</a:t>
            </a:r>
          </a:p>
        </p:txBody>
      </p:sp>
      <p:sp>
        <p:nvSpPr>
          <p:cNvPr id="3" name="Text Placeholder 2">
            <a:extLst>
              <a:ext uri="{FF2B5EF4-FFF2-40B4-BE49-F238E27FC236}">
                <a16:creationId xmlns:a16="http://schemas.microsoft.com/office/drawing/2014/main" id="{FF493BF7-C4E7-4CCD-8577-208B424D03E0}"/>
              </a:ext>
            </a:extLst>
          </p:cNvPr>
          <p:cNvSpPr>
            <a:spLocks noGrp="1"/>
          </p:cNvSpPr>
          <p:nvPr>
            <p:ph type="body" sz="quarter" idx="10"/>
          </p:nvPr>
        </p:nvSpPr>
        <p:spPr/>
        <p:txBody>
          <a:bodyPr/>
          <a:lstStyle/>
          <a:p>
            <a:pPr marL="0" indent="0">
              <a:buNone/>
            </a:pPr>
            <a:r>
              <a:rPr lang="en-US" dirty="0">
                <a:solidFill>
                  <a:schemeClr val="accent4">
                    <a:lumMod val="50000"/>
                  </a:schemeClr>
                </a:solidFill>
              </a:rPr>
              <a:t>When I am around a good friend, I want to feel ______________.</a:t>
            </a:r>
          </a:p>
          <a:p>
            <a:pPr marL="0" indent="0">
              <a:buNone/>
            </a:pPr>
            <a:endParaRPr lang="en-US" dirty="0">
              <a:solidFill>
                <a:schemeClr val="bg2">
                  <a:lumMod val="65000"/>
                </a:schemeClr>
              </a:solidFill>
            </a:endParaRPr>
          </a:p>
          <a:p>
            <a:r>
              <a:rPr lang="en-US" dirty="0">
                <a:solidFill>
                  <a:schemeClr val="bg2">
                    <a:lumMod val="65000"/>
                  </a:schemeClr>
                </a:solidFill>
              </a:rPr>
              <a:t>[insert feeling]</a:t>
            </a:r>
          </a:p>
          <a:p>
            <a:r>
              <a:rPr lang="en-US" dirty="0">
                <a:solidFill>
                  <a:schemeClr val="bg2">
                    <a:lumMod val="65000"/>
                  </a:schemeClr>
                </a:solidFill>
              </a:rPr>
              <a:t>[insert feeling]</a:t>
            </a:r>
          </a:p>
          <a:p>
            <a:r>
              <a:rPr lang="en-US" dirty="0">
                <a:solidFill>
                  <a:schemeClr val="bg2">
                    <a:lumMod val="65000"/>
                  </a:schemeClr>
                </a:solidFill>
              </a:rPr>
              <a:t>[insert feeling]</a:t>
            </a:r>
          </a:p>
          <a:p>
            <a:r>
              <a:rPr lang="en-US" dirty="0">
                <a:solidFill>
                  <a:schemeClr val="bg2">
                    <a:lumMod val="65000"/>
                  </a:schemeClr>
                </a:solidFill>
              </a:rPr>
              <a:t>[insert feeling]</a:t>
            </a:r>
          </a:p>
          <a:p>
            <a:r>
              <a:rPr lang="en-US" dirty="0">
                <a:solidFill>
                  <a:schemeClr val="bg2">
                    <a:lumMod val="65000"/>
                  </a:schemeClr>
                </a:solidFill>
              </a:rPr>
              <a:t>[insert feeling]</a:t>
            </a:r>
            <a:endParaRPr lang="en-US" dirty="0"/>
          </a:p>
          <a:p>
            <a:r>
              <a:rPr lang="en-US" dirty="0">
                <a:solidFill>
                  <a:schemeClr val="bg2">
                    <a:lumMod val="65000"/>
                  </a:schemeClr>
                </a:solidFill>
              </a:rPr>
              <a:t>[insert feeling]</a:t>
            </a:r>
          </a:p>
          <a:p>
            <a:endParaRPr lang="en-US" dirty="0"/>
          </a:p>
        </p:txBody>
      </p:sp>
    </p:spTree>
    <p:extLst>
      <p:ext uri="{BB962C8B-B14F-4D97-AF65-F5344CB8AC3E}">
        <p14:creationId xmlns:p14="http://schemas.microsoft.com/office/powerpoint/2010/main" val="280579428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6C8AC-6FCD-49B4-BBB4-E48FF947238D}"/>
              </a:ext>
            </a:extLst>
          </p:cNvPr>
          <p:cNvSpPr>
            <a:spLocks noGrp="1"/>
          </p:cNvSpPr>
          <p:nvPr>
            <p:ph type="title"/>
          </p:nvPr>
        </p:nvSpPr>
        <p:spPr/>
        <p:txBody>
          <a:bodyPr/>
          <a:lstStyle/>
          <a:p>
            <a:r>
              <a:rPr lang="en-US" dirty="0">
                <a:solidFill>
                  <a:srgbClr val="C15820"/>
                </a:solidFill>
              </a:rPr>
              <a:t>How Would You Feel?</a:t>
            </a:r>
          </a:p>
        </p:txBody>
      </p:sp>
      <p:sp>
        <p:nvSpPr>
          <p:cNvPr id="5" name="Text Placeholder 4">
            <a:extLst>
              <a:ext uri="{FF2B5EF4-FFF2-40B4-BE49-F238E27FC236}">
                <a16:creationId xmlns:a16="http://schemas.microsoft.com/office/drawing/2014/main" id="{CCE6676F-8279-4C5A-B0A2-4E859A0FB184}"/>
              </a:ext>
            </a:extLst>
          </p:cNvPr>
          <p:cNvSpPr>
            <a:spLocks noGrp="1"/>
          </p:cNvSpPr>
          <p:nvPr>
            <p:ph type="body" sz="quarter" idx="10"/>
          </p:nvPr>
        </p:nvSpPr>
        <p:spPr>
          <a:xfrm>
            <a:off x="457200" y="979714"/>
            <a:ext cx="8229600" cy="3520849"/>
          </a:xfrm>
        </p:spPr>
        <p:txBody>
          <a:bodyPr/>
          <a:lstStyle/>
          <a:p>
            <a:pPr marL="0" indent="0">
              <a:buNone/>
            </a:pPr>
            <a:r>
              <a:rPr lang="en-US" b="1" dirty="0">
                <a:solidFill>
                  <a:srgbClr val="275A70"/>
                </a:solidFill>
              </a:rPr>
              <a:t>Scenario 1: </a:t>
            </a:r>
            <a:r>
              <a:rPr lang="en-US" dirty="0">
                <a:solidFill>
                  <a:schemeClr val="accent4">
                    <a:lumMod val="50000"/>
                  </a:schemeClr>
                </a:solidFill>
              </a:rPr>
              <a:t>Your brother is really happy about getting a new job, but it means he will not be around to hang out in the afternoon.</a:t>
            </a:r>
            <a:endParaRPr lang="en-US" b="1" dirty="0">
              <a:solidFill>
                <a:schemeClr val="accent4">
                  <a:lumMod val="50000"/>
                </a:schemeClr>
              </a:solidFill>
            </a:endParaRPr>
          </a:p>
          <a:p>
            <a:pPr marL="0" indent="0">
              <a:buNone/>
            </a:pPr>
            <a:r>
              <a:rPr lang="en-US" b="1" dirty="0">
                <a:solidFill>
                  <a:srgbClr val="275A70"/>
                </a:solidFill>
              </a:rPr>
              <a:t>Scenario 2: </a:t>
            </a:r>
            <a:r>
              <a:rPr lang="en-US" dirty="0">
                <a:solidFill>
                  <a:schemeClr val="bg2">
                    <a:lumMod val="50000"/>
                  </a:schemeClr>
                </a:solidFill>
              </a:rPr>
              <a:t>[insert scenario]</a:t>
            </a:r>
            <a:endParaRPr lang="en-US" b="1" dirty="0">
              <a:solidFill>
                <a:schemeClr val="bg2">
                  <a:lumMod val="50000"/>
                </a:schemeClr>
              </a:solidFill>
            </a:endParaRPr>
          </a:p>
          <a:p>
            <a:pPr marL="0" indent="0">
              <a:buNone/>
            </a:pPr>
            <a:endParaRPr lang="en-US" b="1" dirty="0">
              <a:solidFill>
                <a:srgbClr val="275A70"/>
              </a:solidFill>
            </a:endParaRPr>
          </a:p>
          <a:p>
            <a:pPr marL="0" indent="0">
              <a:buNone/>
            </a:pPr>
            <a:r>
              <a:rPr lang="en-US" b="1" dirty="0">
                <a:solidFill>
                  <a:srgbClr val="275A70"/>
                </a:solidFill>
              </a:rPr>
              <a:t>Scenario 3: </a:t>
            </a:r>
            <a:r>
              <a:rPr lang="en-US" dirty="0">
                <a:solidFill>
                  <a:schemeClr val="bg2">
                    <a:lumMod val="50000"/>
                  </a:schemeClr>
                </a:solidFill>
              </a:rPr>
              <a:t>[insert scenario]</a:t>
            </a:r>
            <a:endParaRPr lang="en-US" b="1" dirty="0">
              <a:solidFill>
                <a:srgbClr val="275A70"/>
              </a:solidFill>
            </a:endParaRPr>
          </a:p>
          <a:p>
            <a:pPr marL="0" indent="0">
              <a:buNone/>
            </a:pPr>
            <a:endParaRPr lang="en-US" b="1" dirty="0">
              <a:solidFill>
                <a:srgbClr val="275A70"/>
              </a:solidFill>
            </a:endParaRPr>
          </a:p>
          <a:p>
            <a:pPr marL="0" indent="0">
              <a:buNone/>
            </a:pPr>
            <a:r>
              <a:rPr lang="en-US" b="1" dirty="0">
                <a:solidFill>
                  <a:srgbClr val="275A70"/>
                </a:solidFill>
              </a:rPr>
              <a:t>Scenario 4: </a:t>
            </a:r>
            <a:r>
              <a:rPr lang="en-US" dirty="0">
                <a:solidFill>
                  <a:schemeClr val="bg2">
                    <a:lumMod val="50000"/>
                  </a:schemeClr>
                </a:solidFill>
              </a:rPr>
              <a:t>[insert scenario]</a:t>
            </a:r>
            <a:endParaRPr lang="en-US" b="1" dirty="0">
              <a:solidFill>
                <a:srgbClr val="275A70"/>
              </a:solidFill>
            </a:endParaRPr>
          </a:p>
          <a:p>
            <a:pPr marL="0" indent="0">
              <a:buNone/>
            </a:pPr>
            <a:endParaRPr lang="en-US" b="1" dirty="0">
              <a:solidFill>
                <a:srgbClr val="275A70"/>
              </a:solidFill>
            </a:endParaRPr>
          </a:p>
          <a:p>
            <a:pPr marL="0" indent="0">
              <a:buNone/>
            </a:pPr>
            <a:r>
              <a:rPr lang="en-US" b="1" dirty="0">
                <a:solidFill>
                  <a:srgbClr val="275A70"/>
                </a:solidFill>
              </a:rPr>
              <a:t>Scenario 5: </a:t>
            </a:r>
            <a:r>
              <a:rPr lang="en-US" dirty="0">
                <a:solidFill>
                  <a:schemeClr val="bg2">
                    <a:lumMod val="50000"/>
                  </a:schemeClr>
                </a:solidFill>
              </a:rPr>
              <a:t>[insert scenario]</a:t>
            </a:r>
            <a:endParaRPr lang="en-US" b="1" dirty="0">
              <a:solidFill>
                <a:schemeClr val="bg2">
                  <a:lumMod val="50000"/>
                </a:schemeClr>
              </a:solidFill>
            </a:endParaRPr>
          </a:p>
          <a:p>
            <a:pPr marL="0" indent="0">
              <a:buNone/>
            </a:pPr>
            <a:endParaRPr lang="en-US" b="1" dirty="0">
              <a:solidFill>
                <a:srgbClr val="275A70"/>
              </a:solidFill>
            </a:endParaRPr>
          </a:p>
        </p:txBody>
      </p:sp>
    </p:spTree>
    <p:extLst>
      <p:ext uri="{BB962C8B-B14F-4D97-AF65-F5344CB8AC3E}">
        <p14:creationId xmlns:p14="http://schemas.microsoft.com/office/powerpoint/2010/main" val="21962458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1CF5-5A20-4909-9F2D-5A6E16E20EB4}"/>
              </a:ext>
            </a:extLst>
          </p:cNvPr>
          <p:cNvSpPr>
            <a:spLocks noGrp="1"/>
          </p:cNvSpPr>
          <p:nvPr>
            <p:ph type="title"/>
          </p:nvPr>
        </p:nvSpPr>
        <p:spPr/>
        <p:txBody>
          <a:bodyPr/>
          <a:lstStyle/>
          <a:p>
            <a:r>
              <a:rPr lang="en-US" dirty="0">
                <a:solidFill>
                  <a:srgbClr val="C15820"/>
                </a:solidFill>
              </a:rPr>
              <a:t>Physical Clues</a:t>
            </a:r>
          </a:p>
        </p:txBody>
      </p:sp>
      <p:sp>
        <p:nvSpPr>
          <p:cNvPr id="3" name="Text Placeholder 2">
            <a:extLst>
              <a:ext uri="{FF2B5EF4-FFF2-40B4-BE49-F238E27FC236}">
                <a16:creationId xmlns:a16="http://schemas.microsoft.com/office/drawing/2014/main" id="{A4B75666-86E0-48B2-B0EE-5B640D2A0FB8}"/>
              </a:ext>
            </a:extLst>
          </p:cNvPr>
          <p:cNvSpPr>
            <a:spLocks noGrp="1"/>
          </p:cNvSpPr>
          <p:nvPr>
            <p:ph type="body" sz="quarter" idx="10"/>
          </p:nvPr>
        </p:nvSpPr>
        <p:spPr>
          <a:xfrm>
            <a:off x="457200" y="987879"/>
            <a:ext cx="8229600" cy="3512684"/>
          </a:xfrm>
        </p:spPr>
        <p:txBody>
          <a:bodyPr/>
          <a:lstStyle/>
          <a:p>
            <a:pPr marL="0" indent="0">
              <a:buNone/>
            </a:pPr>
            <a:r>
              <a:rPr lang="en-US" dirty="0">
                <a:solidFill>
                  <a:schemeClr val="accent4">
                    <a:lumMod val="50000"/>
                  </a:schemeClr>
                </a:solidFill>
              </a:rPr>
              <a:t>Our bodies send us clues about how we are feeling. We can look for clues in two areas:</a:t>
            </a:r>
          </a:p>
          <a:p>
            <a:pPr marL="0" indent="0">
              <a:buNone/>
            </a:pPr>
            <a:endParaRPr lang="en-US" sz="1400" dirty="0">
              <a:solidFill>
                <a:schemeClr val="accent4">
                  <a:lumMod val="50000"/>
                </a:schemeClr>
              </a:solidFill>
            </a:endParaRPr>
          </a:p>
          <a:p>
            <a:pPr marL="457200" indent="-457200">
              <a:buFont typeface="+mj-lt"/>
              <a:buAutoNum type="arabicPeriod"/>
            </a:pPr>
            <a:r>
              <a:rPr lang="en-US" b="1" dirty="0">
                <a:solidFill>
                  <a:schemeClr val="accent4">
                    <a:lumMod val="50000"/>
                  </a:schemeClr>
                </a:solidFill>
              </a:rPr>
              <a:t>What is going on inside of our bodies</a:t>
            </a:r>
          </a:p>
          <a:p>
            <a:pPr lvl="1"/>
            <a:r>
              <a:rPr lang="en-US" dirty="0">
                <a:solidFill>
                  <a:schemeClr val="accent4">
                    <a:lumMod val="50000"/>
                  </a:schemeClr>
                </a:solidFill>
              </a:rPr>
              <a:t>Heart beating faster</a:t>
            </a:r>
          </a:p>
          <a:p>
            <a:pPr lvl="1"/>
            <a:r>
              <a:rPr lang="en-US" dirty="0">
                <a:solidFill>
                  <a:schemeClr val="accent4">
                    <a:lumMod val="50000"/>
                  </a:schemeClr>
                </a:solidFill>
              </a:rPr>
              <a:t>Upset stomach</a:t>
            </a:r>
          </a:p>
          <a:p>
            <a:pPr marL="457200" indent="-457200">
              <a:buFont typeface="+mj-lt"/>
              <a:buAutoNum type="arabicPeriod"/>
            </a:pPr>
            <a:r>
              <a:rPr lang="en-US" b="1" dirty="0">
                <a:solidFill>
                  <a:schemeClr val="accent4">
                    <a:lumMod val="50000"/>
                  </a:schemeClr>
                </a:solidFill>
              </a:rPr>
              <a:t>Our body language</a:t>
            </a:r>
          </a:p>
          <a:p>
            <a:pPr lvl="1"/>
            <a:r>
              <a:rPr lang="en-US" dirty="0">
                <a:solidFill>
                  <a:schemeClr val="accent4">
                    <a:lumMod val="50000"/>
                  </a:schemeClr>
                </a:solidFill>
              </a:rPr>
              <a:t>Body posture</a:t>
            </a:r>
          </a:p>
          <a:p>
            <a:pPr lvl="1"/>
            <a:r>
              <a:rPr lang="en-US" dirty="0">
                <a:solidFill>
                  <a:schemeClr val="accent4">
                    <a:lumMod val="50000"/>
                  </a:schemeClr>
                </a:solidFill>
              </a:rPr>
              <a:t>Tone of voice</a:t>
            </a:r>
          </a:p>
        </p:txBody>
      </p:sp>
    </p:spTree>
    <p:extLst>
      <p:ext uri="{BB962C8B-B14F-4D97-AF65-F5344CB8AC3E}">
        <p14:creationId xmlns:p14="http://schemas.microsoft.com/office/powerpoint/2010/main" val="2271056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1E62-BA87-4CE1-A307-FE27393F1FB7}"/>
              </a:ext>
            </a:extLst>
          </p:cNvPr>
          <p:cNvSpPr>
            <a:spLocks noGrp="1"/>
          </p:cNvSpPr>
          <p:nvPr>
            <p:ph type="title"/>
          </p:nvPr>
        </p:nvSpPr>
        <p:spPr/>
        <p:txBody>
          <a:bodyPr/>
          <a:lstStyle/>
          <a:p>
            <a:r>
              <a:rPr lang="en-US" dirty="0">
                <a:solidFill>
                  <a:srgbClr val="C15820"/>
                </a:solidFill>
              </a:rPr>
              <a:t>Physical Clues </a:t>
            </a:r>
          </a:p>
        </p:txBody>
      </p:sp>
      <p:sp>
        <p:nvSpPr>
          <p:cNvPr id="6" name="Text Placeholder 5">
            <a:extLst>
              <a:ext uri="{FF2B5EF4-FFF2-40B4-BE49-F238E27FC236}">
                <a16:creationId xmlns:a16="http://schemas.microsoft.com/office/drawing/2014/main" id="{897A6729-F04F-4F47-8BE4-E02D8A1F7430}"/>
              </a:ext>
            </a:extLst>
          </p:cNvPr>
          <p:cNvSpPr>
            <a:spLocks noGrp="1"/>
          </p:cNvSpPr>
          <p:nvPr>
            <p:ph type="body" sz="quarter" idx="10"/>
          </p:nvPr>
        </p:nvSpPr>
        <p:spPr/>
        <p:txBody>
          <a:bodyPr/>
          <a:lstStyle/>
          <a:p>
            <a:pPr marL="0" indent="0">
              <a:buNone/>
            </a:pPr>
            <a:r>
              <a:rPr lang="en-US" dirty="0">
                <a:solidFill>
                  <a:schemeClr val="accent4">
                    <a:lumMod val="50000"/>
                  </a:schemeClr>
                </a:solidFill>
              </a:rPr>
              <a:t>Angry Clues</a:t>
            </a:r>
          </a:p>
          <a:p>
            <a:r>
              <a:rPr lang="en-US" dirty="0">
                <a:solidFill>
                  <a:schemeClr val="bg2">
                    <a:lumMod val="65000"/>
                  </a:schemeClr>
                </a:solidFill>
              </a:rPr>
              <a:t>[insert clue]</a:t>
            </a:r>
          </a:p>
          <a:p>
            <a:r>
              <a:rPr lang="en-US" dirty="0">
                <a:solidFill>
                  <a:schemeClr val="bg2">
                    <a:lumMod val="65000"/>
                  </a:schemeClr>
                </a:solidFill>
              </a:rPr>
              <a:t>[insert clue]</a:t>
            </a:r>
          </a:p>
          <a:p>
            <a:endParaRPr lang="en-US" dirty="0">
              <a:solidFill>
                <a:schemeClr val="bg2">
                  <a:lumMod val="65000"/>
                </a:schemeClr>
              </a:solidFill>
            </a:endParaRPr>
          </a:p>
        </p:txBody>
      </p:sp>
      <p:sp>
        <p:nvSpPr>
          <p:cNvPr id="7" name="Text Placeholder 6">
            <a:extLst>
              <a:ext uri="{FF2B5EF4-FFF2-40B4-BE49-F238E27FC236}">
                <a16:creationId xmlns:a16="http://schemas.microsoft.com/office/drawing/2014/main" id="{893BD6B3-0C19-4491-9C9D-64214DFF9FA8}"/>
              </a:ext>
            </a:extLst>
          </p:cNvPr>
          <p:cNvSpPr>
            <a:spLocks noGrp="1"/>
          </p:cNvSpPr>
          <p:nvPr>
            <p:ph type="body" sz="quarter" idx="11"/>
          </p:nvPr>
        </p:nvSpPr>
        <p:spPr/>
        <p:txBody>
          <a:bodyPr/>
          <a:lstStyle/>
          <a:p>
            <a:pPr marL="0" indent="0">
              <a:buNone/>
            </a:pPr>
            <a:r>
              <a:rPr lang="en-US" dirty="0">
                <a:solidFill>
                  <a:schemeClr val="accent4">
                    <a:lumMod val="50000"/>
                  </a:schemeClr>
                </a:solidFill>
              </a:rPr>
              <a:t>Calm/Relaxed Clues</a:t>
            </a:r>
          </a:p>
          <a:p>
            <a:r>
              <a:rPr lang="en-US" dirty="0">
                <a:solidFill>
                  <a:schemeClr val="bg2">
                    <a:lumMod val="65000"/>
                  </a:schemeClr>
                </a:solidFill>
              </a:rPr>
              <a:t>[insert clue]</a:t>
            </a:r>
          </a:p>
          <a:p>
            <a:r>
              <a:rPr lang="en-US" dirty="0">
                <a:solidFill>
                  <a:schemeClr val="bg2">
                    <a:lumMod val="65000"/>
                  </a:schemeClr>
                </a:solidFill>
              </a:rPr>
              <a:t>[insert clue]</a:t>
            </a:r>
          </a:p>
          <a:p>
            <a:endParaRPr lang="en-US" dirty="0"/>
          </a:p>
        </p:txBody>
      </p:sp>
    </p:spTree>
    <p:extLst>
      <p:ext uri="{BB962C8B-B14F-4D97-AF65-F5344CB8AC3E}">
        <p14:creationId xmlns:p14="http://schemas.microsoft.com/office/powerpoint/2010/main" val="14264322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92D6-063C-EA60-B5D7-E5427173B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4DB677-31EE-4219-15D0-D8978FA3E195}"/>
              </a:ext>
            </a:extLst>
          </p:cNvPr>
          <p:cNvSpPr>
            <a:spLocks noGrp="1"/>
          </p:cNvSpPr>
          <p:nvPr>
            <p:ph type="title"/>
          </p:nvPr>
        </p:nvSpPr>
        <p:spPr/>
        <p:txBody>
          <a:bodyPr/>
          <a:lstStyle/>
          <a:p>
            <a:r>
              <a:rPr lang="en-US" dirty="0">
                <a:solidFill>
                  <a:srgbClr val="C15820"/>
                </a:solidFill>
              </a:rPr>
              <a:t>Devon’s Story</a:t>
            </a:r>
          </a:p>
        </p:txBody>
      </p:sp>
      <p:pic>
        <p:nvPicPr>
          <p:cNvPr id="8" name="Picture 7" descr="An illustration of a person and a speech bubble. The speech bubble reads, “Devon and Rachel just started seeing each other. They agreed to meet outside after school. When Devon walked outside, he saw Rachel talking to Aki, someone that she dated for a few weeks about a year ago. Devon’s heart started beating faster and his muscles got tense. Before he knew it, he was yelling and swearing at both Rachel and Aki. ">
            <a:extLst>
              <a:ext uri="{FF2B5EF4-FFF2-40B4-BE49-F238E27FC236}">
                <a16:creationId xmlns:a16="http://schemas.microsoft.com/office/drawing/2014/main" id="{15AE598B-FD09-7AA0-4B74-671014C6D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24" y="638903"/>
            <a:ext cx="6686270" cy="4298618"/>
          </a:xfrm>
          <a:prstGeom prst="rect">
            <a:avLst/>
          </a:prstGeom>
        </p:spPr>
      </p:pic>
    </p:spTree>
    <p:extLst>
      <p:ext uri="{BB962C8B-B14F-4D97-AF65-F5344CB8AC3E}">
        <p14:creationId xmlns:p14="http://schemas.microsoft.com/office/powerpoint/2010/main" val="5970428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16EC-E37C-4FB6-8342-F606618A98DE}"/>
              </a:ext>
            </a:extLst>
          </p:cNvPr>
          <p:cNvSpPr>
            <a:spLocks noGrp="1"/>
          </p:cNvSpPr>
          <p:nvPr>
            <p:ph type="title"/>
          </p:nvPr>
        </p:nvSpPr>
        <p:spPr/>
        <p:txBody>
          <a:bodyPr/>
          <a:lstStyle/>
          <a:p>
            <a:r>
              <a:rPr lang="en-US" dirty="0">
                <a:solidFill>
                  <a:srgbClr val="C15820"/>
                </a:solidFill>
              </a:rPr>
              <a:t>Devon’s Story </a:t>
            </a:r>
          </a:p>
        </p:txBody>
      </p:sp>
      <p:sp>
        <p:nvSpPr>
          <p:cNvPr id="3" name="Text Placeholder 2">
            <a:extLst>
              <a:ext uri="{FF2B5EF4-FFF2-40B4-BE49-F238E27FC236}">
                <a16:creationId xmlns:a16="http://schemas.microsoft.com/office/drawing/2014/main" id="{EE0F4C11-FC3E-40A4-9991-6C0B720269F5}"/>
              </a:ext>
            </a:extLst>
          </p:cNvPr>
          <p:cNvSpPr>
            <a:spLocks noGrp="1"/>
          </p:cNvSpPr>
          <p:nvPr>
            <p:ph type="body" sz="quarter" idx="10"/>
          </p:nvPr>
        </p:nvSpPr>
        <p:spPr/>
        <p:txBody>
          <a:bodyPr/>
          <a:lstStyle/>
          <a:p>
            <a:r>
              <a:rPr lang="en-US" dirty="0">
                <a:solidFill>
                  <a:schemeClr val="accent4">
                    <a:lumMod val="50000"/>
                  </a:schemeClr>
                </a:solidFill>
              </a:rPr>
              <a:t>Did Devon let his anger (and jealousy) take over?</a:t>
            </a:r>
          </a:p>
          <a:p>
            <a:r>
              <a:rPr lang="en-US" dirty="0">
                <a:solidFill>
                  <a:schemeClr val="accent4">
                    <a:lumMod val="50000"/>
                  </a:schemeClr>
                </a:solidFill>
              </a:rPr>
              <a:t>What are some bad or negative things that could happen because of Devon’s angry behavior?</a:t>
            </a:r>
          </a:p>
        </p:txBody>
      </p:sp>
    </p:spTree>
    <p:extLst>
      <p:ext uri="{BB962C8B-B14F-4D97-AF65-F5344CB8AC3E}">
        <p14:creationId xmlns:p14="http://schemas.microsoft.com/office/powerpoint/2010/main" val="1176143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BE65-EB97-42D7-AFD6-ECB3B510F76B}"/>
              </a:ext>
            </a:extLst>
          </p:cNvPr>
          <p:cNvSpPr>
            <a:spLocks noGrp="1"/>
          </p:cNvSpPr>
          <p:nvPr>
            <p:ph type="title"/>
          </p:nvPr>
        </p:nvSpPr>
        <p:spPr/>
        <p:txBody>
          <a:bodyPr/>
          <a:lstStyle/>
          <a:p>
            <a:r>
              <a:rPr lang="en-US" dirty="0">
                <a:solidFill>
                  <a:srgbClr val="C15820"/>
                </a:solidFill>
              </a:rPr>
              <a:t>Staying in Control of Your Feelings: 4 Steps</a:t>
            </a:r>
          </a:p>
        </p:txBody>
      </p:sp>
      <p:sp>
        <p:nvSpPr>
          <p:cNvPr id="3" name="Text Placeholder 2">
            <a:extLst>
              <a:ext uri="{FF2B5EF4-FFF2-40B4-BE49-F238E27FC236}">
                <a16:creationId xmlns:a16="http://schemas.microsoft.com/office/drawing/2014/main" id="{7E97A583-E5E6-4ED5-8F68-1326B54F68D8}"/>
              </a:ext>
            </a:extLst>
          </p:cNvPr>
          <p:cNvSpPr>
            <a:spLocks noGrp="1"/>
          </p:cNvSpPr>
          <p:nvPr>
            <p:ph type="body" sz="quarter" idx="10"/>
          </p:nvPr>
        </p:nvSpPr>
        <p:spPr/>
        <p:txBody>
          <a:bodyPr/>
          <a:lstStyle/>
          <a:p>
            <a:pPr marL="457200" indent="-457200">
              <a:buFont typeface="+mj-lt"/>
              <a:buAutoNum type="arabicPeriod"/>
            </a:pPr>
            <a:r>
              <a:rPr lang="en-US" dirty="0">
                <a:solidFill>
                  <a:schemeClr val="accent4">
                    <a:lumMod val="50000"/>
                  </a:schemeClr>
                </a:solidFill>
              </a:rPr>
              <a:t>Notice what your body is telling you. Then, PAUSE! </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Name your feeling</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Pick the best way to calm down (and do it!)</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Check-in</a:t>
            </a:r>
          </a:p>
        </p:txBody>
      </p:sp>
    </p:spTree>
    <p:extLst>
      <p:ext uri="{BB962C8B-B14F-4D97-AF65-F5344CB8AC3E}">
        <p14:creationId xmlns:p14="http://schemas.microsoft.com/office/powerpoint/2010/main" val="3007631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6F9093-5865-9C85-8FBA-8F0D233A65EC}"/>
              </a:ext>
            </a:extLst>
          </p:cNvPr>
          <p:cNvSpPr>
            <a:spLocks noGrp="1"/>
          </p:cNvSpPr>
          <p:nvPr>
            <p:ph type="title"/>
          </p:nvPr>
        </p:nvSpPr>
        <p:spPr>
          <a:xfrm>
            <a:off x="628650" y="2278551"/>
            <a:ext cx="7886700" cy="993775"/>
          </a:xfrm>
        </p:spPr>
        <p:txBody>
          <a:bodyPr/>
          <a:lstStyle/>
          <a:p>
            <a:r>
              <a:rPr lang="en-US" dirty="0">
                <a:solidFill>
                  <a:srgbClr val="387CAC"/>
                </a:solidFill>
              </a:rPr>
              <a:t>Session 1: Healthy Relationships</a:t>
            </a:r>
          </a:p>
        </p:txBody>
      </p:sp>
      <p:pic>
        <p:nvPicPr>
          <p:cNvPr id="6" name="Picture 5">
            <a:extLst>
              <a:ext uri="{FF2B5EF4-FFF2-40B4-BE49-F238E27FC236}">
                <a16:creationId xmlns:a16="http://schemas.microsoft.com/office/drawing/2014/main" id="{5A507E1C-C490-481D-2C5A-43DED4564B3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94" y="-515561"/>
            <a:ext cx="3581496" cy="2677648"/>
          </a:xfrm>
          <a:prstGeom prst="rect">
            <a:avLst/>
          </a:prstGeom>
        </p:spPr>
      </p:pic>
      <p:pic>
        <p:nvPicPr>
          <p:cNvPr id="7" name="Picture 6">
            <a:extLst>
              <a:ext uri="{FF2B5EF4-FFF2-40B4-BE49-F238E27FC236}">
                <a16:creationId xmlns:a16="http://schemas.microsoft.com/office/drawing/2014/main" id="{4735F949-9C12-1288-3CE1-D75223908B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0">
            <a:off x="5582445" y="3287755"/>
            <a:ext cx="3581496" cy="2677648"/>
          </a:xfrm>
          <a:prstGeom prst="rect">
            <a:avLst/>
          </a:prstGeom>
        </p:spPr>
      </p:pic>
    </p:spTree>
    <p:extLst>
      <p:ext uri="{BB962C8B-B14F-4D97-AF65-F5344CB8AC3E}">
        <p14:creationId xmlns:p14="http://schemas.microsoft.com/office/powerpoint/2010/main" val="127352534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solidFill>
                  <a:srgbClr val="C15820"/>
                </a:solidFill>
              </a:rPr>
              <a:t>Recap &amp; Preview </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p:txBody>
          <a:bodyPr/>
          <a:lstStyle/>
          <a:p>
            <a:pPr marL="0" indent="0">
              <a:buNone/>
            </a:pPr>
            <a:r>
              <a:rPr lang="en-US" b="1" dirty="0">
                <a:solidFill>
                  <a:srgbClr val="C15820"/>
                </a:solidFill>
              </a:rPr>
              <a:t>Session 2:</a:t>
            </a:r>
          </a:p>
          <a:p>
            <a:r>
              <a:rPr lang="en-US" dirty="0">
                <a:solidFill>
                  <a:schemeClr val="accent4">
                    <a:lumMod val="50000"/>
                  </a:schemeClr>
                </a:solidFill>
              </a:rPr>
              <a:t>Identify, understand, and respond to feelings in a healthy and safe way</a:t>
            </a:r>
          </a:p>
          <a:p>
            <a:r>
              <a:rPr lang="en-US" dirty="0">
                <a:solidFill>
                  <a:schemeClr val="accent4">
                    <a:lumMod val="50000"/>
                  </a:schemeClr>
                </a:solidFill>
              </a:rPr>
              <a:t>Physical clues to identify feelings</a:t>
            </a:r>
          </a:p>
          <a:p>
            <a:r>
              <a:rPr lang="en-US" dirty="0">
                <a:solidFill>
                  <a:schemeClr val="accent4">
                    <a:lumMod val="50000"/>
                  </a:schemeClr>
                </a:solidFill>
              </a:rPr>
              <a:t>Four steps to staying in control of feelings</a:t>
            </a:r>
          </a:p>
          <a:p>
            <a:pPr marL="0" indent="0">
              <a:buNone/>
            </a:pPr>
            <a:endParaRPr lang="en-US" sz="1600" dirty="0"/>
          </a:p>
          <a:p>
            <a:pPr marL="0" indent="0">
              <a:buNone/>
            </a:pPr>
            <a:r>
              <a:rPr lang="en-US" b="1" dirty="0">
                <a:solidFill>
                  <a:srgbClr val="70257C"/>
                </a:solidFill>
              </a:rPr>
              <a:t>Session 3:</a:t>
            </a:r>
          </a:p>
          <a:p>
            <a:r>
              <a:rPr lang="en-US" dirty="0">
                <a:solidFill>
                  <a:schemeClr val="accent4">
                    <a:lumMod val="50000"/>
                  </a:schemeClr>
                </a:solidFill>
              </a:rPr>
              <a:t>Continue how to identify, understand, and respond to emotions/feelings in a healthy and safe way</a:t>
            </a:r>
          </a:p>
          <a:p>
            <a:r>
              <a:rPr lang="en-US" dirty="0">
                <a:solidFill>
                  <a:schemeClr val="accent4">
                    <a:lumMod val="50000"/>
                  </a:schemeClr>
                </a:solidFill>
              </a:rPr>
              <a:t>Making healthy decisions</a:t>
            </a:r>
          </a:p>
          <a:p>
            <a:endParaRPr lang="en-US" dirty="0"/>
          </a:p>
        </p:txBody>
      </p:sp>
      <p:pic>
        <p:nvPicPr>
          <p:cNvPr id="4" name="Picture 3">
            <a:extLst>
              <a:ext uri="{FF2B5EF4-FFF2-40B4-BE49-F238E27FC236}">
                <a16:creationId xmlns:a16="http://schemas.microsoft.com/office/drawing/2014/main" id="{F1F0371D-0A0F-393F-02AD-66EA52BD14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6344047" y="3690877"/>
            <a:ext cx="3083594" cy="2305399"/>
          </a:xfrm>
          <a:prstGeom prst="rect">
            <a:avLst/>
          </a:prstGeom>
        </p:spPr>
      </p:pic>
    </p:spTree>
    <p:extLst>
      <p:ext uri="{BB962C8B-B14F-4D97-AF65-F5344CB8AC3E}">
        <p14:creationId xmlns:p14="http://schemas.microsoft.com/office/powerpoint/2010/main" val="1615202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3FD002-2341-D068-6451-2A57AB7936B9}"/>
              </a:ext>
            </a:extLst>
          </p:cNvPr>
          <p:cNvSpPr>
            <a:spLocks noGrp="1"/>
          </p:cNvSpPr>
          <p:nvPr>
            <p:ph type="title"/>
          </p:nvPr>
        </p:nvSpPr>
        <p:spPr>
          <a:xfrm>
            <a:off x="628650" y="2138382"/>
            <a:ext cx="7886700" cy="993775"/>
          </a:xfrm>
        </p:spPr>
        <p:txBody>
          <a:bodyPr/>
          <a:lstStyle/>
          <a:p>
            <a:r>
              <a:rPr lang="en-US" sz="3800" dirty="0">
                <a:solidFill>
                  <a:srgbClr val="70257C"/>
                </a:solidFill>
              </a:rPr>
              <a:t>Session 3: Staying in Control of Feelings &amp; Making Healthy Decisions</a:t>
            </a:r>
          </a:p>
        </p:txBody>
      </p:sp>
      <p:pic>
        <p:nvPicPr>
          <p:cNvPr id="6" name="Picture 5">
            <a:extLst>
              <a:ext uri="{FF2B5EF4-FFF2-40B4-BE49-F238E27FC236}">
                <a16:creationId xmlns:a16="http://schemas.microsoft.com/office/drawing/2014/main" id="{96F091AA-E124-5044-49FD-95ADC6FCBE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4" y="-515561"/>
            <a:ext cx="3581495" cy="2677648"/>
          </a:xfrm>
          <a:prstGeom prst="rect">
            <a:avLst/>
          </a:prstGeom>
        </p:spPr>
      </p:pic>
      <p:pic>
        <p:nvPicPr>
          <p:cNvPr id="7" name="Picture 6">
            <a:extLst>
              <a:ext uri="{FF2B5EF4-FFF2-40B4-BE49-F238E27FC236}">
                <a16:creationId xmlns:a16="http://schemas.microsoft.com/office/drawing/2014/main" id="{5AD9F880-3776-9AE2-BC1E-81ED522086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5" y="3287755"/>
            <a:ext cx="3581495" cy="2677648"/>
          </a:xfrm>
          <a:prstGeom prst="rect">
            <a:avLst/>
          </a:prstGeom>
        </p:spPr>
      </p:pic>
    </p:spTree>
    <p:extLst>
      <p:ext uri="{BB962C8B-B14F-4D97-AF65-F5344CB8AC3E}">
        <p14:creationId xmlns:p14="http://schemas.microsoft.com/office/powerpoint/2010/main" val="382903534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70257C"/>
                </a:solidFill>
              </a:rPr>
              <a:t>Question of the Day  </a:t>
            </a:r>
          </a:p>
        </p:txBody>
      </p:sp>
      <p:sp>
        <p:nvSpPr>
          <p:cNvPr id="3" name="Content Placeholder 2"/>
          <p:cNvSpPr>
            <a:spLocks noGrp="1"/>
          </p:cNvSpPr>
          <p:nvPr>
            <p:ph type="body" sz="quarter" idx="10"/>
          </p:nvPr>
        </p:nvSpPr>
        <p:spPr>
          <a:xfrm>
            <a:off x="1185862" y="1158875"/>
            <a:ext cx="6772275" cy="3341688"/>
          </a:xfrm>
        </p:spPr>
        <p:txBody>
          <a:bodyPr/>
          <a:lstStyle/>
          <a:p>
            <a:pPr marL="0" indent="0" algn="ctr">
              <a:buNone/>
            </a:pPr>
            <a:r>
              <a:rPr lang="en-US" sz="4400" dirty="0">
                <a:solidFill>
                  <a:schemeClr val="accent4">
                    <a:lumMod val="50000"/>
                  </a:schemeClr>
                </a:solidFill>
              </a:rPr>
              <a:t>True or False? Alcohol is more harmful to a teenager than it is to an adult.</a:t>
            </a:r>
          </a:p>
          <a:p>
            <a:pPr marL="0" indent="0" algn="ctr">
              <a:buNone/>
            </a:pPr>
            <a:endParaRPr lang="en-US" sz="2800" dirty="0">
              <a:solidFill>
                <a:schemeClr val="accent4">
                  <a:lumMod val="50000"/>
                </a:schemeClr>
              </a:solidFill>
            </a:endParaRPr>
          </a:p>
          <a:p>
            <a:pPr marL="0" indent="0" algn="ctr">
              <a:buNone/>
            </a:pPr>
            <a:r>
              <a:rPr lang="en-US" sz="2800" dirty="0">
                <a:solidFill>
                  <a:schemeClr val="accent4">
                    <a:lumMod val="50000"/>
                  </a:schemeClr>
                </a:solidFill>
              </a:rPr>
              <a:t>Type your answer into the chat box.</a:t>
            </a:r>
          </a:p>
        </p:txBody>
      </p:sp>
    </p:spTree>
    <p:extLst>
      <p:ext uri="{BB962C8B-B14F-4D97-AF65-F5344CB8AC3E}">
        <p14:creationId xmlns:p14="http://schemas.microsoft.com/office/powerpoint/2010/main" val="380913665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1E62-BA87-4CE1-A307-FE27393F1FB7}"/>
              </a:ext>
            </a:extLst>
          </p:cNvPr>
          <p:cNvSpPr>
            <a:spLocks noGrp="1"/>
          </p:cNvSpPr>
          <p:nvPr>
            <p:ph type="title"/>
          </p:nvPr>
        </p:nvSpPr>
        <p:spPr/>
        <p:txBody>
          <a:bodyPr/>
          <a:lstStyle/>
          <a:p>
            <a:r>
              <a:rPr lang="en-US" dirty="0">
                <a:solidFill>
                  <a:srgbClr val="70257C"/>
                </a:solidFill>
              </a:rPr>
              <a:t>Physical Clues  </a:t>
            </a:r>
          </a:p>
        </p:txBody>
      </p:sp>
      <p:sp>
        <p:nvSpPr>
          <p:cNvPr id="6" name="Text Placeholder 5">
            <a:extLst>
              <a:ext uri="{FF2B5EF4-FFF2-40B4-BE49-F238E27FC236}">
                <a16:creationId xmlns:a16="http://schemas.microsoft.com/office/drawing/2014/main" id="{897A6729-F04F-4F47-8BE4-E02D8A1F7430}"/>
              </a:ext>
            </a:extLst>
          </p:cNvPr>
          <p:cNvSpPr>
            <a:spLocks noGrp="1"/>
          </p:cNvSpPr>
          <p:nvPr>
            <p:ph type="body" sz="quarter" idx="10"/>
          </p:nvPr>
        </p:nvSpPr>
        <p:spPr/>
        <p:txBody>
          <a:bodyPr/>
          <a:lstStyle/>
          <a:p>
            <a:pPr marL="0" indent="0">
              <a:buNone/>
            </a:pPr>
            <a:r>
              <a:rPr lang="en-US" dirty="0">
                <a:solidFill>
                  <a:schemeClr val="accent4">
                    <a:lumMod val="50000"/>
                  </a:schemeClr>
                </a:solidFill>
              </a:rPr>
              <a:t>Angry Clues</a:t>
            </a:r>
          </a:p>
          <a:p>
            <a:r>
              <a:rPr lang="en-US" dirty="0">
                <a:solidFill>
                  <a:schemeClr val="bg2">
                    <a:lumMod val="65000"/>
                  </a:schemeClr>
                </a:solidFill>
              </a:rPr>
              <a:t>[insert clue]</a:t>
            </a:r>
          </a:p>
          <a:p>
            <a:r>
              <a:rPr lang="en-US" dirty="0">
                <a:solidFill>
                  <a:schemeClr val="bg2">
                    <a:lumMod val="65000"/>
                  </a:schemeClr>
                </a:solidFill>
              </a:rPr>
              <a:t>[insert clue]</a:t>
            </a:r>
          </a:p>
          <a:p>
            <a:endParaRPr lang="en-US" dirty="0">
              <a:solidFill>
                <a:schemeClr val="bg2">
                  <a:lumMod val="65000"/>
                </a:schemeClr>
              </a:solidFill>
            </a:endParaRPr>
          </a:p>
        </p:txBody>
      </p:sp>
      <p:sp>
        <p:nvSpPr>
          <p:cNvPr id="7" name="Text Placeholder 6">
            <a:extLst>
              <a:ext uri="{FF2B5EF4-FFF2-40B4-BE49-F238E27FC236}">
                <a16:creationId xmlns:a16="http://schemas.microsoft.com/office/drawing/2014/main" id="{893BD6B3-0C19-4491-9C9D-64214DFF9FA8}"/>
              </a:ext>
            </a:extLst>
          </p:cNvPr>
          <p:cNvSpPr>
            <a:spLocks noGrp="1"/>
          </p:cNvSpPr>
          <p:nvPr>
            <p:ph type="body" sz="quarter" idx="11"/>
          </p:nvPr>
        </p:nvSpPr>
        <p:spPr/>
        <p:txBody>
          <a:bodyPr/>
          <a:lstStyle/>
          <a:p>
            <a:pPr marL="0" indent="0">
              <a:buNone/>
            </a:pPr>
            <a:r>
              <a:rPr lang="en-US" dirty="0">
                <a:solidFill>
                  <a:schemeClr val="accent4">
                    <a:lumMod val="50000"/>
                  </a:schemeClr>
                </a:solidFill>
              </a:rPr>
              <a:t>Calm/Relaxed Clues</a:t>
            </a:r>
          </a:p>
          <a:p>
            <a:r>
              <a:rPr lang="en-US" dirty="0">
                <a:solidFill>
                  <a:schemeClr val="bg2">
                    <a:lumMod val="65000"/>
                  </a:schemeClr>
                </a:solidFill>
              </a:rPr>
              <a:t>[insert clue]</a:t>
            </a:r>
          </a:p>
          <a:p>
            <a:r>
              <a:rPr lang="en-US" dirty="0">
                <a:solidFill>
                  <a:schemeClr val="bg2">
                    <a:lumMod val="65000"/>
                  </a:schemeClr>
                </a:solidFill>
              </a:rPr>
              <a:t>[insert clue]</a:t>
            </a:r>
          </a:p>
          <a:p>
            <a:endParaRPr lang="en-US" dirty="0"/>
          </a:p>
        </p:txBody>
      </p:sp>
    </p:spTree>
    <p:extLst>
      <p:ext uri="{BB962C8B-B14F-4D97-AF65-F5344CB8AC3E}">
        <p14:creationId xmlns:p14="http://schemas.microsoft.com/office/powerpoint/2010/main" val="17577128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BE65-EB97-42D7-AFD6-ECB3B510F76B}"/>
              </a:ext>
            </a:extLst>
          </p:cNvPr>
          <p:cNvSpPr>
            <a:spLocks noGrp="1"/>
          </p:cNvSpPr>
          <p:nvPr>
            <p:ph type="title"/>
          </p:nvPr>
        </p:nvSpPr>
        <p:spPr/>
        <p:txBody>
          <a:bodyPr/>
          <a:lstStyle/>
          <a:p>
            <a:r>
              <a:rPr lang="en-US" dirty="0">
                <a:solidFill>
                  <a:srgbClr val="70257C"/>
                </a:solidFill>
              </a:rPr>
              <a:t>Staying in Control of Your Feelings: 4 Steps </a:t>
            </a:r>
          </a:p>
        </p:txBody>
      </p:sp>
      <p:sp>
        <p:nvSpPr>
          <p:cNvPr id="3" name="Text Placeholder 2">
            <a:extLst>
              <a:ext uri="{FF2B5EF4-FFF2-40B4-BE49-F238E27FC236}">
                <a16:creationId xmlns:a16="http://schemas.microsoft.com/office/drawing/2014/main" id="{7E97A583-E5E6-4ED5-8F68-1326B54F68D8}"/>
              </a:ext>
            </a:extLst>
          </p:cNvPr>
          <p:cNvSpPr>
            <a:spLocks noGrp="1"/>
          </p:cNvSpPr>
          <p:nvPr>
            <p:ph type="body" sz="quarter" idx="10"/>
          </p:nvPr>
        </p:nvSpPr>
        <p:spPr/>
        <p:txBody>
          <a:bodyPr/>
          <a:lstStyle/>
          <a:p>
            <a:pPr marL="457200" indent="-457200">
              <a:buFont typeface="+mj-lt"/>
              <a:buAutoNum type="arabicPeriod"/>
            </a:pPr>
            <a:r>
              <a:rPr lang="en-US" dirty="0">
                <a:solidFill>
                  <a:schemeClr val="accent4">
                    <a:lumMod val="50000"/>
                  </a:schemeClr>
                </a:solidFill>
              </a:rPr>
              <a:t>Notice what your body is telling you. Then, PAUSE! </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Name your feeling</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Pick the best way to calm down (and do it!)</a:t>
            </a:r>
          </a:p>
          <a:p>
            <a:pPr marL="457200" indent="-457200">
              <a:buFont typeface="+mj-lt"/>
              <a:buAutoNum type="arabicPeriod"/>
            </a:pPr>
            <a:endParaRPr lang="en-US" dirty="0">
              <a:solidFill>
                <a:schemeClr val="accent4">
                  <a:lumMod val="50000"/>
                </a:schemeClr>
              </a:solidFill>
            </a:endParaRPr>
          </a:p>
          <a:p>
            <a:pPr marL="457200" indent="-457200">
              <a:buFont typeface="+mj-lt"/>
              <a:buAutoNum type="arabicPeriod"/>
            </a:pPr>
            <a:r>
              <a:rPr lang="en-US" dirty="0">
                <a:solidFill>
                  <a:schemeClr val="accent4">
                    <a:lumMod val="50000"/>
                  </a:schemeClr>
                </a:solidFill>
              </a:rPr>
              <a:t>Check-in</a:t>
            </a:r>
          </a:p>
        </p:txBody>
      </p:sp>
    </p:spTree>
    <p:extLst>
      <p:ext uri="{BB962C8B-B14F-4D97-AF65-F5344CB8AC3E}">
        <p14:creationId xmlns:p14="http://schemas.microsoft.com/office/powerpoint/2010/main" val="22653455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F51229-0812-4F9A-B818-FFC5CC1AB910}"/>
              </a:ext>
            </a:extLst>
          </p:cNvPr>
          <p:cNvSpPr>
            <a:spLocks noGrp="1"/>
          </p:cNvSpPr>
          <p:nvPr>
            <p:ph type="title"/>
          </p:nvPr>
        </p:nvSpPr>
        <p:spPr/>
        <p:txBody>
          <a:bodyPr/>
          <a:lstStyle/>
          <a:p>
            <a:r>
              <a:rPr lang="en-US" dirty="0">
                <a:solidFill>
                  <a:srgbClr val="70257C"/>
                </a:solidFill>
              </a:rPr>
              <a:t>Calming Down</a:t>
            </a:r>
          </a:p>
        </p:txBody>
      </p:sp>
      <p:sp>
        <p:nvSpPr>
          <p:cNvPr id="5" name="Text Placeholder 4">
            <a:extLst>
              <a:ext uri="{FF2B5EF4-FFF2-40B4-BE49-F238E27FC236}">
                <a16:creationId xmlns:a16="http://schemas.microsoft.com/office/drawing/2014/main" id="{B870680B-3FF5-48EF-B0BB-07B1B794D801}"/>
              </a:ext>
            </a:extLst>
          </p:cNvPr>
          <p:cNvSpPr>
            <a:spLocks noGrp="1"/>
          </p:cNvSpPr>
          <p:nvPr>
            <p:ph type="body" sz="quarter" idx="10"/>
          </p:nvPr>
        </p:nvSpPr>
        <p:spPr/>
        <p:txBody>
          <a:bodyPr/>
          <a:lstStyle/>
          <a:p>
            <a:pPr marL="0" indent="0">
              <a:buNone/>
            </a:pPr>
            <a:r>
              <a:rPr lang="en-US" sz="2400" b="1" dirty="0">
                <a:solidFill>
                  <a:schemeClr val="accent4">
                    <a:lumMod val="50000"/>
                  </a:schemeClr>
                </a:solidFill>
              </a:rPr>
              <a:t>Healthy ways to calm down:</a:t>
            </a:r>
          </a:p>
          <a:p>
            <a:pPr marL="0" indent="0">
              <a:buNone/>
            </a:pPr>
            <a:endParaRPr lang="en-US" dirty="0">
              <a:solidFill>
                <a:schemeClr val="accent4">
                  <a:lumMod val="50000"/>
                </a:schemeClr>
              </a:solidFill>
            </a:endParaRPr>
          </a:p>
          <a:p>
            <a:r>
              <a:rPr lang="en-US" dirty="0">
                <a:solidFill>
                  <a:schemeClr val="accent4">
                    <a:lumMod val="50000"/>
                  </a:schemeClr>
                </a:solidFill>
              </a:rPr>
              <a:t>Take deep breaths</a:t>
            </a:r>
          </a:p>
          <a:p>
            <a:r>
              <a:rPr lang="en-US" dirty="0">
                <a:solidFill>
                  <a:schemeClr val="accent4">
                    <a:lumMod val="50000"/>
                  </a:schemeClr>
                </a:solidFill>
              </a:rPr>
              <a:t>Use positive self-talk (things we can say or think that can help us calm down)</a:t>
            </a:r>
          </a:p>
          <a:p>
            <a:r>
              <a:rPr lang="en-US" dirty="0">
                <a:solidFill>
                  <a:schemeClr val="accent4">
                    <a:lumMod val="50000"/>
                  </a:schemeClr>
                </a:solidFill>
              </a:rPr>
              <a:t>Doing something physically active or relaxing</a:t>
            </a:r>
          </a:p>
          <a:p>
            <a:r>
              <a:rPr lang="en-US" dirty="0">
                <a:solidFill>
                  <a:schemeClr val="accent4">
                    <a:lumMod val="50000"/>
                  </a:schemeClr>
                </a:solidFill>
              </a:rPr>
              <a:t>Talk to someone you trust</a:t>
            </a:r>
          </a:p>
          <a:p>
            <a:endParaRPr lang="en-US" dirty="0"/>
          </a:p>
        </p:txBody>
      </p:sp>
    </p:spTree>
    <p:extLst>
      <p:ext uri="{BB962C8B-B14F-4D97-AF65-F5344CB8AC3E}">
        <p14:creationId xmlns:p14="http://schemas.microsoft.com/office/powerpoint/2010/main" val="40065433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5B47-60E6-4245-B632-834674094EF5}"/>
              </a:ext>
            </a:extLst>
          </p:cNvPr>
          <p:cNvSpPr>
            <a:spLocks noGrp="1"/>
          </p:cNvSpPr>
          <p:nvPr>
            <p:ph type="title"/>
          </p:nvPr>
        </p:nvSpPr>
        <p:spPr/>
        <p:txBody>
          <a:bodyPr/>
          <a:lstStyle/>
          <a:p>
            <a:r>
              <a:rPr lang="en-US" dirty="0">
                <a:solidFill>
                  <a:srgbClr val="70257C"/>
                </a:solidFill>
              </a:rPr>
              <a:t>Negative Self-Talk, Positive Self-Talk</a:t>
            </a:r>
          </a:p>
        </p:txBody>
      </p:sp>
      <p:sp>
        <p:nvSpPr>
          <p:cNvPr id="3" name="Text Placeholder 2">
            <a:extLst>
              <a:ext uri="{FF2B5EF4-FFF2-40B4-BE49-F238E27FC236}">
                <a16:creationId xmlns:a16="http://schemas.microsoft.com/office/drawing/2014/main" id="{FA946B68-40FC-478D-9B56-CF6068E8E771}"/>
              </a:ext>
            </a:extLst>
          </p:cNvPr>
          <p:cNvSpPr>
            <a:spLocks noGrp="1"/>
          </p:cNvSpPr>
          <p:nvPr>
            <p:ph type="body" sz="quarter" idx="10"/>
          </p:nvPr>
        </p:nvSpPr>
        <p:spPr/>
        <p:txBody>
          <a:bodyPr/>
          <a:lstStyle/>
          <a:p>
            <a:r>
              <a:rPr lang="en-US" dirty="0">
                <a:solidFill>
                  <a:schemeClr val="accent4">
                    <a:lumMod val="50000"/>
                  </a:schemeClr>
                </a:solidFill>
              </a:rPr>
              <a:t>Four goals were scored by the other team when Winnie was the soccer goalie.</a:t>
            </a:r>
          </a:p>
          <a:p>
            <a:r>
              <a:rPr lang="en-US" dirty="0">
                <a:solidFill>
                  <a:schemeClr val="accent4">
                    <a:lumMod val="50000"/>
                  </a:schemeClr>
                </a:solidFill>
              </a:rPr>
              <a:t>Ming got a text from his friend Layla. It said, “I can’t make the movies again, sorry.” It is the second time this week that Layla has cancelled.</a:t>
            </a:r>
          </a:p>
        </p:txBody>
      </p:sp>
    </p:spTree>
    <p:extLst>
      <p:ext uri="{BB962C8B-B14F-4D97-AF65-F5344CB8AC3E}">
        <p14:creationId xmlns:p14="http://schemas.microsoft.com/office/powerpoint/2010/main" val="420084237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B76D1-12DA-40A6-8488-0A48B2A02017}"/>
              </a:ext>
            </a:extLst>
          </p:cNvPr>
          <p:cNvSpPr>
            <a:spLocks noGrp="1"/>
          </p:cNvSpPr>
          <p:nvPr>
            <p:ph type="title"/>
          </p:nvPr>
        </p:nvSpPr>
        <p:spPr/>
        <p:txBody>
          <a:bodyPr/>
          <a:lstStyle/>
          <a:p>
            <a:r>
              <a:rPr lang="en-US" dirty="0">
                <a:solidFill>
                  <a:srgbClr val="70257C"/>
                </a:solidFill>
              </a:rPr>
              <a:t>We Enjoy…</a:t>
            </a:r>
          </a:p>
        </p:txBody>
      </p:sp>
      <p:sp>
        <p:nvSpPr>
          <p:cNvPr id="5" name="Text Placeholder 4">
            <a:extLst>
              <a:ext uri="{FF2B5EF4-FFF2-40B4-BE49-F238E27FC236}">
                <a16:creationId xmlns:a16="http://schemas.microsoft.com/office/drawing/2014/main" id="{B8026F2D-ED0C-4FD7-905A-815C5DC7D9A7}"/>
              </a:ext>
            </a:extLst>
          </p:cNvPr>
          <p:cNvSpPr>
            <a:spLocks noGrp="1"/>
          </p:cNvSpPr>
          <p:nvPr>
            <p:ph type="body" sz="quarter" idx="10"/>
          </p:nvPr>
        </p:nvSpPr>
        <p:spPr/>
        <p:txBody>
          <a:bodyPr/>
          <a:lstStyle/>
          <a:p>
            <a:pPr marL="0" indent="0">
              <a:buNone/>
            </a:pPr>
            <a:r>
              <a:rPr lang="en-US" sz="2400" b="1" dirty="0">
                <a:solidFill>
                  <a:schemeClr val="accent4">
                    <a:lumMod val="50000"/>
                  </a:schemeClr>
                </a:solidFill>
              </a:rPr>
              <a:t>Physically Active</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endParaRPr lang="en-US" b="1" dirty="0">
              <a:solidFill>
                <a:schemeClr val="tx2">
                  <a:lumMod val="65000"/>
                </a:schemeClr>
              </a:solidFill>
            </a:endParaRPr>
          </a:p>
        </p:txBody>
      </p:sp>
      <p:sp>
        <p:nvSpPr>
          <p:cNvPr id="6" name="Text Placeholder 5">
            <a:extLst>
              <a:ext uri="{FF2B5EF4-FFF2-40B4-BE49-F238E27FC236}">
                <a16:creationId xmlns:a16="http://schemas.microsoft.com/office/drawing/2014/main" id="{ADBB9A62-316D-4470-93A0-F181B32D10E0}"/>
              </a:ext>
            </a:extLst>
          </p:cNvPr>
          <p:cNvSpPr>
            <a:spLocks noGrp="1"/>
          </p:cNvSpPr>
          <p:nvPr>
            <p:ph type="body" sz="quarter" idx="11"/>
          </p:nvPr>
        </p:nvSpPr>
        <p:spPr/>
        <p:txBody>
          <a:bodyPr/>
          <a:lstStyle/>
          <a:p>
            <a:pPr marL="0" indent="0">
              <a:buNone/>
            </a:pPr>
            <a:r>
              <a:rPr lang="en-US" sz="2400" b="1" dirty="0">
                <a:solidFill>
                  <a:schemeClr val="accent4">
                    <a:lumMod val="50000"/>
                  </a:schemeClr>
                </a:solidFill>
              </a:rPr>
              <a:t>Relaxing</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r>
              <a:rPr lang="en-US" b="1" dirty="0">
                <a:solidFill>
                  <a:schemeClr val="tx2">
                    <a:lumMod val="65000"/>
                  </a:schemeClr>
                </a:solidFill>
              </a:rPr>
              <a:t>[activity]</a:t>
            </a:r>
          </a:p>
          <a:p>
            <a:endParaRPr lang="en-US" b="1" dirty="0"/>
          </a:p>
        </p:txBody>
      </p:sp>
    </p:spTree>
    <p:extLst>
      <p:ext uri="{BB962C8B-B14F-4D97-AF65-F5344CB8AC3E}">
        <p14:creationId xmlns:p14="http://schemas.microsoft.com/office/powerpoint/2010/main" val="142688544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98350-9705-41E8-81B6-17C1C54F48BA}"/>
              </a:ext>
            </a:extLst>
          </p:cNvPr>
          <p:cNvSpPr>
            <a:spLocks noGrp="1"/>
          </p:cNvSpPr>
          <p:nvPr>
            <p:ph type="title"/>
          </p:nvPr>
        </p:nvSpPr>
        <p:spPr/>
        <p:txBody>
          <a:bodyPr/>
          <a:lstStyle/>
          <a:p>
            <a:r>
              <a:rPr lang="en-US" dirty="0">
                <a:solidFill>
                  <a:srgbClr val="70257C"/>
                </a:solidFill>
              </a:rPr>
              <a:t>Question of the Day   </a:t>
            </a:r>
          </a:p>
        </p:txBody>
      </p:sp>
      <p:sp>
        <p:nvSpPr>
          <p:cNvPr id="5" name="Text Placeholder 4">
            <a:extLst>
              <a:ext uri="{FF2B5EF4-FFF2-40B4-BE49-F238E27FC236}">
                <a16:creationId xmlns:a16="http://schemas.microsoft.com/office/drawing/2014/main" id="{6080C754-2255-4F22-B497-21B3C413B298}"/>
              </a:ext>
            </a:extLst>
          </p:cNvPr>
          <p:cNvSpPr>
            <a:spLocks noGrp="1"/>
          </p:cNvSpPr>
          <p:nvPr>
            <p:ph type="body" sz="quarter" idx="10"/>
          </p:nvPr>
        </p:nvSpPr>
        <p:spPr>
          <a:xfrm>
            <a:off x="948791" y="1158875"/>
            <a:ext cx="7246418" cy="3341688"/>
          </a:xfrm>
        </p:spPr>
        <p:txBody>
          <a:bodyPr/>
          <a:lstStyle/>
          <a:p>
            <a:pPr marL="0" indent="0" algn="ctr">
              <a:buNone/>
            </a:pPr>
            <a:r>
              <a:rPr lang="en-US" sz="2800" dirty="0">
                <a:solidFill>
                  <a:schemeClr val="accent4">
                    <a:lumMod val="50000"/>
                  </a:schemeClr>
                </a:solidFill>
              </a:rPr>
              <a:t>True or False? Alcohol is more harmful to a teenager than it is to an adult. </a:t>
            </a:r>
          </a:p>
          <a:p>
            <a:pPr marL="0" indent="0">
              <a:buNone/>
            </a:pPr>
            <a:endParaRPr lang="en-US" dirty="0">
              <a:solidFill>
                <a:schemeClr val="accent4">
                  <a:lumMod val="50000"/>
                </a:schemeClr>
              </a:solidFill>
            </a:endParaRPr>
          </a:p>
          <a:p>
            <a:pPr marL="0" indent="0" algn="ctr">
              <a:buNone/>
            </a:pPr>
            <a:r>
              <a:rPr lang="en-US" sz="4400" b="1" dirty="0">
                <a:solidFill>
                  <a:srgbClr val="70257C"/>
                </a:solidFill>
              </a:rPr>
              <a:t>TRUE</a:t>
            </a:r>
            <a:r>
              <a:rPr lang="en-US" sz="4400" b="1" dirty="0">
                <a:solidFill>
                  <a:schemeClr val="accent4">
                    <a:lumMod val="50000"/>
                  </a:schemeClr>
                </a:solidFill>
              </a:rPr>
              <a:t> </a:t>
            </a:r>
          </a:p>
          <a:p>
            <a:pPr marL="0" indent="0">
              <a:buNone/>
            </a:pPr>
            <a:endParaRPr lang="en-US" dirty="0"/>
          </a:p>
        </p:txBody>
      </p:sp>
    </p:spTree>
    <p:extLst>
      <p:ext uri="{BB962C8B-B14F-4D97-AF65-F5344CB8AC3E}">
        <p14:creationId xmlns:p14="http://schemas.microsoft.com/office/powerpoint/2010/main" val="3314314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46521-67F3-46D2-B2E7-46265261F5C9}"/>
              </a:ext>
            </a:extLst>
          </p:cNvPr>
          <p:cNvSpPr>
            <a:spLocks noGrp="1"/>
          </p:cNvSpPr>
          <p:nvPr>
            <p:ph type="title"/>
          </p:nvPr>
        </p:nvSpPr>
        <p:spPr/>
        <p:txBody>
          <a:bodyPr/>
          <a:lstStyle/>
          <a:p>
            <a:r>
              <a:rPr lang="en-US" dirty="0">
                <a:solidFill>
                  <a:srgbClr val="70257C"/>
                </a:solidFill>
              </a:rPr>
              <a:t>Alcohol and Drugs</a:t>
            </a:r>
          </a:p>
        </p:txBody>
      </p:sp>
      <p:sp>
        <p:nvSpPr>
          <p:cNvPr id="5" name="Text Placeholder 4">
            <a:extLst>
              <a:ext uri="{FF2B5EF4-FFF2-40B4-BE49-F238E27FC236}">
                <a16:creationId xmlns:a16="http://schemas.microsoft.com/office/drawing/2014/main" id="{891B8BA2-CF7D-4F44-8DCD-00B74B17AD49}"/>
              </a:ext>
            </a:extLst>
          </p:cNvPr>
          <p:cNvSpPr>
            <a:spLocks noGrp="1"/>
          </p:cNvSpPr>
          <p:nvPr>
            <p:ph type="body" sz="quarter" idx="10"/>
          </p:nvPr>
        </p:nvSpPr>
        <p:spPr/>
        <p:txBody>
          <a:bodyPr/>
          <a:lstStyle/>
          <a:p>
            <a:r>
              <a:rPr lang="en-US" dirty="0">
                <a:solidFill>
                  <a:schemeClr val="accent4">
                    <a:lumMod val="50000"/>
                  </a:schemeClr>
                </a:solidFill>
              </a:rPr>
              <a:t>Alcohol is more harmful to teenagers than it is to adults because teenager’s brains and bodies are still developing.</a:t>
            </a:r>
          </a:p>
          <a:p>
            <a:r>
              <a:rPr lang="en-US" dirty="0">
                <a:solidFill>
                  <a:schemeClr val="accent4">
                    <a:lumMod val="50000"/>
                  </a:schemeClr>
                </a:solidFill>
              </a:rPr>
              <a:t>Drinking alcohol, or doing any other drugs, during this time of growth can lead to lifelong damage in the way your brain works. It can lead to learning problems and can change your:</a:t>
            </a:r>
          </a:p>
          <a:p>
            <a:pPr lvl="1"/>
            <a:r>
              <a:rPr lang="en-US" dirty="0">
                <a:solidFill>
                  <a:schemeClr val="accent4">
                    <a:lumMod val="50000"/>
                  </a:schemeClr>
                </a:solidFill>
              </a:rPr>
              <a:t>Memory</a:t>
            </a:r>
          </a:p>
          <a:p>
            <a:pPr lvl="1"/>
            <a:r>
              <a:rPr lang="en-US" dirty="0">
                <a:solidFill>
                  <a:schemeClr val="accent4">
                    <a:lumMod val="50000"/>
                  </a:schemeClr>
                </a:solidFill>
              </a:rPr>
              <a:t>Motor skills (the way you move)</a:t>
            </a:r>
          </a:p>
          <a:p>
            <a:pPr lvl="1"/>
            <a:r>
              <a:rPr lang="en-US" dirty="0">
                <a:solidFill>
                  <a:schemeClr val="accent4">
                    <a:lumMod val="50000"/>
                  </a:schemeClr>
                </a:solidFill>
              </a:rPr>
              <a:t>Coordination</a:t>
            </a:r>
          </a:p>
        </p:txBody>
      </p:sp>
      <p:pic>
        <p:nvPicPr>
          <p:cNvPr id="6" name="Graphic 5" descr="Brain">
            <a:extLst>
              <a:ext uri="{FF2B5EF4-FFF2-40B4-BE49-F238E27FC236}">
                <a16:creationId xmlns:a16="http://schemas.microsoft.com/office/drawing/2014/main" id="{EC0EF2B0-A480-4864-AD61-FBD5204850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609" y="3084723"/>
            <a:ext cx="2429391" cy="2429391"/>
          </a:xfrm>
          <a:prstGeom prst="rect">
            <a:avLst/>
          </a:prstGeom>
        </p:spPr>
      </p:pic>
    </p:spTree>
    <p:extLst>
      <p:ext uri="{BB962C8B-B14F-4D97-AF65-F5344CB8AC3E}">
        <p14:creationId xmlns:p14="http://schemas.microsoft.com/office/powerpoint/2010/main" val="24974564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387CAC"/>
                </a:solidFill>
              </a:rPr>
              <a:t>Question of the Day</a:t>
            </a:r>
          </a:p>
        </p:txBody>
      </p:sp>
      <p:sp>
        <p:nvSpPr>
          <p:cNvPr id="3" name="Content Placeholder 2"/>
          <p:cNvSpPr>
            <a:spLocks noGrp="1"/>
          </p:cNvSpPr>
          <p:nvPr>
            <p:ph type="body" sz="quarter" idx="10"/>
          </p:nvPr>
        </p:nvSpPr>
        <p:spPr>
          <a:xfrm>
            <a:off x="1300162" y="1158875"/>
            <a:ext cx="6543675" cy="3341688"/>
          </a:xfrm>
        </p:spPr>
        <p:txBody>
          <a:bodyPr/>
          <a:lstStyle/>
          <a:p>
            <a:pPr marL="0" indent="0" algn="ctr">
              <a:buNone/>
            </a:pPr>
            <a:r>
              <a:rPr lang="en-US" sz="4400" dirty="0">
                <a:solidFill>
                  <a:schemeClr val="accent4">
                    <a:lumMod val="50000"/>
                  </a:schemeClr>
                </a:solidFill>
              </a:rPr>
              <a:t>If you could live anywhere in the world, where would you like to live and why?</a:t>
            </a:r>
          </a:p>
          <a:p>
            <a:pPr marL="0" indent="0" algn="ctr">
              <a:buNone/>
            </a:pPr>
            <a:endParaRPr lang="en-US" sz="2800" dirty="0">
              <a:solidFill>
                <a:schemeClr val="accent4">
                  <a:lumMod val="50000"/>
                </a:schemeClr>
              </a:solidFill>
            </a:endParaRPr>
          </a:p>
          <a:p>
            <a:pPr marL="0" indent="0" algn="ctr">
              <a:buNone/>
            </a:pPr>
            <a:r>
              <a:rPr lang="en-US" sz="2800" dirty="0">
                <a:solidFill>
                  <a:schemeClr val="accent4">
                    <a:lumMod val="50000"/>
                  </a:schemeClr>
                </a:solidFill>
              </a:rPr>
              <a:t>Type your answer into the chat box.</a:t>
            </a:r>
          </a:p>
        </p:txBody>
      </p:sp>
    </p:spTree>
    <p:extLst>
      <p:ext uri="{BB962C8B-B14F-4D97-AF65-F5344CB8AC3E}">
        <p14:creationId xmlns:p14="http://schemas.microsoft.com/office/powerpoint/2010/main" val="151577671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C37468-70D0-5131-515B-F44D1169DF8E}"/>
              </a:ext>
            </a:extLst>
          </p:cNvPr>
          <p:cNvSpPr>
            <a:spLocks noGrp="1"/>
          </p:cNvSpPr>
          <p:nvPr>
            <p:ph type="title"/>
          </p:nvPr>
        </p:nvSpPr>
        <p:spPr>
          <a:xfrm>
            <a:off x="457200" y="-857250"/>
            <a:ext cx="8229600" cy="857250"/>
          </a:xfrm>
        </p:spPr>
        <p:txBody>
          <a:bodyPr anchor="b" anchorCtr="0"/>
          <a:lstStyle/>
          <a:p>
            <a:r>
              <a:rPr lang="en-US" dirty="0"/>
              <a:t>Alcohol and Drugs (continued)</a:t>
            </a:r>
          </a:p>
        </p:txBody>
      </p:sp>
      <p:sp>
        <p:nvSpPr>
          <p:cNvPr id="3" name="Text Placeholder 2">
            <a:extLst>
              <a:ext uri="{FF2B5EF4-FFF2-40B4-BE49-F238E27FC236}">
                <a16:creationId xmlns:a16="http://schemas.microsoft.com/office/drawing/2014/main" id="{F86F9197-8813-45B1-9FD7-8EDF8028E56E}"/>
              </a:ext>
            </a:extLst>
          </p:cNvPr>
          <p:cNvSpPr>
            <a:spLocks noGrp="1"/>
          </p:cNvSpPr>
          <p:nvPr>
            <p:ph type="body" sz="quarter" idx="10"/>
          </p:nvPr>
        </p:nvSpPr>
        <p:spPr>
          <a:xfrm>
            <a:off x="875192" y="1294238"/>
            <a:ext cx="6139149" cy="1728571"/>
          </a:xfrm>
        </p:spPr>
        <p:txBody>
          <a:bodyPr/>
          <a:lstStyle/>
          <a:p>
            <a:pPr marL="0" indent="0">
              <a:buNone/>
            </a:pPr>
            <a:r>
              <a:rPr lang="en-US" sz="3200" dirty="0">
                <a:solidFill>
                  <a:schemeClr val="accent4">
                    <a:lumMod val="50000"/>
                  </a:schemeClr>
                </a:solidFill>
                <a:cs typeface="Calibri" panose="020F0502020204030204" pitchFamily="34" charset="0"/>
              </a:rPr>
              <a:t>People who start drinking earlier in life are </a:t>
            </a:r>
            <a:r>
              <a:rPr lang="en-US" sz="3600" b="1" i="1" dirty="0">
                <a:solidFill>
                  <a:srgbClr val="70257C"/>
                </a:solidFill>
                <a:cs typeface="Calibri" panose="020F0502020204030204" pitchFamily="34" charset="0"/>
              </a:rPr>
              <a:t>more likely </a:t>
            </a:r>
            <a:r>
              <a:rPr lang="en-US" sz="3200" dirty="0">
                <a:solidFill>
                  <a:schemeClr val="accent4">
                    <a:lumMod val="50000"/>
                  </a:schemeClr>
                </a:solidFill>
                <a:cs typeface="Calibri" panose="020F0502020204030204" pitchFamily="34" charset="0"/>
              </a:rPr>
              <a:t>to develop an alcohol use disorder later in life.</a:t>
            </a:r>
          </a:p>
        </p:txBody>
      </p:sp>
      <p:pic>
        <p:nvPicPr>
          <p:cNvPr id="2" name="Picture 1" descr="An illustration of two students standing next to each other. ">
            <a:extLst>
              <a:ext uri="{FF2B5EF4-FFF2-40B4-BE49-F238E27FC236}">
                <a16:creationId xmlns:a16="http://schemas.microsoft.com/office/drawing/2014/main" id="{47836107-9228-AD72-5D1A-482C511DD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118" y="2734782"/>
            <a:ext cx="2111379" cy="2251102"/>
          </a:xfrm>
          <a:prstGeom prst="rect">
            <a:avLst/>
          </a:prstGeom>
        </p:spPr>
      </p:pic>
    </p:spTree>
    <p:extLst>
      <p:ext uri="{BB962C8B-B14F-4D97-AF65-F5344CB8AC3E}">
        <p14:creationId xmlns:p14="http://schemas.microsoft.com/office/powerpoint/2010/main" val="10258245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349828-C0BE-47F5-AEC6-4552865BCDA3}"/>
              </a:ext>
            </a:extLst>
          </p:cNvPr>
          <p:cNvSpPr>
            <a:spLocks noGrp="1"/>
          </p:cNvSpPr>
          <p:nvPr>
            <p:ph type="title"/>
          </p:nvPr>
        </p:nvSpPr>
        <p:spPr/>
        <p:txBody>
          <a:bodyPr/>
          <a:lstStyle/>
          <a:p>
            <a:r>
              <a:rPr lang="en-US" dirty="0">
                <a:solidFill>
                  <a:srgbClr val="70257C"/>
                </a:solidFill>
              </a:rPr>
              <a:t>My Views</a:t>
            </a:r>
          </a:p>
        </p:txBody>
      </p:sp>
      <p:pic>
        <p:nvPicPr>
          <p:cNvPr id="3" name="Picture 2" descr="A table with 5 questions. The first two ask you to agree or disagree. The first one reads, “Dating someone makes you more popular.” The second one reads, “Drinking alcohol makes you more popular and cooler.” The next question asks, “What percentage of 9th graders have had sex? 1 in 6, 1 in 3, or 1 in 2?” The next one asks, “What percentage of 8th graders have used alcohol in the last month? 1 in 2, 1 in 17, or 1 in 5?” The last one asks, “What percentage of 8th graders have smoked marijuana in the last month? 1 in 20, 1 in 3, or 1 in 10?”">
            <a:extLst>
              <a:ext uri="{FF2B5EF4-FFF2-40B4-BE49-F238E27FC236}">
                <a16:creationId xmlns:a16="http://schemas.microsoft.com/office/drawing/2014/main" id="{867793EF-BA1A-E220-F204-911B4A507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88" y="1313611"/>
            <a:ext cx="8870624" cy="2658174"/>
          </a:xfrm>
          <a:prstGeom prst="rect">
            <a:avLst/>
          </a:prstGeom>
        </p:spPr>
      </p:pic>
    </p:spTree>
    <p:extLst>
      <p:ext uri="{BB962C8B-B14F-4D97-AF65-F5344CB8AC3E}">
        <p14:creationId xmlns:p14="http://schemas.microsoft.com/office/powerpoint/2010/main" val="40771290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solidFill>
                  <a:srgbClr val="70257C"/>
                </a:solidFill>
              </a:rPr>
              <a:t>Recap &amp; Preview   </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p:txBody>
          <a:bodyPr/>
          <a:lstStyle/>
          <a:p>
            <a:pPr marL="0" indent="0">
              <a:buNone/>
            </a:pPr>
            <a:r>
              <a:rPr lang="en-US" b="1" dirty="0">
                <a:solidFill>
                  <a:srgbClr val="70257C"/>
                </a:solidFill>
              </a:rPr>
              <a:t>Session 3:</a:t>
            </a:r>
          </a:p>
          <a:p>
            <a:r>
              <a:rPr lang="en-US" dirty="0">
                <a:solidFill>
                  <a:schemeClr val="accent4">
                    <a:lumMod val="50000"/>
                  </a:schemeClr>
                </a:solidFill>
              </a:rPr>
              <a:t>Continue how to identify, understand, and respond to emotions/feelings in a healthy and safe way</a:t>
            </a:r>
          </a:p>
          <a:p>
            <a:r>
              <a:rPr lang="en-US" dirty="0">
                <a:solidFill>
                  <a:schemeClr val="accent4">
                    <a:lumMod val="50000"/>
                  </a:schemeClr>
                </a:solidFill>
              </a:rPr>
              <a:t>Making healthy decisions</a:t>
            </a:r>
          </a:p>
          <a:p>
            <a:endParaRPr lang="en-US" sz="1600" dirty="0"/>
          </a:p>
          <a:p>
            <a:pPr marL="0" indent="0">
              <a:buNone/>
            </a:pPr>
            <a:r>
              <a:rPr lang="en-US" b="1" dirty="0">
                <a:solidFill>
                  <a:srgbClr val="275A70"/>
                </a:solidFill>
              </a:rPr>
              <a:t>Session 4:</a:t>
            </a:r>
          </a:p>
          <a:p>
            <a:r>
              <a:rPr lang="en-US" dirty="0">
                <a:solidFill>
                  <a:schemeClr val="accent4">
                    <a:lumMod val="50000"/>
                  </a:schemeClr>
                </a:solidFill>
              </a:rPr>
              <a:t>Healthy communication skills</a:t>
            </a:r>
          </a:p>
          <a:p>
            <a:r>
              <a:rPr lang="en-US" dirty="0">
                <a:solidFill>
                  <a:schemeClr val="accent4">
                    <a:lumMod val="50000"/>
                  </a:schemeClr>
                </a:solidFill>
              </a:rPr>
              <a:t>Verbal and nonverbal communication</a:t>
            </a:r>
          </a:p>
          <a:p>
            <a:endParaRPr lang="en-US" dirty="0"/>
          </a:p>
        </p:txBody>
      </p:sp>
      <p:pic>
        <p:nvPicPr>
          <p:cNvPr id="4" name="Picture 3">
            <a:extLst>
              <a:ext uri="{FF2B5EF4-FFF2-40B4-BE49-F238E27FC236}">
                <a16:creationId xmlns:a16="http://schemas.microsoft.com/office/drawing/2014/main" id="{CD346B81-1AF2-C60C-6D11-18CBAF6FE5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6344047" y="3690877"/>
            <a:ext cx="3083594" cy="2305399"/>
          </a:xfrm>
          <a:prstGeom prst="rect">
            <a:avLst/>
          </a:prstGeom>
        </p:spPr>
      </p:pic>
    </p:spTree>
    <p:extLst>
      <p:ext uri="{BB962C8B-B14F-4D97-AF65-F5344CB8AC3E}">
        <p14:creationId xmlns:p14="http://schemas.microsoft.com/office/powerpoint/2010/main" val="271101543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1EAB2F4-D5D6-907F-1C38-B50B9AE94918}"/>
              </a:ext>
            </a:extLst>
          </p:cNvPr>
          <p:cNvSpPr>
            <a:spLocks noGrp="1"/>
          </p:cNvSpPr>
          <p:nvPr>
            <p:ph type="title"/>
          </p:nvPr>
        </p:nvSpPr>
        <p:spPr>
          <a:xfrm>
            <a:off x="628650" y="2241754"/>
            <a:ext cx="7886700" cy="993775"/>
          </a:xfrm>
        </p:spPr>
        <p:txBody>
          <a:bodyPr/>
          <a:lstStyle/>
          <a:p>
            <a:r>
              <a:rPr lang="en-US" sz="4000" dirty="0">
                <a:solidFill>
                  <a:srgbClr val="008484"/>
                </a:solidFill>
              </a:rPr>
              <a:t>Session 4: Healthy Communication</a:t>
            </a:r>
          </a:p>
        </p:txBody>
      </p:sp>
      <p:pic>
        <p:nvPicPr>
          <p:cNvPr id="6" name="Picture 5">
            <a:extLst>
              <a:ext uri="{FF2B5EF4-FFF2-40B4-BE49-F238E27FC236}">
                <a16:creationId xmlns:a16="http://schemas.microsoft.com/office/drawing/2014/main" id="{DE70F0F9-9DBF-92B8-D92A-5A56C09836F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4" y="-515561"/>
            <a:ext cx="3581495" cy="2677647"/>
          </a:xfrm>
          <a:prstGeom prst="rect">
            <a:avLst/>
          </a:prstGeom>
        </p:spPr>
      </p:pic>
      <p:pic>
        <p:nvPicPr>
          <p:cNvPr id="7" name="Picture 6">
            <a:extLst>
              <a:ext uri="{FF2B5EF4-FFF2-40B4-BE49-F238E27FC236}">
                <a16:creationId xmlns:a16="http://schemas.microsoft.com/office/drawing/2014/main" id="{85888511-C242-39AE-4DD1-E717D9CB50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5" y="3287755"/>
            <a:ext cx="3581495" cy="2677647"/>
          </a:xfrm>
          <a:prstGeom prst="rect">
            <a:avLst/>
          </a:prstGeom>
        </p:spPr>
      </p:pic>
    </p:spTree>
    <p:extLst>
      <p:ext uri="{BB962C8B-B14F-4D97-AF65-F5344CB8AC3E}">
        <p14:creationId xmlns:p14="http://schemas.microsoft.com/office/powerpoint/2010/main" val="100737534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008484"/>
                </a:solidFill>
              </a:rPr>
              <a:t>Question of the Day    </a:t>
            </a:r>
          </a:p>
        </p:txBody>
      </p:sp>
      <p:sp>
        <p:nvSpPr>
          <p:cNvPr id="3" name="Content Placeholder 2"/>
          <p:cNvSpPr>
            <a:spLocks noGrp="1"/>
          </p:cNvSpPr>
          <p:nvPr>
            <p:ph type="body" sz="quarter" idx="10"/>
          </p:nvPr>
        </p:nvSpPr>
        <p:spPr>
          <a:xfrm>
            <a:off x="473724" y="1158875"/>
            <a:ext cx="8103745" cy="3341688"/>
          </a:xfrm>
        </p:spPr>
        <p:txBody>
          <a:bodyPr/>
          <a:lstStyle/>
          <a:p>
            <a:pPr marL="0" indent="0">
              <a:buNone/>
            </a:pPr>
            <a:r>
              <a:rPr lang="en-US" sz="2800" dirty="0">
                <a:solidFill>
                  <a:schemeClr val="accent4">
                    <a:lumMod val="50000"/>
                  </a:schemeClr>
                </a:solidFill>
              </a:rPr>
              <a:t>Open your handbook to page 4. Look at question #4. You wrote two things that you want the person you are dating to respect about you. </a:t>
            </a:r>
            <a:endParaRPr lang="en-US" sz="1600" dirty="0">
              <a:solidFill>
                <a:schemeClr val="accent4">
                  <a:lumMod val="50000"/>
                </a:schemeClr>
              </a:solidFill>
            </a:endParaRPr>
          </a:p>
          <a:p>
            <a:pPr marL="0" indent="0" algn="ctr">
              <a:buNone/>
            </a:pPr>
            <a:endParaRPr lang="en-US" sz="1600" dirty="0">
              <a:solidFill>
                <a:schemeClr val="accent4">
                  <a:lumMod val="50000"/>
                </a:schemeClr>
              </a:solidFill>
            </a:endParaRPr>
          </a:p>
          <a:p>
            <a:pPr marL="0" indent="0">
              <a:buNone/>
            </a:pPr>
            <a:r>
              <a:rPr lang="en-US" sz="2800" dirty="0">
                <a:solidFill>
                  <a:schemeClr val="accent4">
                    <a:lumMod val="50000"/>
                  </a:schemeClr>
                </a:solidFill>
              </a:rPr>
              <a:t>Write down one or two ways that using alcohol or drugs may affect these things that are important to you.</a:t>
            </a:r>
          </a:p>
        </p:txBody>
      </p:sp>
    </p:spTree>
    <p:extLst>
      <p:ext uri="{BB962C8B-B14F-4D97-AF65-F5344CB8AC3E}">
        <p14:creationId xmlns:p14="http://schemas.microsoft.com/office/powerpoint/2010/main" val="178910430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5837-8B79-4246-8843-7EF95BE77391}"/>
              </a:ext>
            </a:extLst>
          </p:cNvPr>
          <p:cNvSpPr>
            <a:spLocks noGrp="1"/>
          </p:cNvSpPr>
          <p:nvPr>
            <p:ph type="title"/>
          </p:nvPr>
        </p:nvSpPr>
        <p:spPr/>
        <p:txBody>
          <a:bodyPr/>
          <a:lstStyle/>
          <a:p>
            <a:r>
              <a:rPr lang="en-US" dirty="0">
                <a:solidFill>
                  <a:srgbClr val="008484"/>
                </a:solidFill>
              </a:rPr>
              <a:t>Ingredients of a Healthy Friendship</a:t>
            </a:r>
          </a:p>
        </p:txBody>
      </p:sp>
      <p:sp>
        <p:nvSpPr>
          <p:cNvPr id="3" name="Text Placeholder 2">
            <a:extLst>
              <a:ext uri="{FF2B5EF4-FFF2-40B4-BE49-F238E27FC236}">
                <a16:creationId xmlns:a16="http://schemas.microsoft.com/office/drawing/2014/main" id="{9D111C06-46D3-4604-AB27-63854B4680FA}"/>
              </a:ext>
            </a:extLst>
          </p:cNvPr>
          <p:cNvSpPr>
            <a:spLocks noGrp="1"/>
          </p:cNvSpPr>
          <p:nvPr>
            <p:ph type="body" sz="quarter" idx="10"/>
          </p:nvPr>
        </p:nvSpPr>
        <p:spPr>
          <a:xfrm>
            <a:off x="457200" y="1063228"/>
            <a:ext cx="8229600" cy="3680221"/>
          </a:xfrm>
        </p:spPr>
        <p:txBody>
          <a:bodyPr/>
          <a:lstStyle/>
          <a:p>
            <a:pPr marL="0" indent="0">
              <a:buNone/>
            </a:pPr>
            <a:r>
              <a:rPr lang="en-US" dirty="0">
                <a:solidFill>
                  <a:schemeClr val="accent4">
                    <a:lumMod val="50000"/>
                  </a:schemeClr>
                </a:solidFill>
              </a:rPr>
              <a:t>What are some ways good friends treat each other?</a:t>
            </a:r>
          </a:p>
          <a:p>
            <a:pPr marL="0" indent="0">
              <a:buNone/>
            </a:pPr>
            <a:endParaRPr lang="en-US" sz="1050" dirty="0"/>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pPr marL="0" indent="0">
              <a:buNone/>
            </a:pPr>
            <a:endParaRPr lang="en-US" dirty="0">
              <a:solidFill>
                <a:schemeClr val="tx2">
                  <a:lumMod val="65000"/>
                </a:schemeClr>
              </a:solidFill>
            </a:endParaRPr>
          </a:p>
        </p:txBody>
      </p:sp>
    </p:spTree>
    <p:extLst>
      <p:ext uri="{BB962C8B-B14F-4D97-AF65-F5344CB8AC3E}">
        <p14:creationId xmlns:p14="http://schemas.microsoft.com/office/powerpoint/2010/main" val="10683331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B964-4F5A-41A7-9AAD-5CDAB53482E5}"/>
              </a:ext>
            </a:extLst>
          </p:cNvPr>
          <p:cNvSpPr>
            <a:spLocks noGrp="1"/>
          </p:cNvSpPr>
          <p:nvPr>
            <p:ph type="title"/>
          </p:nvPr>
        </p:nvSpPr>
        <p:spPr/>
        <p:txBody>
          <a:bodyPr/>
          <a:lstStyle/>
          <a:p>
            <a:r>
              <a:rPr lang="en-US" dirty="0">
                <a:solidFill>
                  <a:srgbClr val="008484"/>
                </a:solidFill>
              </a:rPr>
              <a:t>Two ways we can communicate</a:t>
            </a:r>
          </a:p>
        </p:txBody>
      </p:sp>
      <p:pic>
        <p:nvPicPr>
          <p:cNvPr id="6" name="Graphic 5" descr="Sign Language">
            <a:extLst>
              <a:ext uri="{FF2B5EF4-FFF2-40B4-BE49-F238E27FC236}">
                <a16:creationId xmlns:a16="http://schemas.microsoft.com/office/drawing/2014/main" id="{3426DC96-3D48-4B66-ADED-97E1B24E3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555" y="983003"/>
            <a:ext cx="1201990" cy="1201990"/>
          </a:xfrm>
          <a:prstGeom prst="rect">
            <a:avLst/>
          </a:prstGeom>
        </p:spPr>
      </p:pic>
      <p:pic>
        <p:nvPicPr>
          <p:cNvPr id="7" name="Graphic 6" descr="Volume">
            <a:extLst>
              <a:ext uri="{FF2B5EF4-FFF2-40B4-BE49-F238E27FC236}">
                <a16:creationId xmlns:a16="http://schemas.microsoft.com/office/drawing/2014/main" id="{5ECA0F4E-1F0C-4598-8229-4E3F2D413B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350" y="3246097"/>
            <a:ext cx="914400" cy="914400"/>
          </a:xfrm>
          <a:prstGeom prst="rect">
            <a:avLst/>
          </a:prstGeom>
        </p:spPr>
      </p:pic>
      <p:sp>
        <p:nvSpPr>
          <p:cNvPr id="3" name="Text Placeholder 2">
            <a:extLst>
              <a:ext uri="{FF2B5EF4-FFF2-40B4-BE49-F238E27FC236}">
                <a16:creationId xmlns:a16="http://schemas.microsoft.com/office/drawing/2014/main" id="{49F6B4DA-30C3-4F65-8EE3-A8DC18BD6EE2}"/>
              </a:ext>
            </a:extLst>
          </p:cNvPr>
          <p:cNvSpPr>
            <a:spLocks noGrp="1"/>
          </p:cNvSpPr>
          <p:nvPr>
            <p:ph type="body" sz="quarter" idx="10"/>
          </p:nvPr>
        </p:nvSpPr>
        <p:spPr>
          <a:xfrm>
            <a:off x="1428750" y="1158875"/>
            <a:ext cx="7258049" cy="3341688"/>
          </a:xfrm>
        </p:spPr>
        <p:txBody>
          <a:bodyPr/>
          <a:lstStyle/>
          <a:p>
            <a:pPr marL="0" indent="0">
              <a:buNone/>
            </a:pPr>
            <a:r>
              <a:rPr lang="en-US" sz="2400" b="1" dirty="0">
                <a:solidFill>
                  <a:srgbClr val="008484"/>
                </a:solidFill>
              </a:rPr>
              <a:t>Nonverbal communication</a:t>
            </a:r>
          </a:p>
          <a:p>
            <a:pPr lvl="1"/>
            <a:r>
              <a:rPr lang="en-US" dirty="0">
                <a:solidFill>
                  <a:schemeClr val="accent4">
                    <a:lumMod val="50000"/>
                  </a:schemeClr>
                </a:solidFill>
              </a:rPr>
              <a:t>Things we do not say directly</a:t>
            </a:r>
          </a:p>
          <a:p>
            <a:pPr lvl="1"/>
            <a:r>
              <a:rPr lang="en-US" dirty="0">
                <a:solidFill>
                  <a:schemeClr val="accent4">
                    <a:lumMod val="50000"/>
                  </a:schemeClr>
                </a:solidFill>
              </a:rPr>
              <a:t>Messages we send with our body and facial expressions</a:t>
            </a:r>
          </a:p>
          <a:p>
            <a:pPr lvl="1"/>
            <a:r>
              <a:rPr lang="en-US" dirty="0">
                <a:solidFill>
                  <a:schemeClr val="accent4">
                    <a:lumMod val="50000"/>
                  </a:schemeClr>
                </a:solidFill>
              </a:rPr>
              <a:t>Examples: eye contact, gestures, posture, and body movements</a:t>
            </a:r>
          </a:p>
          <a:p>
            <a:pPr marL="457200" lvl="1" indent="0">
              <a:buNone/>
            </a:pPr>
            <a:endParaRPr lang="en-US" dirty="0"/>
          </a:p>
          <a:p>
            <a:pPr marL="0" indent="0">
              <a:buNone/>
            </a:pPr>
            <a:r>
              <a:rPr lang="en-US" sz="2400" b="1" dirty="0">
                <a:solidFill>
                  <a:srgbClr val="008484"/>
                </a:solidFill>
              </a:rPr>
              <a:t>Verbal communication</a:t>
            </a:r>
          </a:p>
          <a:p>
            <a:pPr lvl="1"/>
            <a:r>
              <a:rPr lang="en-US" dirty="0">
                <a:solidFill>
                  <a:schemeClr val="accent4">
                    <a:lumMod val="50000"/>
                  </a:schemeClr>
                </a:solidFill>
              </a:rPr>
              <a:t>Things we say and how we say them</a:t>
            </a:r>
          </a:p>
          <a:p>
            <a:pPr lvl="1"/>
            <a:r>
              <a:rPr lang="en-US" dirty="0">
                <a:solidFill>
                  <a:schemeClr val="accent4">
                    <a:lumMod val="50000"/>
                  </a:schemeClr>
                </a:solidFill>
              </a:rPr>
              <a:t>Example: tone of voice</a:t>
            </a:r>
          </a:p>
        </p:txBody>
      </p:sp>
    </p:spTree>
    <p:extLst>
      <p:ext uri="{BB962C8B-B14F-4D97-AF65-F5344CB8AC3E}">
        <p14:creationId xmlns:p14="http://schemas.microsoft.com/office/powerpoint/2010/main" val="21674357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7B2C2-2ADA-4524-9A2C-884DFCF282CE}"/>
              </a:ext>
            </a:extLst>
          </p:cNvPr>
          <p:cNvSpPr>
            <a:spLocks noGrp="1"/>
          </p:cNvSpPr>
          <p:nvPr>
            <p:ph type="title"/>
          </p:nvPr>
        </p:nvSpPr>
        <p:spPr/>
        <p:txBody>
          <a:bodyPr/>
          <a:lstStyle/>
          <a:p>
            <a:r>
              <a:rPr lang="en-US" dirty="0">
                <a:solidFill>
                  <a:srgbClr val="008484"/>
                </a:solidFill>
              </a:rPr>
              <a:t>Nonverbal Clues</a:t>
            </a:r>
          </a:p>
        </p:txBody>
      </p:sp>
      <p:sp>
        <p:nvSpPr>
          <p:cNvPr id="3" name="Text Placeholder 2">
            <a:extLst>
              <a:ext uri="{FF2B5EF4-FFF2-40B4-BE49-F238E27FC236}">
                <a16:creationId xmlns:a16="http://schemas.microsoft.com/office/drawing/2014/main" id="{EEB80B2D-D373-4EEF-846D-AB606AE24997}"/>
              </a:ext>
            </a:extLst>
          </p:cNvPr>
          <p:cNvSpPr>
            <a:spLocks noGrp="1"/>
          </p:cNvSpPr>
          <p:nvPr>
            <p:ph type="body" sz="quarter" idx="10"/>
          </p:nvPr>
        </p:nvSpPr>
        <p:spPr/>
        <p:txBody>
          <a:bodyPr/>
          <a:lstStyle/>
          <a:p>
            <a:r>
              <a:rPr lang="en-US" dirty="0">
                <a:solidFill>
                  <a:schemeClr val="accent4">
                    <a:lumMod val="50000"/>
                  </a:schemeClr>
                </a:solidFill>
              </a:rPr>
              <a:t>What if you can only communicate non-verbally?</a:t>
            </a:r>
          </a:p>
          <a:p>
            <a:r>
              <a:rPr lang="en-US" dirty="0">
                <a:solidFill>
                  <a:schemeClr val="accent4">
                    <a:lumMod val="50000"/>
                  </a:schemeClr>
                </a:solidFill>
              </a:rPr>
              <a:t>A few volunteers will act out scenarios and we will all guess what they are trying to tell us.</a:t>
            </a:r>
          </a:p>
          <a:p>
            <a:r>
              <a:rPr lang="en-US" dirty="0">
                <a:solidFill>
                  <a:schemeClr val="accent4">
                    <a:lumMod val="50000"/>
                  </a:schemeClr>
                </a:solidFill>
              </a:rPr>
              <a:t>Note things like eye contact, hand signs, or other physical gestures. </a:t>
            </a:r>
          </a:p>
        </p:txBody>
      </p:sp>
    </p:spTree>
    <p:extLst>
      <p:ext uri="{BB962C8B-B14F-4D97-AF65-F5344CB8AC3E}">
        <p14:creationId xmlns:p14="http://schemas.microsoft.com/office/powerpoint/2010/main" val="52494376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showcasing nonverbal skills such as “stay in control of your feelings,” “make eye contact,” and “watch your facial expressions and body,” and verbal skills such as, “watch your tone of voice,” “listen actively,” and “express your feelings.”">
            <a:extLst>
              <a:ext uri="{FF2B5EF4-FFF2-40B4-BE49-F238E27FC236}">
                <a16:creationId xmlns:a16="http://schemas.microsoft.com/office/drawing/2014/main" id="{8C6D5A88-1405-4F2D-9903-3DB8DD0496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7627" y="888474"/>
            <a:ext cx="8088746" cy="3849904"/>
          </a:xfrm>
          <a:prstGeom prst="rect">
            <a:avLst/>
          </a:prstGeom>
        </p:spPr>
      </p:pic>
      <p:sp>
        <p:nvSpPr>
          <p:cNvPr id="6" name="Title 5">
            <a:extLst>
              <a:ext uri="{FF2B5EF4-FFF2-40B4-BE49-F238E27FC236}">
                <a16:creationId xmlns:a16="http://schemas.microsoft.com/office/drawing/2014/main" id="{57CB0AAB-6698-46EF-9A8B-DCA7EE10C540}"/>
              </a:ext>
            </a:extLst>
          </p:cNvPr>
          <p:cNvSpPr>
            <a:spLocks noGrp="1"/>
          </p:cNvSpPr>
          <p:nvPr>
            <p:ph type="title"/>
          </p:nvPr>
        </p:nvSpPr>
        <p:spPr/>
        <p:txBody>
          <a:bodyPr/>
          <a:lstStyle/>
          <a:p>
            <a:r>
              <a:rPr lang="en-US" dirty="0">
                <a:solidFill>
                  <a:srgbClr val="008484"/>
                </a:solidFill>
              </a:rPr>
              <a:t>Skills for Healthy Communication</a:t>
            </a:r>
          </a:p>
        </p:txBody>
      </p:sp>
    </p:spTree>
    <p:extLst>
      <p:ext uri="{BB962C8B-B14F-4D97-AF65-F5344CB8AC3E}">
        <p14:creationId xmlns:p14="http://schemas.microsoft.com/office/powerpoint/2010/main" val="170438800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9F9F-4F2C-4A39-AA9C-249610B253C7}"/>
              </a:ext>
            </a:extLst>
          </p:cNvPr>
          <p:cNvSpPr>
            <a:spLocks noGrp="1"/>
          </p:cNvSpPr>
          <p:nvPr>
            <p:ph type="title"/>
          </p:nvPr>
        </p:nvSpPr>
        <p:spPr/>
        <p:txBody>
          <a:bodyPr/>
          <a:lstStyle/>
          <a:p>
            <a:r>
              <a:rPr lang="en-US" dirty="0">
                <a:solidFill>
                  <a:srgbClr val="008484"/>
                </a:solidFill>
              </a:rPr>
              <a:t>Nonverbal Communication Skills</a:t>
            </a:r>
          </a:p>
        </p:txBody>
      </p:sp>
      <p:sp>
        <p:nvSpPr>
          <p:cNvPr id="3" name="Text Placeholder 2">
            <a:extLst>
              <a:ext uri="{FF2B5EF4-FFF2-40B4-BE49-F238E27FC236}">
                <a16:creationId xmlns:a16="http://schemas.microsoft.com/office/drawing/2014/main" id="{91877071-8D23-4372-B75B-14EC30C3CBC3}"/>
              </a:ext>
            </a:extLst>
          </p:cNvPr>
          <p:cNvSpPr>
            <a:spLocks noGrp="1"/>
          </p:cNvSpPr>
          <p:nvPr>
            <p:ph type="body" sz="quarter" idx="10"/>
          </p:nvPr>
        </p:nvSpPr>
        <p:spPr>
          <a:xfrm>
            <a:off x="491028" y="826704"/>
            <a:ext cx="8229600" cy="3341688"/>
          </a:xfrm>
        </p:spPr>
        <p:txBody>
          <a:bodyPr/>
          <a:lstStyle/>
          <a:p>
            <a:pPr marL="0" indent="0">
              <a:buNone/>
            </a:pPr>
            <a:r>
              <a:rPr lang="en-US" dirty="0">
                <a:solidFill>
                  <a:schemeClr val="accent4">
                    <a:lumMod val="50000"/>
                  </a:schemeClr>
                </a:solidFill>
              </a:rPr>
              <a:t>People send messages when they cross their arms, shake their head, point to something, tap their fingers, smile, or roll their eyes. </a:t>
            </a:r>
          </a:p>
        </p:txBody>
      </p:sp>
      <p:pic>
        <p:nvPicPr>
          <p:cNvPr id="6" name="Picture 5" descr="Two people are smiling and having a conversation over coffee. ">
            <a:extLst>
              <a:ext uri="{FF2B5EF4-FFF2-40B4-BE49-F238E27FC236}">
                <a16:creationId xmlns:a16="http://schemas.microsoft.com/office/drawing/2014/main" id="{2AF2619D-F5A4-454D-8E5B-75C595FA1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 y="2645952"/>
            <a:ext cx="3469143" cy="2315276"/>
          </a:xfrm>
          <a:prstGeom prst="rect">
            <a:avLst/>
          </a:prstGeom>
        </p:spPr>
      </p:pic>
      <p:pic>
        <p:nvPicPr>
          <p:cNvPr id="8" name="Picture 7" descr="A young boy is resting his head in his hand and looking away as someone is trying to talk to him. ">
            <a:extLst>
              <a:ext uri="{FF2B5EF4-FFF2-40B4-BE49-F238E27FC236}">
                <a16:creationId xmlns:a16="http://schemas.microsoft.com/office/drawing/2014/main" id="{46D44C5F-314A-4642-B1AB-01E833621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472" y="1850620"/>
            <a:ext cx="3313719" cy="2209146"/>
          </a:xfrm>
          <a:prstGeom prst="rect">
            <a:avLst/>
          </a:prstGeom>
        </p:spPr>
      </p:pic>
      <p:pic>
        <p:nvPicPr>
          <p:cNvPr id="4" name="Picture 3" descr="A teen boy is rolling his eyes.">
            <a:extLst>
              <a:ext uri="{FF2B5EF4-FFF2-40B4-BE49-F238E27FC236}">
                <a16:creationId xmlns:a16="http://schemas.microsoft.com/office/drawing/2014/main" id="{F6A75F57-61C4-44AB-92CA-250857947D72}"/>
              </a:ext>
            </a:extLst>
          </p:cNvPr>
          <p:cNvPicPr>
            <a:picLocks noChangeAspect="1"/>
          </p:cNvPicPr>
          <p:nvPr/>
        </p:nvPicPr>
        <p:blipFill rotWithShape="1">
          <a:blip r:embed="rId5"/>
          <a:srcRect l="38299"/>
          <a:stretch/>
        </p:blipFill>
        <p:spPr>
          <a:xfrm>
            <a:off x="6400799" y="2078421"/>
            <a:ext cx="2667000" cy="2884778"/>
          </a:xfrm>
          <a:prstGeom prst="rect">
            <a:avLst/>
          </a:prstGeom>
        </p:spPr>
      </p:pic>
    </p:spTree>
    <p:extLst>
      <p:ext uri="{BB962C8B-B14F-4D97-AF65-F5344CB8AC3E}">
        <p14:creationId xmlns:p14="http://schemas.microsoft.com/office/powerpoint/2010/main" val="10926629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7E57D-084C-4A35-A85D-EAA9E0435843}"/>
              </a:ext>
            </a:extLst>
          </p:cNvPr>
          <p:cNvSpPr>
            <a:spLocks noGrp="1"/>
          </p:cNvSpPr>
          <p:nvPr>
            <p:ph type="title"/>
          </p:nvPr>
        </p:nvSpPr>
        <p:spPr/>
        <p:txBody>
          <a:bodyPr/>
          <a:lstStyle/>
          <a:p>
            <a:r>
              <a:rPr lang="en-US" dirty="0">
                <a:solidFill>
                  <a:srgbClr val="387CAC"/>
                </a:solidFill>
              </a:rPr>
              <a:t>Group Agreements</a:t>
            </a:r>
          </a:p>
        </p:txBody>
      </p:sp>
      <p:sp>
        <p:nvSpPr>
          <p:cNvPr id="2" name="Text Placeholder 1">
            <a:extLst>
              <a:ext uri="{FF2B5EF4-FFF2-40B4-BE49-F238E27FC236}">
                <a16:creationId xmlns:a16="http://schemas.microsoft.com/office/drawing/2014/main" id="{6AB3AE0F-253B-4A44-913B-F31628A9E8C7}"/>
              </a:ext>
            </a:extLst>
          </p:cNvPr>
          <p:cNvSpPr>
            <a:spLocks noGrp="1"/>
          </p:cNvSpPr>
          <p:nvPr>
            <p:ph type="body" sz="quarter" idx="10"/>
          </p:nvPr>
        </p:nvSpPr>
        <p:spPr>
          <a:xfrm>
            <a:off x="457199" y="1063229"/>
            <a:ext cx="5649687" cy="3437334"/>
          </a:xfrm>
        </p:spPr>
        <p:txBody>
          <a:bodyPr/>
          <a:lstStyle/>
          <a:p>
            <a:pPr marL="457200" indent="-457200">
              <a:buFont typeface="+mj-lt"/>
              <a:buAutoNum type="arabicPeriod"/>
            </a:pPr>
            <a:r>
              <a:rPr lang="en-US" dirty="0">
                <a:solidFill>
                  <a:schemeClr val="accent4">
                    <a:lumMod val="50000"/>
                  </a:schemeClr>
                </a:solidFill>
              </a:rPr>
              <a:t>Respect the privacy of others</a:t>
            </a:r>
          </a:p>
          <a:p>
            <a:pPr marL="457200" indent="-457200">
              <a:buFont typeface="+mj-lt"/>
              <a:buAutoNum type="arabicPeriod"/>
            </a:pPr>
            <a:r>
              <a:rPr lang="en-US" dirty="0">
                <a:solidFill>
                  <a:schemeClr val="accent4">
                    <a:lumMod val="50000"/>
                  </a:schemeClr>
                </a:solidFill>
              </a:rPr>
              <a:t>The “no name rule” </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r>
              <a:rPr lang="en-US" dirty="0">
                <a:solidFill>
                  <a:schemeClr val="accent4">
                    <a:lumMod val="60000"/>
                    <a:lumOff val="40000"/>
                  </a:schemeClr>
                </a:solidFill>
              </a:rPr>
              <a:t>[insert group agreement]</a:t>
            </a:r>
          </a:p>
          <a:p>
            <a:pPr marL="457200" indent="-457200">
              <a:buFont typeface="+mj-lt"/>
              <a:buAutoNum type="arabicPeriod"/>
            </a:pPr>
            <a:endParaRPr lang="en-US" dirty="0"/>
          </a:p>
        </p:txBody>
      </p:sp>
      <p:pic>
        <p:nvPicPr>
          <p:cNvPr id="9" name="Picture 8" descr="An illustration of two students standing next to each other.">
            <a:extLst>
              <a:ext uri="{FF2B5EF4-FFF2-40B4-BE49-F238E27FC236}">
                <a16:creationId xmlns:a16="http://schemas.microsoft.com/office/drawing/2014/main" id="{F981C025-B1EF-4521-AE16-7822C2451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335" y="1728537"/>
            <a:ext cx="2865665" cy="3208984"/>
          </a:xfrm>
          <a:prstGeom prst="rect">
            <a:avLst/>
          </a:prstGeom>
        </p:spPr>
      </p:pic>
    </p:spTree>
    <p:extLst>
      <p:ext uri="{BB962C8B-B14F-4D97-AF65-F5344CB8AC3E}">
        <p14:creationId xmlns:p14="http://schemas.microsoft.com/office/powerpoint/2010/main" val="310952168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025E-8630-4C64-B857-684805AD41C2}"/>
              </a:ext>
            </a:extLst>
          </p:cNvPr>
          <p:cNvSpPr>
            <a:spLocks noGrp="1"/>
          </p:cNvSpPr>
          <p:nvPr>
            <p:ph type="title"/>
          </p:nvPr>
        </p:nvSpPr>
        <p:spPr/>
        <p:txBody>
          <a:bodyPr/>
          <a:lstStyle/>
          <a:p>
            <a:r>
              <a:rPr lang="en-US" dirty="0">
                <a:solidFill>
                  <a:srgbClr val="008484"/>
                </a:solidFill>
              </a:rPr>
              <a:t>Verbal Communication Skills</a:t>
            </a:r>
          </a:p>
        </p:txBody>
      </p:sp>
      <p:sp>
        <p:nvSpPr>
          <p:cNvPr id="3" name="Text Placeholder 2">
            <a:extLst>
              <a:ext uri="{FF2B5EF4-FFF2-40B4-BE49-F238E27FC236}">
                <a16:creationId xmlns:a16="http://schemas.microsoft.com/office/drawing/2014/main" id="{9157DED4-30C2-4BBC-A52C-9040A066C414}"/>
              </a:ext>
            </a:extLst>
          </p:cNvPr>
          <p:cNvSpPr>
            <a:spLocks noGrp="1"/>
          </p:cNvSpPr>
          <p:nvPr>
            <p:ph type="body" sz="quarter" idx="10"/>
          </p:nvPr>
        </p:nvSpPr>
        <p:spPr>
          <a:xfrm>
            <a:off x="457200" y="720725"/>
            <a:ext cx="8229600" cy="3341688"/>
          </a:xfrm>
        </p:spPr>
        <p:txBody>
          <a:bodyPr/>
          <a:lstStyle/>
          <a:p>
            <a:r>
              <a:rPr lang="en-US" dirty="0">
                <a:solidFill>
                  <a:schemeClr val="accent4">
                    <a:lumMod val="50000"/>
                  </a:schemeClr>
                </a:solidFill>
              </a:rPr>
              <a:t>Tone of voice</a:t>
            </a:r>
          </a:p>
          <a:p>
            <a:r>
              <a:rPr lang="en-US" dirty="0">
                <a:solidFill>
                  <a:schemeClr val="accent4">
                    <a:lumMod val="50000"/>
                  </a:schemeClr>
                </a:solidFill>
              </a:rPr>
              <a:t>Active listening</a:t>
            </a:r>
          </a:p>
          <a:p>
            <a:pPr lvl="1"/>
            <a:r>
              <a:rPr lang="en-US" dirty="0">
                <a:solidFill>
                  <a:schemeClr val="accent4">
                    <a:lumMod val="50000"/>
                  </a:schemeClr>
                </a:solidFill>
              </a:rPr>
              <a:t>Rephrase what has been said</a:t>
            </a:r>
          </a:p>
          <a:p>
            <a:pPr lvl="1"/>
            <a:r>
              <a:rPr lang="en-US" dirty="0">
                <a:solidFill>
                  <a:schemeClr val="accent4">
                    <a:lumMod val="50000"/>
                  </a:schemeClr>
                </a:solidFill>
              </a:rPr>
              <a:t>Take turns talking</a:t>
            </a:r>
          </a:p>
          <a:p>
            <a:pPr lvl="1"/>
            <a:r>
              <a:rPr lang="en-US" dirty="0">
                <a:solidFill>
                  <a:schemeClr val="accent4">
                    <a:lumMod val="50000"/>
                  </a:schemeClr>
                </a:solidFill>
              </a:rPr>
              <a:t>Ask questions about what is said and how the other person feels</a:t>
            </a:r>
          </a:p>
          <a:p>
            <a:pPr marL="0" indent="0">
              <a:buNone/>
            </a:pPr>
            <a:endParaRPr lang="en-US" dirty="0"/>
          </a:p>
        </p:txBody>
      </p:sp>
      <p:pic>
        <p:nvPicPr>
          <p:cNvPr id="5" name="Picture 4" descr="Two students talking about something in a book one of them is holding. ">
            <a:extLst>
              <a:ext uri="{FF2B5EF4-FFF2-40B4-BE49-F238E27FC236}">
                <a16:creationId xmlns:a16="http://schemas.microsoft.com/office/drawing/2014/main" id="{1276F93E-7ADC-45A8-B149-67E3E406C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3" y="3116263"/>
            <a:ext cx="2621416" cy="1981200"/>
          </a:xfrm>
          <a:prstGeom prst="rect">
            <a:avLst/>
          </a:prstGeom>
        </p:spPr>
      </p:pic>
      <p:pic>
        <p:nvPicPr>
          <p:cNvPr id="9" name="Picture 8" descr="A mother and daughter are facing each other and talking to each other while sitting on a couch. ">
            <a:extLst>
              <a:ext uri="{FF2B5EF4-FFF2-40B4-BE49-F238E27FC236}">
                <a16:creationId xmlns:a16="http://schemas.microsoft.com/office/drawing/2014/main" id="{D2DDCC3B-7F84-4291-BBF7-22853844A2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324" y="2657475"/>
            <a:ext cx="3317082" cy="2211591"/>
          </a:xfrm>
          <a:prstGeom prst="rect">
            <a:avLst/>
          </a:prstGeom>
        </p:spPr>
      </p:pic>
      <p:pic>
        <p:nvPicPr>
          <p:cNvPr id="7" name="Picture 6" descr="A father is giving his son advice while sitting on a bench in a park. ">
            <a:extLst>
              <a:ext uri="{FF2B5EF4-FFF2-40B4-BE49-F238E27FC236}">
                <a16:creationId xmlns:a16="http://schemas.microsoft.com/office/drawing/2014/main" id="{C389AC9A-120E-4F6F-80F1-93E7F743D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1335" y="2886075"/>
            <a:ext cx="3317082" cy="2211388"/>
          </a:xfrm>
          <a:prstGeom prst="rect">
            <a:avLst/>
          </a:prstGeom>
        </p:spPr>
      </p:pic>
    </p:spTree>
    <p:extLst>
      <p:ext uri="{BB962C8B-B14F-4D97-AF65-F5344CB8AC3E}">
        <p14:creationId xmlns:p14="http://schemas.microsoft.com/office/powerpoint/2010/main" val="289220650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2F07-60E1-485B-8F5C-7D6564753D22}"/>
              </a:ext>
            </a:extLst>
          </p:cNvPr>
          <p:cNvSpPr>
            <a:spLocks noGrp="1"/>
          </p:cNvSpPr>
          <p:nvPr>
            <p:ph type="title"/>
          </p:nvPr>
        </p:nvSpPr>
        <p:spPr/>
        <p:txBody>
          <a:bodyPr/>
          <a:lstStyle/>
          <a:p>
            <a:r>
              <a:rPr lang="en-US" dirty="0">
                <a:solidFill>
                  <a:srgbClr val="008484"/>
                </a:solidFill>
              </a:rPr>
              <a:t>“I” Am Important</a:t>
            </a:r>
          </a:p>
        </p:txBody>
      </p:sp>
      <p:sp>
        <p:nvSpPr>
          <p:cNvPr id="3" name="Text Placeholder 2">
            <a:extLst>
              <a:ext uri="{FF2B5EF4-FFF2-40B4-BE49-F238E27FC236}">
                <a16:creationId xmlns:a16="http://schemas.microsoft.com/office/drawing/2014/main" id="{44BB0236-3B10-46BF-AE1B-92CA9D22832B}"/>
              </a:ext>
            </a:extLst>
          </p:cNvPr>
          <p:cNvSpPr>
            <a:spLocks noGrp="1"/>
          </p:cNvSpPr>
          <p:nvPr>
            <p:ph type="body" sz="quarter" idx="10"/>
          </p:nvPr>
        </p:nvSpPr>
        <p:spPr/>
        <p:txBody>
          <a:bodyPr/>
          <a:lstStyle/>
          <a:p>
            <a:pPr marL="0" indent="0">
              <a:buNone/>
            </a:pPr>
            <a:r>
              <a:rPr lang="en-US" b="1" dirty="0"/>
              <a:t>“I” statements…</a:t>
            </a:r>
          </a:p>
          <a:p>
            <a:r>
              <a:rPr lang="en-US" sz="1800" dirty="0"/>
              <a:t>Are a way to clearly express how you feel</a:t>
            </a:r>
          </a:p>
          <a:p>
            <a:r>
              <a:rPr lang="en-US" sz="1800" dirty="0"/>
              <a:t>Make it easier to express how you feel because you are just talking about yourself</a:t>
            </a:r>
          </a:p>
          <a:p>
            <a:pPr marL="0" indent="0">
              <a:buNone/>
            </a:pPr>
            <a:endParaRPr lang="en-US" dirty="0"/>
          </a:p>
          <a:p>
            <a:pPr marL="0" indent="0">
              <a:buNone/>
            </a:pPr>
            <a:r>
              <a:rPr lang="en-US" dirty="0"/>
              <a:t>Let’s practice:</a:t>
            </a:r>
          </a:p>
          <a:p>
            <a:pPr marL="0" indent="0">
              <a:buNone/>
            </a:pPr>
            <a:endParaRPr lang="en-US" dirty="0"/>
          </a:p>
        </p:txBody>
      </p:sp>
      <p:pic>
        <p:nvPicPr>
          <p:cNvPr id="6" name="Picture 5" descr="Table showing an “I” statement example. ">
            <a:extLst>
              <a:ext uri="{FF2B5EF4-FFF2-40B4-BE49-F238E27FC236}">
                <a16:creationId xmlns:a16="http://schemas.microsoft.com/office/drawing/2014/main" id="{EC2721D2-19D9-0D2E-9F0B-291059F6F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21" y="3070030"/>
            <a:ext cx="8228907" cy="1695687"/>
          </a:xfrm>
          <a:prstGeom prst="rect">
            <a:avLst/>
          </a:prstGeom>
        </p:spPr>
      </p:pic>
    </p:spTree>
    <p:extLst>
      <p:ext uri="{BB962C8B-B14F-4D97-AF65-F5344CB8AC3E}">
        <p14:creationId xmlns:p14="http://schemas.microsoft.com/office/powerpoint/2010/main" val="36973852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1EE36-F70C-FDFE-D930-28327B4CFFA5}"/>
              </a:ext>
            </a:extLst>
          </p:cNvPr>
          <p:cNvSpPr>
            <a:spLocks noGrp="1"/>
          </p:cNvSpPr>
          <p:nvPr>
            <p:ph type="title"/>
          </p:nvPr>
        </p:nvSpPr>
        <p:spPr>
          <a:xfrm>
            <a:off x="457200" y="-857250"/>
            <a:ext cx="8229600" cy="857250"/>
          </a:xfrm>
        </p:spPr>
        <p:txBody>
          <a:bodyPr anchor="b" anchorCtr="0"/>
          <a:lstStyle/>
          <a:p>
            <a:r>
              <a:rPr lang="en-US" dirty="0"/>
              <a:t>“I” Am Important (continued)</a:t>
            </a:r>
          </a:p>
        </p:txBody>
      </p:sp>
      <p:pic>
        <p:nvPicPr>
          <p:cNvPr id="2" name="Picture 1" descr="Table showing more “I” statement examples. ">
            <a:extLst>
              <a:ext uri="{FF2B5EF4-FFF2-40B4-BE49-F238E27FC236}">
                <a16:creationId xmlns:a16="http://schemas.microsoft.com/office/drawing/2014/main" id="{B46AAADC-C09E-4A08-B9EF-D79EF42AFA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687" y="795508"/>
            <a:ext cx="8634625" cy="3552484"/>
          </a:xfrm>
          <a:prstGeom prst="rect">
            <a:avLst/>
          </a:prstGeom>
        </p:spPr>
      </p:pic>
    </p:spTree>
    <p:extLst>
      <p:ext uri="{BB962C8B-B14F-4D97-AF65-F5344CB8AC3E}">
        <p14:creationId xmlns:p14="http://schemas.microsoft.com/office/powerpoint/2010/main" val="355192759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6853-51A3-4A6D-85BE-83484FB7BCCA}"/>
              </a:ext>
            </a:extLst>
          </p:cNvPr>
          <p:cNvSpPr>
            <a:spLocks noGrp="1"/>
          </p:cNvSpPr>
          <p:nvPr>
            <p:ph type="title"/>
          </p:nvPr>
        </p:nvSpPr>
        <p:spPr/>
        <p:txBody>
          <a:bodyPr/>
          <a:lstStyle/>
          <a:p>
            <a:r>
              <a:rPr lang="en-US" dirty="0">
                <a:solidFill>
                  <a:srgbClr val="008484"/>
                </a:solidFill>
              </a:rPr>
              <a:t>Communication Practice</a:t>
            </a:r>
          </a:p>
        </p:txBody>
      </p:sp>
      <p:sp>
        <p:nvSpPr>
          <p:cNvPr id="3" name="Text Placeholder 2">
            <a:extLst>
              <a:ext uri="{FF2B5EF4-FFF2-40B4-BE49-F238E27FC236}">
                <a16:creationId xmlns:a16="http://schemas.microsoft.com/office/drawing/2014/main" id="{AC3D4929-4027-47CF-945F-68A6BEE3171E}"/>
              </a:ext>
            </a:extLst>
          </p:cNvPr>
          <p:cNvSpPr>
            <a:spLocks noGrp="1"/>
          </p:cNvSpPr>
          <p:nvPr>
            <p:ph type="body" sz="quarter" idx="10"/>
          </p:nvPr>
        </p:nvSpPr>
        <p:spPr>
          <a:xfrm>
            <a:off x="457200" y="1063229"/>
            <a:ext cx="8229600" cy="3341688"/>
          </a:xfrm>
        </p:spPr>
        <p:txBody>
          <a:bodyPr/>
          <a:lstStyle/>
          <a:p>
            <a:r>
              <a:rPr lang="en-US" dirty="0">
                <a:solidFill>
                  <a:schemeClr val="accent4">
                    <a:lumMod val="50000"/>
                  </a:schemeClr>
                </a:solidFill>
              </a:rPr>
              <a:t>We will practice healthy communication skills with four scenarios</a:t>
            </a:r>
          </a:p>
          <a:p>
            <a:r>
              <a:rPr lang="en-US" dirty="0">
                <a:solidFill>
                  <a:schemeClr val="accent4">
                    <a:lumMod val="50000"/>
                  </a:schemeClr>
                </a:solidFill>
              </a:rPr>
              <a:t>Each scenario:</a:t>
            </a:r>
          </a:p>
          <a:p>
            <a:pPr lvl="1"/>
            <a:r>
              <a:rPr lang="en-US" dirty="0">
                <a:solidFill>
                  <a:schemeClr val="accent4">
                    <a:lumMod val="50000"/>
                  </a:schemeClr>
                </a:solidFill>
              </a:rPr>
              <a:t>Two volunteers will act out the scenario (girls do not have to play girls and boys do not have to play boys)</a:t>
            </a:r>
          </a:p>
          <a:p>
            <a:pPr lvl="1"/>
            <a:r>
              <a:rPr lang="en-US" dirty="0">
                <a:solidFill>
                  <a:schemeClr val="accent4">
                    <a:lumMod val="50000"/>
                  </a:schemeClr>
                </a:solidFill>
              </a:rPr>
              <a:t>Actors will try to use each of the healthy communication skills at least once</a:t>
            </a:r>
          </a:p>
          <a:p>
            <a:pPr lvl="1"/>
            <a:r>
              <a:rPr lang="en-US" dirty="0">
                <a:solidFill>
                  <a:schemeClr val="accent4">
                    <a:lumMod val="50000"/>
                  </a:schemeClr>
                </a:solidFill>
              </a:rPr>
              <a:t>The rest of the class will be observers who will check off which healthy communication skills were used during the role-plays on </a:t>
            </a:r>
            <a:r>
              <a:rPr lang="en-US" b="1" dirty="0">
                <a:solidFill>
                  <a:schemeClr val="accent4">
                    <a:lumMod val="50000"/>
                  </a:schemeClr>
                </a:solidFill>
              </a:rPr>
              <a:t>page 12 </a:t>
            </a:r>
            <a:r>
              <a:rPr lang="en-US" dirty="0">
                <a:solidFill>
                  <a:schemeClr val="accent4">
                    <a:lumMod val="50000"/>
                  </a:schemeClr>
                </a:solidFill>
              </a:rPr>
              <a:t>of your handbooks (pick only one actor for the checklist)</a:t>
            </a:r>
          </a:p>
          <a:p>
            <a:pPr lvl="1"/>
            <a:endParaRPr lang="en-US" dirty="0"/>
          </a:p>
        </p:txBody>
      </p:sp>
    </p:spTree>
    <p:extLst>
      <p:ext uri="{BB962C8B-B14F-4D97-AF65-F5344CB8AC3E}">
        <p14:creationId xmlns:p14="http://schemas.microsoft.com/office/powerpoint/2010/main" val="101453250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64DB6-1D07-ADC9-EE61-4FE2C9887649}"/>
              </a:ext>
            </a:extLst>
          </p:cNvPr>
          <p:cNvSpPr>
            <a:spLocks noGrp="1"/>
          </p:cNvSpPr>
          <p:nvPr>
            <p:ph type="title"/>
          </p:nvPr>
        </p:nvSpPr>
        <p:spPr>
          <a:xfrm>
            <a:off x="457200" y="-857250"/>
            <a:ext cx="8229600" cy="857250"/>
          </a:xfrm>
        </p:spPr>
        <p:txBody>
          <a:bodyPr anchor="b" anchorCtr="0"/>
          <a:lstStyle/>
          <a:p>
            <a:r>
              <a:rPr lang="en-US" dirty="0"/>
              <a:t>Communication Situation 1</a:t>
            </a:r>
          </a:p>
        </p:txBody>
      </p:sp>
      <p:pic>
        <p:nvPicPr>
          <p:cNvPr id="2" name="Picture 1" descr="Two speech bubbles. One reads, “Denise: You heard that Kiva said bad things about you. So you send a text message to all of your friends saying a lot of bad things about Kiva. You later learn that one of your other friends made up the whole story. Kiva never said anything bad about you.” The other reads, “Kiva: you thought Denise was your friend. You do not understand why she sent the text message saying all of the bad things about you that were untrue.”">
            <a:extLst>
              <a:ext uri="{FF2B5EF4-FFF2-40B4-BE49-F238E27FC236}">
                <a16:creationId xmlns:a16="http://schemas.microsoft.com/office/drawing/2014/main" id="{856B9446-F6A0-471F-8C64-5C507BE086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268" y="787748"/>
            <a:ext cx="8423464" cy="3172016"/>
          </a:xfrm>
          <a:prstGeom prst="rect">
            <a:avLst/>
          </a:prstGeom>
        </p:spPr>
      </p:pic>
    </p:spTree>
    <p:extLst>
      <p:ext uri="{BB962C8B-B14F-4D97-AF65-F5344CB8AC3E}">
        <p14:creationId xmlns:p14="http://schemas.microsoft.com/office/powerpoint/2010/main" val="208126964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B751B-14D2-F964-1378-EAB0CB226B9E}"/>
              </a:ext>
            </a:extLst>
          </p:cNvPr>
          <p:cNvSpPr>
            <a:spLocks noGrp="1"/>
          </p:cNvSpPr>
          <p:nvPr>
            <p:ph type="title"/>
          </p:nvPr>
        </p:nvSpPr>
        <p:spPr>
          <a:xfrm>
            <a:off x="457200" y="-857250"/>
            <a:ext cx="8229600" cy="857250"/>
          </a:xfrm>
        </p:spPr>
        <p:txBody>
          <a:bodyPr anchor="b" anchorCtr="0"/>
          <a:lstStyle/>
          <a:p>
            <a:r>
              <a:rPr lang="en-US" dirty="0"/>
              <a:t>Communication Situation 2</a:t>
            </a:r>
          </a:p>
        </p:txBody>
      </p:sp>
      <p:pic>
        <p:nvPicPr>
          <p:cNvPr id="2" name="Picture 1" descr="Two speech bubbles. One reads, “Alana: You really want to play baseball with a group of classmates, but one of the members of the group has said that you cannot play.” The other reads, “Hunter: You do not think that a girl should want to play baseball with you and your friends.”">
            <a:extLst>
              <a:ext uri="{FF2B5EF4-FFF2-40B4-BE49-F238E27FC236}">
                <a16:creationId xmlns:a16="http://schemas.microsoft.com/office/drawing/2014/main" id="{F1F62B17-1F3F-48B5-B24B-3958ABC76F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932" y="992136"/>
            <a:ext cx="8782136" cy="3159228"/>
          </a:xfrm>
          <a:prstGeom prst="rect">
            <a:avLst/>
          </a:prstGeom>
        </p:spPr>
      </p:pic>
    </p:spTree>
    <p:extLst>
      <p:ext uri="{BB962C8B-B14F-4D97-AF65-F5344CB8AC3E}">
        <p14:creationId xmlns:p14="http://schemas.microsoft.com/office/powerpoint/2010/main" val="3743176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904D0-105D-A00A-EA83-E4B264F86709}"/>
              </a:ext>
            </a:extLst>
          </p:cNvPr>
          <p:cNvSpPr>
            <a:spLocks noGrp="1"/>
          </p:cNvSpPr>
          <p:nvPr>
            <p:ph type="title"/>
          </p:nvPr>
        </p:nvSpPr>
        <p:spPr>
          <a:xfrm>
            <a:off x="457200" y="-857250"/>
            <a:ext cx="8229600" cy="857250"/>
          </a:xfrm>
        </p:spPr>
        <p:txBody>
          <a:bodyPr anchor="b" anchorCtr="0"/>
          <a:lstStyle/>
          <a:p>
            <a:r>
              <a:rPr lang="en-US" dirty="0"/>
              <a:t>Communication Situation 3</a:t>
            </a:r>
          </a:p>
        </p:txBody>
      </p:sp>
      <p:grpSp>
        <p:nvGrpSpPr>
          <p:cNvPr id="7" name="Group 6" descr="Two speech bubbles. One reads, “Suri: You want to be alone but your girlfriend wants to spend time with you.” The other one reads, “Janelle: You want to hang out with your girlfriend, but she does not want to hang out. You do not understand why she wants to be alone. You think this is an excuse and that she really plans to do something with somebody else.”">
            <a:extLst>
              <a:ext uri="{FF2B5EF4-FFF2-40B4-BE49-F238E27FC236}">
                <a16:creationId xmlns:a16="http://schemas.microsoft.com/office/drawing/2014/main" id="{0644BC29-6E9E-4AC9-A02E-0E6DB1EA8155}"/>
              </a:ext>
            </a:extLst>
          </p:cNvPr>
          <p:cNvGrpSpPr/>
          <p:nvPr/>
        </p:nvGrpSpPr>
        <p:grpSpPr>
          <a:xfrm>
            <a:off x="347090" y="631864"/>
            <a:ext cx="8449820" cy="3925332"/>
            <a:chOff x="99388" y="553353"/>
            <a:chExt cx="8945223" cy="4205934"/>
          </a:xfrm>
        </p:grpSpPr>
        <p:pic>
          <p:nvPicPr>
            <p:cNvPr id="2" name="Picture 1">
              <a:extLst>
                <a:ext uri="{FF2B5EF4-FFF2-40B4-BE49-F238E27FC236}">
                  <a16:creationId xmlns:a16="http://schemas.microsoft.com/office/drawing/2014/main" id="{FF30E111-71B5-4224-9298-5C581C0569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388" y="553353"/>
              <a:ext cx="8945223" cy="4036794"/>
            </a:xfrm>
            <a:prstGeom prst="rect">
              <a:avLst/>
            </a:prstGeom>
          </p:spPr>
        </p:pic>
        <p:sp>
          <p:nvSpPr>
            <p:cNvPr id="3" name="Rectangle 2">
              <a:extLst>
                <a:ext uri="{FF2B5EF4-FFF2-40B4-BE49-F238E27FC236}">
                  <a16:creationId xmlns:a16="http://schemas.microsoft.com/office/drawing/2014/main" id="{D262A14E-5554-471E-82DA-2354F995102A}"/>
                </a:ext>
              </a:extLst>
            </p:cNvPr>
            <p:cNvSpPr/>
            <p:nvPr/>
          </p:nvSpPr>
          <p:spPr>
            <a:xfrm>
              <a:off x="3459296" y="4461831"/>
              <a:ext cx="2049138" cy="2974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602474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D63474-22D1-B0BF-86E3-0E137B7AF77B}"/>
              </a:ext>
            </a:extLst>
          </p:cNvPr>
          <p:cNvSpPr>
            <a:spLocks noGrp="1"/>
          </p:cNvSpPr>
          <p:nvPr>
            <p:ph type="title"/>
          </p:nvPr>
        </p:nvSpPr>
        <p:spPr>
          <a:xfrm>
            <a:off x="457200" y="-857250"/>
            <a:ext cx="8229600" cy="857250"/>
          </a:xfrm>
        </p:spPr>
        <p:txBody>
          <a:bodyPr anchor="b" anchorCtr="0"/>
          <a:lstStyle/>
          <a:p>
            <a:r>
              <a:rPr lang="en-US" dirty="0"/>
              <a:t>Communication Situation 4</a:t>
            </a:r>
          </a:p>
        </p:txBody>
      </p:sp>
      <p:grpSp>
        <p:nvGrpSpPr>
          <p:cNvPr id="8" name="Group 7" descr="Two speech bubbles. One reads, “Milo: You want to protect your girlfriend and you are afraid that other boys might try things with her if she keeps dressing like she is today.” The other reads, “Arielle: You just got a new outfit, and you are excited for your boyfriend to see you. When you get to school, he grabs you by the arm and tells you to never wear the outfit again because you are ‘showing too much.’”">
            <a:extLst>
              <a:ext uri="{FF2B5EF4-FFF2-40B4-BE49-F238E27FC236}">
                <a16:creationId xmlns:a16="http://schemas.microsoft.com/office/drawing/2014/main" id="{ED244159-57B4-4152-9D85-7EC0654DF5AB}"/>
              </a:ext>
            </a:extLst>
          </p:cNvPr>
          <p:cNvGrpSpPr/>
          <p:nvPr/>
        </p:nvGrpSpPr>
        <p:grpSpPr>
          <a:xfrm>
            <a:off x="303856" y="804231"/>
            <a:ext cx="8536286" cy="3546017"/>
            <a:chOff x="303856" y="804231"/>
            <a:chExt cx="8536286" cy="3546017"/>
          </a:xfrm>
        </p:grpSpPr>
        <p:pic>
          <p:nvPicPr>
            <p:cNvPr id="2" name="Picture 1">
              <a:extLst>
                <a:ext uri="{FF2B5EF4-FFF2-40B4-BE49-F238E27FC236}">
                  <a16:creationId xmlns:a16="http://schemas.microsoft.com/office/drawing/2014/main" id="{D4CA1F38-AD67-4E60-93BF-DBDA28C924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856" y="969483"/>
              <a:ext cx="8536286" cy="3380765"/>
            </a:xfrm>
            <a:prstGeom prst="rect">
              <a:avLst/>
            </a:prstGeom>
          </p:spPr>
        </p:pic>
        <p:sp>
          <p:nvSpPr>
            <p:cNvPr id="3" name="Rectangle 2">
              <a:extLst>
                <a:ext uri="{FF2B5EF4-FFF2-40B4-BE49-F238E27FC236}">
                  <a16:creationId xmlns:a16="http://schemas.microsoft.com/office/drawing/2014/main" id="{89AB3AC7-B9E9-4675-981D-DD5A32398BE4}"/>
                </a:ext>
              </a:extLst>
            </p:cNvPr>
            <p:cNvSpPr/>
            <p:nvPr/>
          </p:nvSpPr>
          <p:spPr>
            <a:xfrm>
              <a:off x="6301648" y="804231"/>
              <a:ext cx="782198" cy="31948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632475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solidFill>
                  <a:srgbClr val="008484"/>
                </a:solidFill>
              </a:rPr>
              <a:t>Recap &amp; Preview    </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p:txBody>
          <a:bodyPr/>
          <a:lstStyle/>
          <a:p>
            <a:pPr marL="0" indent="0">
              <a:buNone/>
            </a:pPr>
            <a:r>
              <a:rPr lang="en-US" b="1" dirty="0">
                <a:solidFill>
                  <a:srgbClr val="008484"/>
                </a:solidFill>
              </a:rPr>
              <a:t>Session 4:</a:t>
            </a:r>
          </a:p>
          <a:p>
            <a:r>
              <a:rPr lang="en-US" dirty="0">
                <a:solidFill>
                  <a:schemeClr val="accent4">
                    <a:lumMod val="50000"/>
                  </a:schemeClr>
                </a:solidFill>
              </a:rPr>
              <a:t>Healthy communication skills</a:t>
            </a:r>
          </a:p>
          <a:p>
            <a:r>
              <a:rPr lang="en-US" dirty="0">
                <a:solidFill>
                  <a:schemeClr val="accent4">
                    <a:lumMod val="50000"/>
                  </a:schemeClr>
                </a:solidFill>
              </a:rPr>
              <a:t>Verbal and nonverbal communication</a:t>
            </a:r>
          </a:p>
          <a:p>
            <a:endParaRPr lang="en-US" sz="1600" dirty="0"/>
          </a:p>
          <a:p>
            <a:pPr marL="0" indent="0">
              <a:buNone/>
            </a:pPr>
            <a:r>
              <a:rPr lang="en-US" b="1" dirty="0">
                <a:solidFill>
                  <a:srgbClr val="9D2D34"/>
                </a:solidFill>
              </a:rPr>
              <a:t>Session 5:</a:t>
            </a:r>
          </a:p>
          <a:p>
            <a:r>
              <a:rPr lang="en-US" dirty="0">
                <a:solidFill>
                  <a:schemeClr val="accent4">
                    <a:lumMod val="50000"/>
                  </a:schemeClr>
                </a:solidFill>
              </a:rPr>
              <a:t>Unhealthy relationship behaviors</a:t>
            </a:r>
          </a:p>
          <a:p>
            <a:r>
              <a:rPr lang="en-US" dirty="0">
                <a:solidFill>
                  <a:schemeClr val="accent4">
                    <a:lumMod val="50000"/>
                  </a:schemeClr>
                </a:solidFill>
              </a:rPr>
              <a:t>Teen dating violence</a:t>
            </a:r>
          </a:p>
          <a:p>
            <a:r>
              <a:rPr lang="en-US" dirty="0">
                <a:solidFill>
                  <a:schemeClr val="accent4">
                    <a:lumMod val="50000"/>
                  </a:schemeClr>
                </a:solidFill>
              </a:rPr>
              <a:t>Unsafe behaviors and seeking help</a:t>
            </a:r>
          </a:p>
          <a:p>
            <a:endParaRPr lang="en-US" dirty="0"/>
          </a:p>
        </p:txBody>
      </p:sp>
      <p:pic>
        <p:nvPicPr>
          <p:cNvPr id="4" name="Picture 3">
            <a:extLst>
              <a:ext uri="{FF2B5EF4-FFF2-40B4-BE49-F238E27FC236}">
                <a16:creationId xmlns:a16="http://schemas.microsoft.com/office/drawing/2014/main" id="{2AA1F1F4-3D96-6265-564D-34268A88F4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6344048" y="3690877"/>
            <a:ext cx="3083592" cy="2305399"/>
          </a:xfrm>
          <a:prstGeom prst="rect">
            <a:avLst/>
          </a:prstGeom>
        </p:spPr>
      </p:pic>
    </p:spTree>
    <p:extLst>
      <p:ext uri="{BB962C8B-B14F-4D97-AF65-F5344CB8AC3E}">
        <p14:creationId xmlns:p14="http://schemas.microsoft.com/office/powerpoint/2010/main" val="68601498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BCE5E42-6CDB-118A-14D7-49DBC1795FE4}"/>
              </a:ext>
            </a:extLst>
          </p:cNvPr>
          <p:cNvSpPr>
            <a:spLocks noGrp="1"/>
          </p:cNvSpPr>
          <p:nvPr>
            <p:ph type="title"/>
          </p:nvPr>
        </p:nvSpPr>
        <p:spPr>
          <a:xfrm>
            <a:off x="441063" y="2162086"/>
            <a:ext cx="8261873" cy="993775"/>
          </a:xfrm>
        </p:spPr>
        <p:txBody>
          <a:bodyPr/>
          <a:lstStyle/>
          <a:p>
            <a:r>
              <a:rPr lang="en-US" sz="4000" dirty="0">
                <a:solidFill>
                  <a:srgbClr val="9D2D34"/>
                </a:solidFill>
              </a:rPr>
              <a:t>Session 5: Unhealthy &amp; Unsafe Relationships</a:t>
            </a:r>
          </a:p>
        </p:txBody>
      </p:sp>
      <p:pic>
        <p:nvPicPr>
          <p:cNvPr id="6" name="Picture 5">
            <a:extLst>
              <a:ext uri="{FF2B5EF4-FFF2-40B4-BE49-F238E27FC236}">
                <a16:creationId xmlns:a16="http://schemas.microsoft.com/office/drawing/2014/main" id="{40818977-B81D-F2E8-402F-0B3EE401A1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4" y="-515561"/>
            <a:ext cx="3581494" cy="2677647"/>
          </a:xfrm>
          <a:prstGeom prst="rect">
            <a:avLst/>
          </a:prstGeom>
        </p:spPr>
      </p:pic>
      <p:pic>
        <p:nvPicPr>
          <p:cNvPr id="7" name="Picture 6">
            <a:extLst>
              <a:ext uri="{FF2B5EF4-FFF2-40B4-BE49-F238E27FC236}">
                <a16:creationId xmlns:a16="http://schemas.microsoft.com/office/drawing/2014/main" id="{08D4A90A-5E71-B886-D384-CFCFD6686C1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5" y="3287755"/>
            <a:ext cx="3581494" cy="2677647"/>
          </a:xfrm>
          <a:prstGeom prst="rect">
            <a:avLst/>
          </a:prstGeom>
        </p:spPr>
      </p:pic>
    </p:spTree>
    <p:extLst>
      <p:ext uri="{BB962C8B-B14F-4D97-AF65-F5344CB8AC3E}">
        <p14:creationId xmlns:p14="http://schemas.microsoft.com/office/powerpoint/2010/main" val="369581420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3126-02C4-46F1-B442-B74467A57CBA}"/>
              </a:ext>
            </a:extLst>
          </p:cNvPr>
          <p:cNvSpPr>
            <a:spLocks noGrp="1"/>
          </p:cNvSpPr>
          <p:nvPr>
            <p:ph type="title"/>
          </p:nvPr>
        </p:nvSpPr>
        <p:spPr/>
        <p:txBody>
          <a:bodyPr/>
          <a:lstStyle/>
          <a:p>
            <a:r>
              <a:rPr lang="en-US" dirty="0">
                <a:solidFill>
                  <a:srgbClr val="387CAC"/>
                </a:solidFill>
              </a:rPr>
              <a:t>Parking Lot</a:t>
            </a:r>
          </a:p>
        </p:txBody>
      </p:sp>
      <p:sp>
        <p:nvSpPr>
          <p:cNvPr id="3" name="Text Placeholder 2">
            <a:extLst>
              <a:ext uri="{FF2B5EF4-FFF2-40B4-BE49-F238E27FC236}">
                <a16:creationId xmlns:a16="http://schemas.microsoft.com/office/drawing/2014/main" id="{BFAA7E9A-F614-473C-A3F9-4C288D627CE7}"/>
              </a:ext>
            </a:extLst>
          </p:cNvPr>
          <p:cNvSpPr>
            <a:spLocks noGrp="1"/>
          </p:cNvSpPr>
          <p:nvPr>
            <p:ph type="body" sz="quarter" idx="10"/>
          </p:nvPr>
        </p:nvSpPr>
        <p:spPr/>
        <p:txBody>
          <a:bodyPr/>
          <a:lstStyle/>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marL="0" indent="0">
              <a:buSzPct val="200000"/>
              <a:buNone/>
            </a:pPr>
            <a:endParaRPr lang="en-US" dirty="0"/>
          </a:p>
          <a:p>
            <a:pPr>
              <a:buSzPct val="200000"/>
              <a:buBlip>
                <a:blip r:embed="rId3">
                  <a:extLst>
                    <a:ext uri="{96DAC541-7B7A-43D3-8B79-37D633B846F1}">
                      <asvg:svgBlip xmlns:asvg="http://schemas.microsoft.com/office/drawing/2016/SVG/main" r:embed="rId4"/>
                    </a:ext>
                  </a:extLst>
                </a:blip>
              </a:buBlip>
            </a:pPr>
            <a:endParaRPr lang="en-US" dirty="0"/>
          </a:p>
        </p:txBody>
      </p:sp>
    </p:spTree>
    <p:extLst>
      <p:ext uri="{BB962C8B-B14F-4D97-AF65-F5344CB8AC3E}">
        <p14:creationId xmlns:p14="http://schemas.microsoft.com/office/powerpoint/2010/main" val="5671210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9D2D34"/>
                </a:solidFill>
              </a:rPr>
              <a:t>Question of the Day     </a:t>
            </a:r>
          </a:p>
        </p:txBody>
      </p:sp>
      <p:sp>
        <p:nvSpPr>
          <p:cNvPr id="3" name="Content Placeholder 2"/>
          <p:cNvSpPr>
            <a:spLocks noGrp="1"/>
          </p:cNvSpPr>
          <p:nvPr>
            <p:ph type="body" sz="quarter" idx="10"/>
          </p:nvPr>
        </p:nvSpPr>
        <p:spPr>
          <a:xfrm>
            <a:off x="457200" y="1257299"/>
            <a:ext cx="8120270" cy="3243263"/>
          </a:xfrm>
        </p:spPr>
        <p:txBody>
          <a:bodyPr/>
          <a:lstStyle/>
          <a:p>
            <a:pPr marL="0" indent="0" algn="ctr">
              <a:buNone/>
            </a:pPr>
            <a:r>
              <a:rPr lang="en-US" sz="4400" dirty="0">
                <a:solidFill>
                  <a:schemeClr val="accent4">
                    <a:lumMod val="50000"/>
                  </a:schemeClr>
                </a:solidFill>
              </a:rPr>
              <a:t>Who do you most respect? Why?</a:t>
            </a:r>
          </a:p>
          <a:p>
            <a:pPr marL="0" indent="0" algn="ctr">
              <a:buNone/>
            </a:pPr>
            <a:endParaRPr lang="en-US" sz="2800" dirty="0">
              <a:solidFill>
                <a:schemeClr val="accent4">
                  <a:lumMod val="50000"/>
                </a:schemeClr>
              </a:solidFill>
            </a:endParaRPr>
          </a:p>
          <a:p>
            <a:pPr marL="0" indent="0" algn="ctr">
              <a:buNone/>
            </a:pPr>
            <a:r>
              <a:rPr lang="en-US" sz="2800" dirty="0">
                <a:solidFill>
                  <a:schemeClr val="accent4">
                    <a:lumMod val="50000"/>
                  </a:schemeClr>
                </a:solidFill>
              </a:rPr>
              <a:t>Type your answer into the chat box.</a:t>
            </a:r>
          </a:p>
        </p:txBody>
      </p:sp>
    </p:spTree>
    <p:extLst>
      <p:ext uri="{BB962C8B-B14F-4D97-AF65-F5344CB8AC3E}">
        <p14:creationId xmlns:p14="http://schemas.microsoft.com/office/powerpoint/2010/main" val="185566802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5837-8B79-4246-8843-7EF95BE77391}"/>
              </a:ext>
            </a:extLst>
          </p:cNvPr>
          <p:cNvSpPr>
            <a:spLocks noGrp="1"/>
          </p:cNvSpPr>
          <p:nvPr>
            <p:ph type="title"/>
          </p:nvPr>
        </p:nvSpPr>
        <p:spPr/>
        <p:txBody>
          <a:bodyPr/>
          <a:lstStyle/>
          <a:p>
            <a:r>
              <a:rPr lang="en-US" dirty="0">
                <a:solidFill>
                  <a:srgbClr val="9D2D34"/>
                </a:solidFill>
              </a:rPr>
              <a:t>Ingredients of a Healthy Friendship </a:t>
            </a:r>
          </a:p>
        </p:txBody>
      </p:sp>
      <p:sp>
        <p:nvSpPr>
          <p:cNvPr id="3" name="Text Placeholder 2">
            <a:extLst>
              <a:ext uri="{FF2B5EF4-FFF2-40B4-BE49-F238E27FC236}">
                <a16:creationId xmlns:a16="http://schemas.microsoft.com/office/drawing/2014/main" id="{9D111C06-46D3-4604-AB27-63854B4680FA}"/>
              </a:ext>
            </a:extLst>
          </p:cNvPr>
          <p:cNvSpPr>
            <a:spLocks noGrp="1"/>
          </p:cNvSpPr>
          <p:nvPr>
            <p:ph type="body" sz="quarter" idx="10"/>
          </p:nvPr>
        </p:nvSpPr>
        <p:spPr>
          <a:xfrm>
            <a:off x="457200" y="1063228"/>
            <a:ext cx="8229600" cy="3680221"/>
          </a:xfrm>
        </p:spPr>
        <p:txBody>
          <a:bodyPr/>
          <a:lstStyle/>
          <a:p>
            <a:pPr marL="0" indent="0">
              <a:buNone/>
            </a:pPr>
            <a:r>
              <a:rPr lang="en-US" dirty="0">
                <a:solidFill>
                  <a:schemeClr val="accent4">
                    <a:lumMod val="50000"/>
                  </a:schemeClr>
                </a:solidFill>
              </a:rPr>
              <a:t>What are some ways good friends treat each other?</a:t>
            </a:r>
          </a:p>
          <a:p>
            <a:pPr marL="0" indent="0">
              <a:buNone/>
            </a:pPr>
            <a:endParaRPr lang="en-US" sz="1050" dirty="0"/>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r>
              <a:rPr lang="en-US" dirty="0">
                <a:solidFill>
                  <a:schemeClr val="tx2">
                    <a:lumMod val="65000"/>
                  </a:schemeClr>
                </a:solidFill>
              </a:rPr>
              <a:t>[ingredient/characteristic]</a:t>
            </a:r>
          </a:p>
          <a:p>
            <a:pPr marL="0" indent="0">
              <a:buNone/>
            </a:pPr>
            <a:endParaRPr lang="en-US" dirty="0">
              <a:solidFill>
                <a:schemeClr val="tx2">
                  <a:lumMod val="65000"/>
                </a:schemeClr>
              </a:solidFill>
            </a:endParaRPr>
          </a:p>
        </p:txBody>
      </p:sp>
    </p:spTree>
    <p:extLst>
      <p:ext uri="{BB962C8B-B14F-4D97-AF65-F5344CB8AC3E}">
        <p14:creationId xmlns:p14="http://schemas.microsoft.com/office/powerpoint/2010/main" val="6169391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2A28-A489-400E-8690-D62D3AE14EA3}"/>
              </a:ext>
            </a:extLst>
          </p:cNvPr>
          <p:cNvSpPr>
            <a:spLocks noGrp="1"/>
          </p:cNvSpPr>
          <p:nvPr>
            <p:ph type="title"/>
          </p:nvPr>
        </p:nvSpPr>
        <p:spPr/>
        <p:txBody>
          <a:bodyPr/>
          <a:lstStyle/>
          <a:p>
            <a:r>
              <a:rPr lang="en-US" dirty="0">
                <a:solidFill>
                  <a:srgbClr val="9D2D34"/>
                </a:solidFill>
              </a:rPr>
              <a:t>Unhealthy Relationship Behaviors</a:t>
            </a:r>
          </a:p>
        </p:txBody>
      </p:sp>
      <p:sp>
        <p:nvSpPr>
          <p:cNvPr id="3" name="Text Placeholder 2">
            <a:extLst>
              <a:ext uri="{FF2B5EF4-FFF2-40B4-BE49-F238E27FC236}">
                <a16:creationId xmlns:a16="http://schemas.microsoft.com/office/drawing/2014/main" id="{0DDF0FFE-E05F-4130-B019-8DD052A971F9}"/>
              </a:ext>
            </a:extLst>
          </p:cNvPr>
          <p:cNvSpPr>
            <a:spLocks noGrp="1"/>
          </p:cNvSpPr>
          <p:nvPr>
            <p:ph type="body" sz="quarter" idx="10"/>
          </p:nvPr>
        </p:nvSpPr>
        <p:spPr/>
        <p:txBody>
          <a:bodyPr/>
          <a:lstStyle/>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r>
              <a:rPr lang="en-US" dirty="0">
                <a:solidFill>
                  <a:schemeClr val="tx2">
                    <a:lumMod val="65000"/>
                  </a:schemeClr>
                </a:solidFill>
              </a:rPr>
              <a:t>[unhealthy relationship behavior]</a:t>
            </a:r>
          </a:p>
          <a:p>
            <a:pPr marL="0" indent="0">
              <a:buNone/>
            </a:pPr>
            <a:endParaRPr lang="en-US" dirty="0">
              <a:solidFill>
                <a:schemeClr val="tx2">
                  <a:lumMod val="65000"/>
                </a:schemeClr>
              </a:solidFill>
            </a:endParaRPr>
          </a:p>
          <a:p>
            <a:endParaRPr lang="en-US" dirty="0"/>
          </a:p>
        </p:txBody>
      </p:sp>
    </p:spTree>
    <p:extLst>
      <p:ext uri="{BB962C8B-B14F-4D97-AF65-F5344CB8AC3E}">
        <p14:creationId xmlns:p14="http://schemas.microsoft.com/office/powerpoint/2010/main" val="55996287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EDDB-4B04-4E9A-87B6-7508CB3682C9}"/>
              </a:ext>
            </a:extLst>
          </p:cNvPr>
          <p:cNvSpPr>
            <a:spLocks noGrp="1"/>
          </p:cNvSpPr>
          <p:nvPr>
            <p:ph type="title"/>
          </p:nvPr>
        </p:nvSpPr>
        <p:spPr/>
        <p:txBody>
          <a:bodyPr/>
          <a:lstStyle/>
          <a:p>
            <a:r>
              <a:rPr lang="en-US" dirty="0">
                <a:solidFill>
                  <a:srgbClr val="9D2D34"/>
                </a:solidFill>
              </a:rPr>
              <a:t>Healthy, Unhealthy, and Unsafe Behaviors</a:t>
            </a:r>
          </a:p>
        </p:txBody>
      </p:sp>
      <p:pic>
        <p:nvPicPr>
          <p:cNvPr id="5" name="Picture 4" descr="An illustration of a traffic light.">
            <a:extLst>
              <a:ext uri="{FF2B5EF4-FFF2-40B4-BE49-F238E27FC236}">
                <a16:creationId xmlns:a16="http://schemas.microsoft.com/office/drawing/2014/main" id="{A0970212-4242-64F4-C739-D1C735205F4B}"/>
              </a:ext>
            </a:extLst>
          </p:cNvPr>
          <p:cNvPicPr>
            <a:picLocks noChangeAspect="1"/>
          </p:cNvPicPr>
          <p:nvPr/>
        </p:nvPicPr>
        <p:blipFill>
          <a:blip r:embed="rId3">
            <a:extLst>
              <a:ext uri="{28A0092B-C50C-407E-A947-70E740481C1C}">
                <a14:useLocalDpi xmlns:a14="http://schemas.microsoft.com/office/drawing/2010/main" val="0"/>
              </a:ext>
            </a:extLst>
          </a:blip>
          <a:srcRect b="6312"/>
          <a:stretch>
            <a:fillRect/>
          </a:stretch>
        </p:blipFill>
        <p:spPr>
          <a:xfrm>
            <a:off x="312420" y="845820"/>
            <a:ext cx="2000986" cy="4297680"/>
          </a:xfrm>
          <a:prstGeom prst="rect">
            <a:avLst/>
          </a:prstGeom>
        </p:spPr>
      </p:pic>
      <p:sp>
        <p:nvSpPr>
          <p:cNvPr id="3" name="Text Placeholder 2">
            <a:extLst>
              <a:ext uri="{FF2B5EF4-FFF2-40B4-BE49-F238E27FC236}">
                <a16:creationId xmlns:a16="http://schemas.microsoft.com/office/drawing/2014/main" id="{CBDDE4E8-6DC2-4598-A8E0-D3EBE6481594}"/>
              </a:ext>
            </a:extLst>
          </p:cNvPr>
          <p:cNvSpPr>
            <a:spLocks noGrp="1"/>
          </p:cNvSpPr>
          <p:nvPr>
            <p:ph type="body" sz="quarter" idx="10"/>
          </p:nvPr>
        </p:nvSpPr>
        <p:spPr>
          <a:xfrm>
            <a:off x="2259106" y="1301675"/>
            <a:ext cx="6427693" cy="3198888"/>
          </a:xfrm>
        </p:spPr>
        <p:txBody>
          <a:bodyPr/>
          <a:lstStyle/>
          <a:p>
            <a:pPr marL="0" indent="0">
              <a:buNone/>
            </a:pPr>
            <a:r>
              <a:rPr lang="en-US" sz="2800" b="1" dirty="0">
                <a:solidFill>
                  <a:schemeClr val="accent4">
                    <a:lumMod val="50000"/>
                  </a:schemeClr>
                </a:solidFill>
              </a:rPr>
              <a:t>Unsafe</a:t>
            </a:r>
            <a:r>
              <a:rPr lang="en-US" dirty="0">
                <a:solidFill>
                  <a:schemeClr val="accent4">
                    <a:lumMod val="50000"/>
                  </a:schemeClr>
                </a:solidFill>
              </a:rPr>
              <a:t> – Things that may cause physical, sexual, or emotional harm</a:t>
            </a:r>
            <a:endParaRPr lang="en-US" sz="1600" b="1" dirty="0">
              <a:solidFill>
                <a:schemeClr val="accent4">
                  <a:lumMod val="50000"/>
                </a:schemeClr>
              </a:solidFill>
            </a:endParaRPr>
          </a:p>
          <a:p>
            <a:pPr marL="0" indent="0">
              <a:buNone/>
            </a:pPr>
            <a:r>
              <a:rPr lang="en-US" sz="2800" b="1" dirty="0">
                <a:solidFill>
                  <a:schemeClr val="accent4">
                    <a:lumMod val="50000"/>
                  </a:schemeClr>
                </a:solidFill>
              </a:rPr>
              <a:t>Unhealthy</a:t>
            </a:r>
            <a:r>
              <a:rPr lang="en-US" dirty="0">
                <a:solidFill>
                  <a:schemeClr val="accent4">
                    <a:lumMod val="50000"/>
                  </a:schemeClr>
                </a:solidFill>
              </a:rPr>
              <a:t>– Unhealthy behaviors between friends, between people who do not know each other, and between dating partners</a:t>
            </a:r>
            <a:endParaRPr lang="en-US" sz="1600" b="1" dirty="0">
              <a:solidFill>
                <a:schemeClr val="accent4">
                  <a:lumMod val="50000"/>
                </a:schemeClr>
              </a:solidFill>
            </a:endParaRPr>
          </a:p>
          <a:p>
            <a:pPr marL="0" indent="0">
              <a:buNone/>
            </a:pPr>
            <a:r>
              <a:rPr lang="en-US" sz="2800" b="1" dirty="0">
                <a:solidFill>
                  <a:schemeClr val="accent4">
                    <a:lumMod val="50000"/>
                  </a:schemeClr>
                </a:solidFill>
              </a:rPr>
              <a:t>Healthy</a:t>
            </a:r>
            <a:r>
              <a:rPr lang="en-US" dirty="0">
                <a:solidFill>
                  <a:schemeClr val="accent4">
                    <a:lumMod val="50000"/>
                  </a:schemeClr>
                </a:solidFill>
              </a:rPr>
              <a:t>– Things people do and ways people treat each other that are healthy</a:t>
            </a:r>
            <a:endParaRPr lang="en-US" b="1" dirty="0">
              <a:solidFill>
                <a:schemeClr val="accent4">
                  <a:lumMod val="50000"/>
                </a:schemeClr>
              </a:solidFill>
            </a:endParaRPr>
          </a:p>
          <a:p>
            <a:pPr marL="0" indent="0">
              <a:buNone/>
            </a:pPr>
            <a:endParaRPr lang="en-US" sz="3200" b="1" dirty="0">
              <a:solidFill>
                <a:srgbClr val="39B38C"/>
              </a:solidFill>
            </a:endParaRPr>
          </a:p>
        </p:txBody>
      </p:sp>
    </p:spTree>
    <p:extLst>
      <p:ext uri="{BB962C8B-B14F-4D97-AF65-F5344CB8AC3E}">
        <p14:creationId xmlns:p14="http://schemas.microsoft.com/office/powerpoint/2010/main" val="229270909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E63-247A-436E-81E0-B82CA79036CA}"/>
              </a:ext>
            </a:extLst>
          </p:cNvPr>
          <p:cNvSpPr>
            <a:spLocks noGrp="1"/>
          </p:cNvSpPr>
          <p:nvPr>
            <p:ph type="title"/>
          </p:nvPr>
        </p:nvSpPr>
        <p:spPr/>
        <p:txBody>
          <a:bodyPr/>
          <a:lstStyle/>
          <a:p>
            <a:r>
              <a:rPr lang="en-US" dirty="0">
                <a:solidFill>
                  <a:srgbClr val="9D2D34"/>
                </a:solidFill>
              </a:rPr>
              <a:t>What is Teen Dating Violence?</a:t>
            </a:r>
          </a:p>
        </p:txBody>
      </p:sp>
      <p:sp>
        <p:nvSpPr>
          <p:cNvPr id="3" name="Text Placeholder 2">
            <a:extLst>
              <a:ext uri="{FF2B5EF4-FFF2-40B4-BE49-F238E27FC236}">
                <a16:creationId xmlns:a16="http://schemas.microsoft.com/office/drawing/2014/main" id="{36367B17-4249-4F3D-B7C7-F7DB7FD1B843}"/>
              </a:ext>
            </a:extLst>
          </p:cNvPr>
          <p:cNvSpPr>
            <a:spLocks noGrp="1"/>
          </p:cNvSpPr>
          <p:nvPr>
            <p:ph type="body" sz="quarter" idx="10"/>
          </p:nvPr>
        </p:nvSpPr>
        <p:spPr>
          <a:xfrm>
            <a:off x="457200" y="815975"/>
            <a:ext cx="8229600" cy="3341688"/>
          </a:xfrm>
        </p:spPr>
        <p:txBody>
          <a:bodyPr/>
          <a:lstStyle/>
          <a:p>
            <a:r>
              <a:rPr lang="en-US" dirty="0">
                <a:solidFill>
                  <a:schemeClr val="accent4">
                    <a:lumMod val="50000"/>
                  </a:schemeClr>
                </a:solidFill>
              </a:rPr>
              <a:t>Dating violence is the use of physical, sexual, or emotional violence within a dating relationship, including stalking </a:t>
            </a:r>
          </a:p>
          <a:p>
            <a:r>
              <a:rPr lang="en-US" dirty="0">
                <a:solidFill>
                  <a:schemeClr val="accent4">
                    <a:lumMod val="50000"/>
                  </a:schemeClr>
                </a:solidFill>
              </a:rPr>
              <a:t>It can happen in person or electronically (such as through text message, e-mail, and social media)</a:t>
            </a:r>
          </a:p>
          <a:p>
            <a:r>
              <a:rPr lang="en-US" dirty="0">
                <a:solidFill>
                  <a:schemeClr val="accent4">
                    <a:lumMod val="50000"/>
                  </a:schemeClr>
                </a:solidFill>
              </a:rPr>
              <a:t>It happens in both casual and serious relationships and may take place between a current or past dating partner</a:t>
            </a:r>
          </a:p>
          <a:p>
            <a:r>
              <a:rPr lang="en-US" dirty="0">
                <a:solidFill>
                  <a:schemeClr val="accent4">
                    <a:lumMod val="50000"/>
                  </a:schemeClr>
                </a:solidFill>
              </a:rPr>
              <a:t>It often starts with hurtful teasing and name calling- if it is a part of an abusive pattern, these things can lead to physical and sexual violence</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1219714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49A0-6F18-458C-A4E5-1A101C3E977A}"/>
              </a:ext>
            </a:extLst>
          </p:cNvPr>
          <p:cNvSpPr>
            <a:spLocks noGrp="1"/>
          </p:cNvSpPr>
          <p:nvPr>
            <p:ph type="title"/>
          </p:nvPr>
        </p:nvSpPr>
        <p:spPr/>
        <p:txBody>
          <a:bodyPr/>
          <a:lstStyle/>
          <a:p>
            <a:r>
              <a:rPr lang="en-US" dirty="0">
                <a:solidFill>
                  <a:srgbClr val="9D2D34"/>
                </a:solidFill>
              </a:rPr>
              <a:t>Understanding Teen Dating Violence</a:t>
            </a:r>
          </a:p>
        </p:txBody>
      </p:sp>
      <p:sp>
        <p:nvSpPr>
          <p:cNvPr id="3" name="Text Placeholder 2">
            <a:extLst>
              <a:ext uri="{FF2B5EF4-FFF2-40B4-BE49-F238E27FC236}">
                <a16:creationId xmlns:a16="http://schemas.microsoft.com/office/drawing/2014/main" id="{2211E4AF-4217-4B9D-A3C8-F2A369C1BDAB}"/>
              </a:ext>
            </a:extLst>
          </p:cNvPr>
          <p:cNvSpPr>
            <a:spLocks noGrp="1"/>
          </p:cNvSpPr>
          <p:nvPr>
            <p:ph type="body" sz="quarter" idx="10"/>
          </p:nvPr>
        </p:nvSpPr>
        <p:spPr/>
        <p:txBody>
          <a:bodyPr/>
          <a:lstStyle/>
          <a:p>
            <a:r>
              <a:rPr lang="en-US" b="1" dirty="0">
                <a:solidFill>
                  <a:schemeClr val="accent4">
                    <a:lumMod val="50000"/>
                  </a:schemeClr>
                </a:solidFill>
              </a:rPr>
              <a:t>Physical dating violence </a:t>
            </a:r>
            <a:r>
              <a:rPr lang="en-US" dirty="0">
                <a:solidFill>
                  <a:schemeClr val="accent4">
                    <a:lumMod val="50000"/>
                  </a:schemeClr>
                </a:solidFill>
              </a:rPr>
              <a:t>is any physical act intended to scare, hurt, or injure someone</a:t>
            </a:r>
          </a:p>
          <a:p>
            <a:r>
              <a:rPr lang="en-US" b="1" dirty="0">
                <a:solidFill>
                  <a:schemeClr val="accent4">
                    <a:lumMod val="50000"/>
                  </a:schemeClr>
                </a:solidFill>
              </a:rPr>
              <a:t>Sexual dating violence </a:t>
            </a:r>
            <a:r>
              <a:rPr lang="en-US" dirty="0">
                <a:solidFill>
                  <a:schemeClr val="accent4">
                    <a:lumMod val="50000"/>
                  </a:schemeClr>
                </a:solidFill>
              </a:rPr>
              <a:t>involves forcing someone to do something sexual</a:t>
            </a:r>
          </a:p>
          <a:p>
            <a:r>
              <a:rPr lang="en-US" b="1" dirty="0">
                <a:solidFill>
                  <a:schemeClr val="accent4">
                    <a:lumMod val="50000"/>
                  </a:schemeClr>
                </a:solidFill>
              </a:rPr>
              <a:t>Sexual harassment </a:t>
            </a:r>
            <a:r>
              <a:rPr lang="en-US" dirty="0">
                <a:solidFill>
                  <a:schemeClr val="accent4">
                    <a:lumMod val="50000"/>
                  </a:schemeClr>
                </a:solidFill>
              </a:rPr>
              <a:t>is a form of sexual violence- it includes sexual comments or acts intended to hurt, offend, or intimidate someone else</a:t>
            </a:r>
          </a:p>
          <a:p>
            <a:r>
              <a:rPr lang="en-US" b="1" dirty="0">
                <a:solidFill>
                  <a:schemeClr val="accent4">
                    <a:lumMod val="50000"/>
                  </a:schemeClr>
                </a:solidFill>
              </a:rPr>
              <a:t>Verbal or emotional abuse</a:t>
            </a:r>
            <a:r>
              <a:rPr lang="en-US" dirty="0">
                <a:solidFill>
                  <a:schemeClr val="accent4">
                    <a:lumMod val="50000"/>
                  </a:schemeClr>
                </a:solidFill>
              </a:rPr>
              <a:t> involves using threats, insults, humiliation, or other behaviors to control or isolate someone, or to harm their self-esteem</a:t>
            </a:r>
            <a:endParaRPr lang="en-US" b="1" dirty="0">
              <a:solidFill>
                <a:schemeClr val="accent4">
                  <a:lumMod val="50000"/>
                </a:schemeClr>
              </a:solidFill>
            </a:endParaRPr>
          </a:p>
          <a:p>
            <a:r>
              <a:rPr lang="en-US" b="1" dirty="0">
                <a:solidFill>
                  <a:schemeClr val="accent4">
                    <a:lumMod val="50000"/>
                  </a:schemeClr>
                </a:solidFill>
              </a:rPr>
              <a:t>Stalking behaviors </a:t>
            </a:r>
            <a:r>
              <a:rPr lang="en-US" dirty="0">
                <a:solidFill>
                  <a:schemeClr val="accent4">
                    <a:lumMod val="50000"/>
                  </a:schemeClr>
                </a:solidFill>
              </a:rPr>
              <a:t>are threatening acts used by someone that is both unwanted and causes fear in the other person</a:t>
            </a:r>
            <a:endParaRPr lang="en-US" b="1" dirty="0">
              <a:solidFill>
                <a:schemeClr val="accent4">
                  <a:lumMod val="50000"/>
                </a:schemeClr>
              </a:solidFill>
            </a:endParaRPr>
          </a:p>
        </p:txBody>
      </p:sp>
    </p:spTree>
    <p:extLst>
      <p:ext uri="{BB962C8B-B14F-4D97-AF65-F5344CB8AC3E}">
        <p14:creationId xmlns:p14="http://schemas.microsoft.com/office/powerpoint/2010/main" val="232857260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DAACD-33E0-174E-EC10-68A55FDE8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0330A-E17C-4CC7-26E7-1DC380FB56B9}"/>
              </a:ext>
            </a:extLst>
          </p:cNvPr>
          <p:cNvSpPr>
            <a:spLocks noGrp="1"/>
          </p:cNvSpPr>
          <p:nvPr>
            <p:ph type="title"/>
          </p:nvPr>
        </p:nvSpPr>
        <p:spPr/>
        <p:txBody>
          <a:bodyPr/>
          <a:lstStyle/>
          <a:p>
            <a:r>
              <a:rPr lang="en-US" dirty="0">
                <a:solidFill>
                  <a:srgbClr val="9D2D34"/>
                </a:solidFill>
              </a:rPr>
              <a:t>Teen Dating Violence: True or False?</a:t>
            </a:r>
          </a:p>
        </p:txBody>
      </p:sp>
      <p:pic>
        <p:nvPicPr>
          <p:cNvPr id="5" name="Picture 4" descr="Table with different true and false statements about teen dating violence. ">
            <a:extLst>
              <a:ext uri="{FF2B5EF4-FFF2-40B4-BE49-F238E27FC236}">
                <a16:creationId xmlns:a16="http://schemas.microsoft.com/office/drawing/2014/main" id="{25F53177-55C6-FCC2-3C74-1F981EBF7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6789" y="775309"/>
            <a:ext cx="6749456" cy="3863792"/>
          </a:xfrm>
          <a:prstGeom prst="rect">
            <a:avLst/>
          </a:prstGeom>
        </p:spPr>
      </p:pic>
      <p:sp>
        <p:nvSpPr>
          <p:cNvPr id="6" name="Text Placeholder 8">
            <a:extLst>
              <a:ext uri="{FF2B5EF4-FFF2-40B4-BE49-F238E27FC236}">
                <a16:creationId xmlns:a16="http://schemas.microsoft.com/office/drawing/2014/main" id="{C17E7DB4-5EBC-E3AC-695B-5DF49F4C1F79}"/>
              </a:ext>
            </a:extLst>
          </p:cNvPr>
          <p:cNvSpPr>
            <a:spLocks noGrp="1"/>
          </p:cNvSpPr>
          <p:nvPr>
            <p:ph type="body" sz="quarter" idx="10"/>
          </p:nvPr>
        </p:nvSpPr>
        <p:spPr>
          <a:xfrm>
            <a:off x="457198" y="4629150"/>
            <a:ext cx="8229600" cy="365630"/>
          </a:xfrm>
        </p:spPr>
        <p:txBody>
          <a:bodyPr/>
          <a:lstStyle/>
          <a:p>
            <a:pPr marL="0" indent="0" algn="ctr">
              <a:buNone/>
            </a:pPr>
            <a:r>
              <a:rPr lang="en-US" sz="1800" b="1" dirty="0"/>
              <a:t>Complete activity on page 16 in your handbooks.</a:t>
            </a:r>
          </a:p>
        </p:txBody>
      </p:sp>
    </p:spTree>
    <p:extLst>
      <p:ext uri="{BB962C8B-B14F-4D97-AF65-F5344CB8AC3E}">
        <p14:creationId xmlns:p14="http://schemas.microsoft.com/office/powerpoint/2010/main" val="40966182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0B717B-5F8E-4096-B96A-720DBC7857BF}"/>
              </a:ext>
            </a:extLst>
          </p:cNvPr>
          <p:cNvSpPr>
            <a:spLocks noGrp="1"/>
          </p:cNvSpPr>
          <p:nvPr>
            <p:ph type="title"/>
          </p:nvPr>
        </p:nvSpPr>
        <p:spPr/>
        <p:txBody>
          <a:bodyPr/>
          <a:lstStyle/>
          <a:p>
            <a:r>
              <a:rPr lang="en-US" dirty="0">
                <a:solidFill>
                  <a:srgbClr val="9D2D34"/>
                </a:solidFill>
              </a:rPr>
              <a:t>Teen Dating Violence: True or False Answers</a:t>
            </a:r>
          </a:p>
        </p:txBody>
      </p:sp>
      <p:sp>
        <p:nvSpPr>
          <p:cNvPr id="6" name="Text Placeholder 5">
            <a:extLst>
              <a:ext uri="{FF2B5EF4-FFF2-40B4-BE49-F238E27FC236}">
                <a16:creationId xmlns:a16="http://schemas.microsoft.com/office/drawing/2014/main" id="{4F602B1B-6661-4274-AD0B-1FC1F6B5CDB7}"/>
              </a:ext>
            </a:extLst>
          </p:cNvPr>
          <p:cNvSpPr>
            <a:spLocks noGrp="1"/>
          </p:cNvSpPr>
          <p:nvPr>
            <p:ph type="body" sz="quarter" idx="10"/>
          </p:nvPr>
        </p:nvSpPr>
        <p:spPr/>
        <p:txBody>
          <a:bodyPr/>
          <a:lstStyle/>
          <a:p>
            <a:pPr marL="457200" indent="-457200">
              <a:buFont typeface="+mj-lt"/>
              <a:buAutoNum type="arabicPeriod"/>
            </a:pPr>
            <a:r>
              <a:rPr lang="en-US" dirty="0">
                <a:solidFill>
                  <a:schemeClr val="accent4">
                    <a:lumMod val="50000"/>
                  </a:schemeClr>
                </a:solidFill>
              </a:rPr>
              <a:t>False</a:t>
            </a:r>
          </a:p>
          <a:p>
            <a:pPr marL="457200" indent="-457200">
              <a:buFont typeface="+mj-lt"/>
              <a:buAutoNum type="arabicPeriod"/>
            </a:pPr>
            <a:r>
              <a:rPr lang="en-US" dirty="0">
                <a:solidFill>
                  <a:schemeClr val="accent4">
                    <a:lumMod val="50000"/>
                  </a:schemeClr>
                </a:solidFill>
              </a:rPr>
              <a:t>False</a:t>
            </a:r>
          </a:p>
          <a:p>
            <a:pPr marL="457200" indent="-457200">
              <a:buFont typeface="+mj-lt"/>
              <a:buAutoNum type="arabicPeriod"/>
            </a:pPr>
            <a:r>
              <a:rPr lang="en-US" dirty="0">
                <a:solidFill>
                  <a:schemeClr val="accent4">
                    <a:lumMod val="50000"/>
                  </a:schemeClr>
                </a:solidFill>
              </a:rPr>
              <a:t>True</a:t>
            </a:r>
          </a:p>
          <a:p>
            <a:pPr marL="457200" indent="-457200">
              <a:buFont typeface="+mj-lt"/>
              <a:buAutoNum type="arabicPeriod"/>
            </a:pPr>
            <a:r>
              <a:rPr lang="en-US" dirty="0">
                <a:solidFill>
                  <a:schemeClr val="accent4">
                    <a:lumMod val="50000"/>
                  </a:schemeClr>
                </a:solidFill>
              </a:rPr>
              <a:t>False</a:t>
            </a:r>
          </a:p>
          <a:p>
            <a:pPr marL="457200" indent="-457200">
              <a:buFont typeface="+mj-lt"/>
              <a:buAutoNum type="arabicPeriod"/>
            </a:pPr>
            <a:r>
              <a:rPr lang="en-US" dirty="0">
                <a:solidFill>
                  <a:schemeClr val="accent4">
                    <a:lumMod val="50000"/>
                  </a:schemeClr>
                </a:solidFill>
              </a:rPr>
              <a:t>False</a:t>
            </a:r>
          </a:p>
          <a:p>
            <a:pPr marL="457200" indent="-457200">
              <a:buFont typeface="+mj-lt"/>
              <a:buAutoNum type="arabicPeriod"/>
            </a:pPr>
            <a:r>
              <a:rPr lang="en-US" dirty="0">
                <a:solidFill>
                  <a:schemeClr val="accent4">
                    <a:lumMod val="50000"/>
                  </a:schemeClr>
                </a:solidFill>
              </a:rPr>
              <a:t>True</a:t>
            </a:r>
          </a:p>
          <a:p>
            <a:pPr marL="457200" indent="-457200">
              <a:buFont typeface="+mj-lt"/>
              <a:buAutoNum type="arabicPeriod"/>
            </a:pPr>
            <a:r>
              <a:rPr lang="en-US" dirty="0">
                <a:solidFill>
                  <a:schemeClr val="accent4">
                    <a:lumMod val="50000"/>
                  </a:schemeClr>
                </a:solidFill>
              </a:rPr>
              <a:t>True</a:t>
            </a:r>
          </a:p>
        </p:txBody>
      </p:sp>
    </p:spTree>
    <p:extLst>
      <p:ext uri="{BB962C8B-B14F-4D97-AF65-F5344CB8AC3E}">
        <p14:creationId xmlns:p14="http://schemas.microsoft.com/office/powerpoint/2010/main" val="380001191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7027-2136-43A9-B4C5-6FF05D364BED}"/>
              </a:ext>
            </a:extLst>
          </p:cNvPr>
          <p:cNvSpPr>
            <a:spLocks noGrp="1"/>
          </p:cNvSpPr>
          <p:nvPr>
            <p:ph type="title"/>
          </p:nvPr>
        </p:nvSpPr>
        <p:spPr/>
        <p:txBody>
          <a:bodyPr/>
          <a:lstStyle/>
          <a:p>
            <a:r>
              <a:rPr lang="en-US" dirty="0">
                <a:solidFill>
                  <a:srgbClr val="9D2D34"/>
                </a:solidFill>
              </a:rPr>
              <a:t>Red-Yellow-Green Light</a:t>
            </a:r>
          </a:p>
        </p:txBody>
      </p:sp>
      <p:pic>
        <p:nvPicPr>
          <p:cNvPr id="5" name="Picture 4" descr="An illustration of a traffic light.">
            <a:extLst>
              <a:ext uri="{FF2B5EF4-FFF2-40B4-BE49-F238E27FC236}">
                <a16:creationId xmlns:a16="http://schemas.microsoft.com/office/drawing/2014/main" id="{450AF1D3-D571-1CDC-4F56-E425A927F3C6}"/>
              </a:ext>
            </a:extLst>
          </p:cNvPr>
          <p:cNvPicPr>
            <a:picLocks noChangeAspect="1"/>
          </p:cNvPicPr>
          <p:nvPr/>
        </p:nvPicPr>
        <p:blipFill>
          <a:blip r:embed="rId3">
            <a:extLst>
              <a:ext uri="{28A0092B-C50C-407E-A947-70E740481C1C}">
                <a14:useLocalDpi xmlns:a14="http://schemas.microsoft.com/office/drawing/2010/main" val="0"/>
              </a:ext>
            </a:extLst>
          </a:blip>
          <a:srcRect b="6312"/>
          <a:stretch>
            <a:fillRect/>
          </a:stretch>
        </p:blipFill>
        <p:spPr>
          <a:xfrm>
            <a:off x="312420" y="845820"/>
            <a:ext cx="2000986" cy="4297680"/>
          </a:xfrm>
          <a:prstGeom prst="rect">
            <a:avLst/>
          </a:prstGeom>
        </p:spPr>
      </p:pic>
      <p:sp>
        <p:nvSpPr>
          <p:cNvPr id="3" name="Text Placeholder 2">
            <a:extLst>
              <a:ext uri="{FF2B5EF4-FFF2-40B4-BE49-F238E27FC236}">
                <a16:creationId xmlns:a16="http://schemas.microsoft.com/office/drawing/2014/main" id="{E1983488-DD4E-4EAB-A565-2E6157F093AD}"/>
              </a:ext>
            </a:extLst>
          </p:cNvPr>
          <p:cNvSpPr>
            <a:spLocks noGrp="1"/>
          </p:cNvSpPr>
          <p:nvPr>
            <p:ph type="body" sz="quarter" idx="10"/>
          </p:nvPr>
        </p:nvSpPr>
        <p:spPr>
          <a:xfrm>
            <a:off x="2303720" y="1346791"/>
            <a:ext cx="6383079" cy="3153772"/>
          </a:xfrm>
        </p:spPr>
        <p:txBody>
          <a:bodyPr/>
          <a:lstStyle/>
          <a:p>
            <a:pPr marL="0" indent="0">
              <a:buNone/>
            </a:pPr>
            <a:r>
              <a:rPr lang="en-US" b="1" dirty="0">
                <a:solidFill>
                  <a:schemeClr val="accent4">
                    <a:lumMod val="50000"/>
                  </a:schemeClr>
                </a:solidFill>
              </a:rPr>
              <a:t>Red light: </a:t>
            </a:r>
            <a:r>
              <a:rPr lang="en-US" dirty="0">
                <a:solidFill>
                  <a:schemeClr val="accent4">
                    <a:lumMod val="50000"/>
                  </a:schemeClr>
                </a:solidFill>
              </a:rPr>
              <a:t>STOP! Get help from a trusted adult</a:t>
            </a:r>
          </a:p>
          <a:p>
            <a:pPr marL="0" indent="0">
              <a:buNone/>
            </a:pPr>
            <a:endParaRPr lang="en-US" dirty="0">
              <a:solidFill>
                <a:schemeClr val="accent4">
                  <a:lumMod val="50000"/>
                </a:schemeClr>
              </a:solidFill>
            </a:endParaRPr>
          </a:p>
          <a:p>
            <a:pPr marL="0" indent="0">
              <a:buNone/>
            </a:pPr>
            <a:r>
              <a:rPr lang="en-US" b="1" dirty="0">
                <a:solidFill>
                  <a:schemeClr val="accent4">
                    <a:lumMod val="50000"/>
                  </a:schemeClr>
                </a:solidFill>
              </a:rPr>
              <a:t>Yellow light: </a:t>
            </a:r>
            <a:r>
              <a:rPr lang="en-US" dirty="0">
                <a:solidFill>
                  <a:schemeClr val="accent4">
                    <a:lumMod val="50000"/>
                  </a:schemeClr>
                </a:solidFill>
              </a:rPr>
              <a:t>Caution/worrisome, use healthy communication skills and/or talk to a trusted adult</a:t>
            </a:r>
          </a:p>
          <a:p>
            <a:pPr marL="0" indent="0">
              <a:buNone/>
            </a:pPr>
            <a:endParaRPr lang="en-US" dirty="0">
              <a:solidFill>
                <a:schemeClr val="accent4">
                  <a:lumMod val="50000"/>
                </a:schemeClr>
              </a:solidFill>
            </a:endParaRPr>
          </a:p>
          <a:p>
            <a:pPr marL="0" indent="0">
              <a:buNone/>
            </a:pPr>
            <a:r>
              <a:rPr lang="en-US" b="1" dirty="0">
                <a:solidFill>
                  <a:schemeClr val="accent4">
                    <a:lumMod val="50000"/>
                  </a:schemeClr>
                </a:solidFill>
              </a:rPr>
              <a:t>Green light: </a:t>
            </a:r>
            <a:r>
              <a:rPr lang="en-US" dirty="0">
                <a:solidFill>
                  <a:schemeClr val="accent4">
                    <a:lumMod val="50000"/>
                  </a:schemeClr>
                </a:solidFill>
              </a:rPr>
              <a:t>Healthy, Go </a:t>
            </a:r>
          </a:p>
        </p:txBody>
      </p:sp>
    </p:spTree>
    <p:extLst>
      <p:ext uri="{BB962C8B-B14F-4D97-AF65-F5344CB8AC3E}">
        <p14:creationId xmlns:p14="http://schemas.microsoft.com/office/powerpoint/2010/main" val="376820376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3688-0CAA-49B0-90D9-DD3DD16C7D66}"/>
              </a:ext>
            </a:extLst>
          </p:cNvPr>
          <p:cNvSpPr>
            <a:spLocks noGrp="1"/>
          </p:cNvSpPr>
          <p:nvPr>
            <p:ph type="title"/>
          </p:nvPr>
        </p:nvSpPr>
        <p:spPr/>
        <p:txBody>
          <a:bodyPr/>
          <a:lstStyle/>
          <a:p>
            <a:r>
              <a:rPr lang="en-US" dirty="0">
                <a:solidFill>
                  <a:srgbClr val="9D2D34"/>
                </a:solidFill>
              </a:rPr>
              <a:t>Red-Yellow-Green Light </a:t>
            </a:r>
          </a:p>
        </p:txBody>
      </p:sp>
      <p:sp>
        <p:nvSpPr>
          <p:cNvPr id="3" name="Text Placeholder 2">
            <a:extLst>
              <a:ext uri="{FF2B5EF4-FFF2-40B4-BE49-F238E27FC236}">
                <a16:creationId xmlns:a16="http://schemas.microsoft.com/office/drawing/2014/main" id="{12E63E2B-2241-4674-B14E-3A0CE08B930A}"/>
              </a:ext>
            </a:extLst>
          </p:cNvPr>
          <p:cNvSpPr>
            <a:spLocks noGrp="1"/>
          </p:cNvSpPr>
          <p:nvPr>
            <p:ph type="body" sz="quarter" idx="10"/>
          </p:nvPr>
        </p:nvSpPr>
        <p:spPr>
          <a:xfrm>
            <a:off x="457200" y="792241"/>
            <a:ext cx="8488680" cy="4247592"/>
          </a:xfrm>
        </p:spPr>
        <p:txBody>
          <a:bodyPr/>
          <a:lstStyle/>
          <a:p>
            <a:pPr marL="457200" indent="-457200">
              <a:buFont typeface="+mj-lt"/>
              <a:buAutoNum type="arabicPeriod"/>
            </a:pPr>
            <a:r>
              <a:rPr lang="en-US" sz="1995" dirty="0">
                <a:solidFill>
                  <a:schemeClr val="accent4">
                    <a:lumMod val="50000"/>
                  </a:schemeClr>
                </a:solidFill>
              </a:rPr>
              <a:t>I have been going out with my boyfriend for a few weeks. We got into a disagreement about what we were going to do on Friday night, but we talked through it and were nice to each other even though we did not agree.</a:t>
            </a:r>
          </a:p>
          <a:p>
            <a:pPr marL="461963" lvl="1" indent="0">
              <a:buNone/>
            </a:pPr>
            <a:r>
              <a:rPr lang="en-US" sz="1995" b="1" dirty="0">
                <a:solidFill>
                  <a:schemeClr val="accent4">
                    <a:lumMod val="50000"/>
                  </a:schemeClr>
                </a:solidFill>
              </a:rPr>
              <a:t>GREEN LIGHT</a:t>
            </a:r>
          </a:p>
          <a:p>
            <a:pPr marL="457200" indent="-457200">
              <a:buFont typeface="+mj-lt"/>
              <a:buAutoNum type="arabicPeriod"/>
            </a:pPr>
            <a:r>
              <a:rPr lang="en-US" sz="1995" dirty="0">
                <a:solidFill>
                  <a:schemeClr val="accent4">
                    <a:lumMod val="50000"/>
                  </a:schemeClr>
                </a:solidFill>
              </a:rPr>
              <a:t>I got into my first argument with my boyfriend. It was about what movie to watch. I called him a jerk and then apologized.</a:t>
            </a:r>
          </a:p>
          <a:p>
            <a:pPr marL="461963" lvl="1" indent="0">
              <a:buNone/>
            </a:pPr>
            <a:r>
              <a:rPr lang="en-US" sz="1995" b="1" dirty="0">
                <a:solidFill>
                  <a:schemeClr val="accent4">
                    <a:lumMod val="50000"/>
                  </a:schemeClr>
                </a:solidFill>
              </a:rPr>
              <a:t>YELLOW LIGHT</a:t>
            </a:r>
          </a:p>
          <a:p>
            <a:pPr marL="457200" indent="-457200">
              <a:buFont typeface="+mj-lt"/>
              <a:buAutoNum type="arabicPeriod"/>
            </a:pPr>
            <a:r>
              <a:rPr lang="en-US" sz="1995" dirty="0">
                <a:solidFill>
                  <a:schemeClr val="accent4">
                    <a:lumMod val="50000"/>
                  </a:schemeClr>
                </a:solidFill>
              </a:rPr>
              <a:t>I saw my girlfriend going through my text messages.</a:t>
            </a:r>
          </a:p>
          <a:p>
            <a:pPr marL="461963" lvl="1" indent="0">
              <a:buNone/>
            </a:pPr>
            <a:r>
              <a:rPr lang="en-US" sz="1995" b="1" dirty="0">
                <a:solidFill>
                  <a:schemeClr val="accent4">
                    <a:lumMod val="50000"/>
                  </a:schemeClr>
                </a:solidFill>
              </a:rPr>
              <a:t>YELLOW</a:t>
            </a:r>
            <a:r>
              <a:rPr lang="en-US" sz="1995" dirty="0">
                <a:solidFill>
                  <a:schemeClr val="accent4">
                    <a:lumMod val="50000"/>
                  </a:schemeClr>
                </a:solidFill>
              </a:rPr>
              <a:t> or </a:t>
            </a:r>
            <a:r>
              <a:rPr lang="en-US" sz="1995" b="1" dirty="0">
                <a:solidFill>
                  <a:schemeClr val="accent4">
                    <a:lumMod val="50000"/>
                  </a:schemeClr>
                </a:solidFill>
              </a:rPr>
              <a:t>RED LIGHT</a:t>
            </a:r>
          </a:p>
          <a:p>
            <a:pPr marL="457200" indent="-457200">
              <a:buFont typeface="+mj-lt"/>
              <a:buAutoNum type="arabicPeriod"/>
            </a:pPr>
            <a:r>
              <a:rPr lang="en-US" dirty="0">
                <a:solidFill>
                  <a:schemeClr val="accent4">
                    <a:lumMod val="50000"/>
                  </a:schemeClr>
                </a:solidFill>
                <a:cs typeface="Calibri" panose="020F0502020204030204" pitchFamily="34" charset="0"/>
              </a:rPr>
              <a:t>My partner and I love hanging out together, but we do not like the same kind of music.</a:t>
            </a:r>
            <a:endParaRPr lang="en-US" sz="1995" dirty="0">
              <a:solidFill>
                <a:schemeClr val="accent4">
                  <a:lumMod val="50000"/>
                </a:schemeClr>
              </a:solidFill>
            </a:endParaRPr>
          </a:p>
          <a:p>
            <a:pPr marL="461963" lvl="1" indent="0">
              <a:buNone/>
            </a:pPr>
            <a:r>
              <a:rPr lang="en-US" b="1" dirty="0">
                <a:solidFill>
                  <a:schemeClr val="accent4">
                    <a:lumMod val="50000"/>
                  </a:schemeClr>
                </a:solidFill>
              </a:rPr>
              <a:t>GREEN LIGHT</a:t>
            </a:r>
          </a:p>
        </p:txBody>
      </p:sp>
    </p:spTree>
    <p:extLst>
      <p:ext uri="{BB962C8B-B14F-4D97-AF65-F5344CB8AC3E}">
        <p14:creationId xmlns:p14="http://schemas.microsoft.com/office/powerpoint/2010/main" val="789321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10014-D729-4129-A405-B98623518B89}"/>
              </a:ext>
            </a:extLst>
          </p:cNvPr>
          <p:cNvSpPr>
            <a:spLocks noGrp="1"/>
          </p:cNvSpPr>
          <p:nvPr>
            <p:ph type="title"/>
          </p:nvPr>
        </p:nvSpPr>
        <p:spPr/>
        <p:txBody>
          <a:bodyPr/>
          <a:lstStyle/>
          <a:p>
            <a:r>
              <a:rPr lang="en-US" dirty="0">
                <a:solidFill>
                  <a:srgbClr val="387CAC"/>
                </a:solidFill>
              </a:rPr>
              <a:t>Go-To Trusted Adults</a:t>
            </a:r>
          </a:p>
        </p:txBody>
      </p:sp>
      <p:pic>
        <p:nvPicPr>
          <p:cNvPr id="2" name="Picture 1" descr="A speech bubble with the text, “Name” and “How to Find This Person” written inside. ">
            <a:extLst>
              <a:ext uri="{FF2B5EF4-FFF2-40B4-BE49-F238E27FC236}">
                <a16:creationId xmlns:a16="http://schemas.microsoft.com/office/drawing/2014/main" id="{B8EA0CEB-E85C-0C63-EC32-74F7C93E60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4241" y="1119109"/>
            <a:ext cx="3734539" cy="3223021"/>
          </a:xfrm>
          <a:prstGeom prst="rect">
            <a:avLst/>
          </a:prstGeom>
        </p:spPr>
      </p:pic>
      <p:sp>
        <p:nvSpPr>
          <p:cNvPr id="3" name="Text Placeholder 2"/>
          <p:cNvSpPr>
            <a:spLocks noGrp="1"/>
          </p:cNvSpPr>
          <p:nvPr>
            <p:ph type="body" sz="quarter" idx="10"/>
          </p:nvPr>
        </p:nvSpPr>
        <p:spPr>
          <a:xfrm>
            <a:off x="4135503" y="1063229"/>
            <a:ext cx="4551296" cy="3437334"/>
          </a:xfrm>
        </p:spPr>
        <p:txBody>
          <a:bodyPr/>
          <a:lstStyle/>
          <a:p>
            <a:r>
              <a:rPr lang="en-US" dirty="0">
                <a:solidFill>
                  <a:schemeClr val="accent4">
                    <a:lumMod val="50000"/>
                  </a:schemeClr>
                </a:solidFill>
              </a:rPr>
              <a:t>Trusted adults are people who:</a:t>
            </a:r>
          </a:p>
          <a:p>
            <a:pPr lvl="1"/>
            <a:r>
              <a:rPr lang="en-US" dirty="0">
                <a:solidFill>
                  <a:schemeClr val="accent4">
                    <a:lumMod val="50000"/>
                  </a:schemeClr>
                </a:solidFill>
              </a:rPr>
              <a:t>You feel comfortable talking to</a:t>
            </a:r>
          </a:p>
          <a:p>
            <a:pPr lvl="1"/>
            <a:r>
              <a:rPr lang="en-US" dirty="0">
                <a:solidFill>
                  <a:schemeClr val="accent4">
                    <a:lumMod val="50000"/>
                  </a:schemeClr>
                </a:solidFill>
              </a:rPr>
              <a:t>Are concerned about your safety</a:t>
            </a:r>
          </a:p>
          <a:p>
            <a:pPr lvl="1"/>
            <a:r>
              <a:rPr lang="en-US" dirty="0">
                <a:solidFill>
                  <a:schemeClr val="accent4">
                    <a:lumMod val="50000"/>
                  </a:schemeClr>
                </a:solidFill>
              </a:rPr>
              <a:t>You can go to if you were having trouble with a friend, a dating partner, anyone…</a:t>
            </a:r>
          </a:p>
        </p:txBody>
      </p:sp>
    </p:spTree>
    <p:extLst>
      <p:ext uri="{BB962C8B-B14F-4D97-AF65-F5344CB8AC3E}">
        <p14:creationId xmlns:p14="http://schemas.microsoft.com/office/powerpoint/2010/main" val="267076389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26E7-2694-4E1B-9564-64A2B78A3210}"/>
              </a:ext>
            </a:extLst>
          </p:cNvPr>
          <p:cNvSpPr>
            <a:spLocks noGrp="1"/>
          </p:cNvSpPr>
          <p:nvPr>
            <p:ph type="title"/>
          </p:nvPr>
        </p:nvSpPr>
        <p:spPr/>
        <p:txBody>
          <a:bodyPr/>
          <a:lstStyle/>
          <a:p>
            <a:r>
              <a:rPr lang="en-US" dirty="0">
                <a:solidFill>
                  <a:srgbClr val="9D2D34"/>
                </a:solidFill>
              </a:rPr>
              <a:t>Red-Yellow-Green Light  </a:t>
            </a:r>
          </a:p>
        </p:txBody>
      </p:sp>
      <p:sp>
        <p:nvSpPr>
          <p:cNvPr id="3" name="Text Placeholder 2">
            <a:extLst>
              <a:ext uri="{FF2B5EF4-FFF2-40B4-BE49-F238E27FC236}">
                <a16:creationId xmlns:a16="http://schemas.microsoft.com/office/drawing/2014/main" id="{B9F3737C-7AED-44B8-9A4E-ABA9535204E1}"/>
              </a:ext>
            </a:extLst>
          </p:cNvPr>
          <p:cNvSpPr>
            <a:spLocks noGrp="1"/>
          </p:cNvSpPr>
          <p:nvPr>
            <p:ph type="body" sz="quarter" idx="10"/>
          </p:nvPr>
        </p:nvSpPr>
        <p:spPr>
          <a:xfrm>
            <a:off x="457200" y="981321"/>
            <a:ext cx="8229600" cy="3341688"/>
          </a:xfrm>
        </p:spPr>
        <p:txBody>
          <a:bodyPr/>
          <a:lstStyle/>
          <a:p>
            <a:pPr marL="457200" indent="-457200">
              <a:buFont typeface="+mj-lt"/>
              <a:buAutoNum type="arabicPeriod" startAt="5"/>
            </a:pPr>
            <a:r>
              <a:rPr lang="en-US" dirty="0">
                <a:solidFill>
                  <a:schemeClr val="accent4">
                    <a:lumMod val="50000"/>
                  </a:schemeClr>
                </a:solidFill>
                <a:cs typeface="Calibri" panose="020F0502020204030204" pitchFamily="34" charset="0"/>
              </a:rPr>
              <a:t>My boyfriend threatened to kill himself if we ever broke up.</a:t>
            </a:r>
          </a:p>
          <a:p>
            <a:pPr marL="461963" lvl="1" indent="0">
              <a:buNone/>
            </a:pPr>
            <a:r>
              <a:rPr lang="en-US" b="1" dirty="0">
                <a:solidFill>
                  <a:schemeClr val="accent4">
                    <a:lumMod val="50000"/>
                  </a:schemeClr>
                </a:solidFill>
              </a:rPr>
              <a:t>RED LIGHT</a:t>
            </a:r>
          </a:p>
          <a:p>
            <a:pPr marL="461963" indent="-457200">
              <a:buFont typeface="+mj-lt"/>
              <a:buAutoNum type="arabicPeriod" startAt="5"/>
            </a:pPr>
            <a:r>
              <a:rPr lang="en-US" dirty="0">
                <a:solidFill>
                  <a:schemeClr val="accent4">
                    <a:lumMod val="50000"/>
                  </a:schemeClr>
                </a:solidFill>
                <a:cs typeface="Calibri" panose="020F0502020204030204" pitchFamily="34" charset="0"/>
              </a:rPr>
              <a:t>Every time I wear shorts, my boyfriend yells at me, calls me fat and tells me to change into pants. I stopped wearing shorts because I am afraid that he will yell at me again. </a:t>
            </a:r>
            <a:endParaRPr lang="en-US" dirty="0">
              <a:solidFill>
                <a:schemeClr val="accent4">
                  <a:lumMod val="50000"/>
                </a:schemeClr>
              </a:solidFill>
            </a:endParaRPr>
          </a:p>
          <a:p>
            <a:pPr marL="461963" lvl="1" indent="0">
              <a:buNone/>
            </a:pPr>
            <a:r>
              <a:rPr lang="en-US" b="1" dirty="0">
                <a:solidFill>
                  <a:schemeClr val="accent4">
                    <a:lumMod val="50000"/>
                  </a:schemeClr>
                </a:solidFill>
              </a:rPr>
              <a:t>RED LIGHT</a:t>
            </a:r>
          </a:p>
          <a:p>
            <a:pPr marL="461963" indent="-457200">
              <a:buFont typeface="+mj-lt"/>
              <a:buAutoNum type="arabicPeriod" startAt="5"/>
            </a:pPr>
            <a:r>
              <a:rPr lang="en-US" dirty="0">
                <a:solidFill>
                  <a:schemeClr val="accent4">
                    <a:lumMod val="50000"/>
                  </a:schemeClr>
                </a:solidFill>
                <a:cs typeface="Calibri" panose="020F0502020204030204" pitchFamily="34" charset="0"/>
              </a:rPr>
              <a:t>When I was with my girlfriend, I let her take a “sexy” picture of me. When we broke up, she sent it to her friends. That picture was supposed to just stay between us. </a:t>
            </a:r>
          </a:p>
          <a:p>
            <a:pPr marL="461963" lvl="1" indent="0">
              <a:buNone/>
            </a:pPr>
            <a:r>
              <a:rPr lang="en-US" b="1" dirty="0">
                <a:solidFill>
                  <a:schemeClr val="accent4">
                    <a:lumMod val="50000"/>
                  </a:schemeClr>
                </a:solidFill>
              </a:rPr>
              <a:t>RED LIGHT</a:t>
            </a:r>
          </a:p>
          <a:p>
            <a:pPr marL="519113" indent="-457200">
              <a:buFont typeface="+mj-lt"/>
              <a:buAutoNum type="arabicPeriod" startAt="4"/>
            </a:pPr>
            <a:endParaRPr lang="en-US" b="1" dirty="0">
              <a:solidFill>
                <a:srgbClr val="E34C2B"/>
              </a:solidFill>
            </a:endParaRPr>
          </a:p>
          <a:p>
            <a:pPr marL="0" indent="0">
              <a:buNone/>
            </a:pPr>
            <a:endParaRPr lang="en-US" dirty="0"/>
          </a:p>
        </p:txBody>
      </p:sp>
    </p:spTree>
    <p:extLst>
      <p:ext uri="{BB962C8B-B14F-4D97-AF65-F5344CB8AC3E}">
        <p14:creationId xmlns:p14="http://schemas.microsoft.com/office/powerpoint/2010/main" val="558383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26E7-2694-4E1B-9564-64A2B78A3210}"/>
              </a:ext>
            </a:extLst>
          </p:cNvPr>
          <p:cNvSpPr>
            <a:spLocks noGrp="1"/>
          </p:cNvSpPr>
          <p:nvPr>
            <p:ph type="title"/>
          </p:nvPr>
        </p:nvSpPr>
        <p:spPr/>
        <p:txBody>
          <a:bodyPr/>
          <a:lstStyle/>
          <a:p>
            <a:r>
              <a:rPr lang="en-US" dirty="0">
                <a:solidFill>
                  <a:srgbClr val="9D2D34"/>
                </a:solidFill>
              </a:rPr>
              <a:t>Red-Yellow-Green Light   </a:t>
            </a:r>
          </a:p>
        </p:txBody>
      </p:sp>
      <p:sp>
        <p:nvSpPr>
          <p:cNvPr id="3" name="Text Placeholder 2">
            <a:extLst>
              <a:ext uri="{FF2B5EF4-FFF2-40B4-BE49-F238E27FC236}">
                <a16:creationId xmlns:a16="http://schemas.microsoft.com/office/drawing/2014/main" id="{B9F3737C-7AED-44B8-9A4E-ABA9535204E1}"/>
              </a:ext>
            </a:extLst>
          </p:cNvPr>
          <p:cNvSpPr>
            <a:spLocks noGrp="1"/>
          </p:cNvSpPr>
          <p:nvPr>
            <p:ph type="body" sz="quarter" idx="10"/>
          </p:nvPr>
        </p:nvSpPr>
        <p:spPr>
          <a:xfrm>
            <a:off x="457200" y="981321"/>
            <a:ext cx="8229600" cy="3341688"/>
          </a:xfrm>
        </p:spPr>
        <p:txBody>
          <a:bodyPr/>
          <a:lstStyle/>
          <a:p>
            <a:pPr marL="457200" indent="-457200">
              <a:buFont typeface="+mj-lt"/>
              <a:buAutoNum type="arabicPeriod" startAt="8"/>
            </a:pPr>
            <a:r>
              <a:rPr lang="en-US" dirty="0">
                <a:solidFill>
                  <a:schemeClr val="accent4">
                    <a:lumMod val="50000"/>
                  </a:schemeClr>
                </a:solidFill>
                <a:cs typeface="Calibri" panose="020F0502020204030204" pitchFamily="34" charset="0"/>
              </a:rPr>
              <a:t>When I get into an argument with my partner, they threaten to “out” me to people at school who do not know I am gay.</a:t>
            </a:r>
          </a:p>
          <a:p>
            <a:pPr marL="461963" lvl="1" indent="0">
              <a:buNone/>
            </a:pPr>
            <a:r>
              <a:rPr lang="en-US" b="1" dirty="0">
                <a:solidFill>
                  <a:schemeClr val="accent4">
                    <a:lumMod val="50000"/>
                  </a:schemeClr>
                </a:solidFill>
              </a:rPr>
              <a:t>RED LIGHT</a:t>
            </a:r>
          </a:p>
          <a:p>
            <a:pPr marL="61913" indent="0">
              <a:buNone/>
            </a:pPr>
            <a:endParaRPr lang="en-US" b="1" dirty="0">
              <a:solidFill>
                <a:srgbClr val="E34C2B"/>
              </a:solidFill>
            </a:endParaRPr>
          </a:p>
          <a:p>
            <a:pPr marL="0" indent="0">
              <a:buNone/>
            </a:pPr>
            <a:endParaRPr lang="en-US" dirty="0"/>
          </a:p>
        </p:txBody>
      </p:sp>
    </p:spTree>
    <p:extLst>
      <p:ext uri="{BB962C8B-B14F-4D97-AF65-F5344CB8AC3E}">
        <p14:creationId xmlns:p14="http://schemas.microsoft.com/office/powerpoint/2010/main" val="148898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F65A-6B5B-4997-958E-9C7A7E97BF81}"/>
              </a:ext>
            </a:extLst>
          </p:cNvPr>
          <p:cNvSpPr>
            <a:spLocks noGrp="1"/>
          </p:cNvSpPr>
          <p:nvPr>
            <p:ph type="title"/>
          </p:nvPr>
        </p:nvSpPr>
        <p:spPr/>
        <p:txBody>
          <a:bodyPr/>
          <a:lstStyle/>
          <a:p>
            <a:r>
              <a:rPr lang="en-US" dirty="0">
                <a:solidFill>
                  <a:srgbClr val="9D2D34"/>
                </a:solidFill>
              </a:rPr>
              <a:t>Red-Yellow-Green Light    </a:t>
            </a:r>
          </a:p>
        </p:txBody>
      </p:sp>
      <p:sp>
        <p:nvSpPr>
          <p:cNvPr id="3" name="Text Placeholder 2">
            <a:extLst>
              <a:ext uri="{FF2B5EF4-FFF2-40B4-BE49-F238E27FC236}">
                <a16:creationId xmlns:a16="http://schemas.microsoft.com/office/drawing/2014/main" id="{4B64FD61-510E-4ABA-9588-3723A3826D80}"/>
              </a:ext>
            </a:extLst>
          </p:cNvPr>
          <p:cNvSpPr>
            <a:spLocks noGrp="1"/>
          </p:cNvSpPr>
          <p:nvPr>
            <p:ph type="body" sz="quarter" idx="10"/>
          </p:nvPr>
        </p:nvSpPr>
        <p:spPr/>
        <p:txBody>
          <a:bodyPr/>
          <a:lstStyle/>
          <a:p>
            <a:r>
              <a:rPr lang="en-US" dirty="0">
                <a:solidFill>
                  <a:schemeClr val="accent4">
                    <a:lumMod val="50000"/>
                  </a:schemeClr>
                </a:solidFill>
              </a:rPr>
              <a:t>Is there anything common among the unsafe, red light behaviors?</a:t>
            </a:r>
          </a:p>
          <a:p>
            <a:endParaRPr lang="en-US" dirty="0">
              <a:solidFill>
                <a:schemeClr val="accent4">
                  <a:lumMod val="50000"/>
                </a:schemeClr>
              </a:solidFill>
            </a:endParaRPr>
          </a:p>
          <a:p>
            <a:r>
              <a:rPr lang="en-US" dirty="0">
                <a:solidFill>
                  <a:schemeClr val="accent4">
                    <a:lumMod val="50000"/>
                  </a:schemeClr>
                </a:solidFill>
              </a:rPr>
              <a:t>Is there anything common among the worrisome, yellow light behaviors?</a:t>
            </a:r>
          </a:p>
        </p:txBody>
      </p:sp>
    </p:spTree>
    <p:extLst>
      <p:ext uri="{BB962C8B-B14F-4D97-AF65-F5344CB8AC3E}">
        <p14:creationId xmlns:p14="http://schemas.microsoft.com/office/powerpoint/2010/main" val="487750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solidFill>
                  <a:srgbClr val="9D2D34"/>
                </a:solidFill>
              </a:rPr>
              <a:t>Recap &amp; Preview  </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a:xfrm>
            <a:off x="457200" y="1158875"/>
            <a:ext cx="6289829" cy="3341688"/>
          </a:xfrm>
        </p:spPr>
        <p:txBody>
          <a:bodyPr/>
          <a:lstStyle/>
          <a:p>
            <a:pPr marL="0" indent="0">
              <a:buNone/>
            </a:pPr>
            <a:r>
              <a:rPr lang="en-US" b="1" dirty="0">
                <a:solidFill>
                  <a:srgbClr val="9D2D34"/>
                </a:solidFill>
              </a:rPr>
              <a:t>Session 5:</a:t>
            </a:r>
          </a:p>
          <a:p>
            <a:r>
              <a:rPr lang="en-US" dirty="0">
                <a:solidFill>
                  <a:schemeClr val="accent4">
                    <a:lumMod val="50000"/>
                  </a:schemeClr>
                </a:solidFill>
              </a:rPr>
              <a:t>Unhealthy relationship behaviors</a:t>
            </a:r>
          </a:p>
          <a:p>
            <a:r>
              <a:rPr lang="en-US" dirty="0">
                <a:solidFill>
                  <a:schemeClr val="accent4">
                    <a:lumMod val="50000"/>
                  </a:schemeClr>
                </a:solidFill>
              </a:rPr>
              <a:t>Teen dating violence</a:t>
            </a:r>
          </a:p>
          <a:p>
            <a:r>
              <a:rPr lang="en-US" dirty="0">
                <a:solidFill>
                  <a:schemeClr val="accent4">
                    <a:lumMod val="50000"/>
                  </a:schemeClr>
                </a:solidFill>
              </a:rPr>
              <a:t>Unsafe behaviors and seeking help</a:t>
            </a:r>
          </a:p>
          <a:p>
            <a:endParaRPr lang="en-US" sz="1600" dirty="0"/>
          </a:p>
          <a:p>
            <a:pPr marL="0" indent="0">
              <a:buNone/>
            </a:pPr>
            <a:r>
              <a:rPr lang="en-US" b="1" dirty="0">
                <a:solidFill>
                  <a:srgbClr val="275A70"/>
                </a:solidFill>
              </a:rPr>
              <a:t>Session 6:</a:t>
            </a:r>
          </a:p>
          <a:p>
            <a:r>
              <a:rPr lang="en-US" dirty="0">
                <a:solidFill>
                  <a:schemeClr val="accent4">
                    <a:lumMod val="50000"/>
                  </a:schemeClr>
                </a:solidFill>
              </a:rPr>
              <a:t>Sexual violence and dating safety</a:t>
            </a:r>
          </a:p>
          <a:p>
            <a:r>
              <a:rPr lang="en-US" dirty="0">
                <a:solidFill>
                  <a:schemeClr val="accent4">
                    <a:lumMod val="50000"/>
                  </a:schemeClr>
                </a:solidFill>
              </a:rPr>
              <a:t>Consent</a:t>
            </a:r>
          </a:p>
          <a:p>
            <a:endParaRPr lang="en-US" dirty="0"/>
          </a:p>
        </p:txBody>
      </p:sp>
      <p:pic>
        <p:nvPicPr>
          <p:cNvPr id="5" name="Picture 4">
            <a:extLst>
              <a:ext uri="{FF2B5EF4-FFF2-40B4-BE49-F238E27FC236}">
                <a16:creationId xmlns:a16="http://schemas.microsoft.com/office/drawing/2014/main" id="{5D5EC8DB-B026-FD45-2041-85131703E2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6344048" y="3690877"/>
            <a:ext cx="3083592" cy="2305398"/>
          </a:xfrm>
          <a:prstGeom prst="rect">
            <a:avLst/>
          </a:prstGeom>
        </p:spPr>
      </p:pic>
    </p:spTree>
    <p:extLst>
      <p:ext uri="{BB962C8B-B14F-4D97-AF65-F5344CB8AC3E}">
        <p14:creationId xmlns:p14="http://schemas.microsoft.com/office/powerpoint/2010/main" val="2957383019"/>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A589A5-3531-4350-B623-8EEB754D3C29}"/>
              </a:ext>
            </a:extLst>
          </p:cNvPr>
          <p:cNvSpPr>
            <a:spLocks noGrp="1"/>
          </p:cNvSpPr>
          <p:nvPr>
            <p:ph type="title"/>
          </p:nvPr>
        </p:nvSpPr>
        <p:spPr>
          <a:xfrm>
            <a:off x="1200246" y="2162085"/>
            <a:ext cx="6743508" cy="1258751"/>
          </a:xfrm>
        </p:spPr>
        <p:txBody>
          <a:bodyPr/>
          <a:lstStyle/>
          <a:p>
            <a:r>
              <a:rPr lang="en-US" sz="4000" dirty="0"/>
              <a:t>Session 6: Sexual Violence &amp; Dating Safety</a:t>
            </a:r>
          </a:p>
        </p:txBody>
      </p:sp>
      <p:pic>
        <p:nvPicPr>
          <p:cNvPr id="5" name="Picture 4">
            <a:extLst>
              <a:ext uri="{FF2B5EF4-FFF2-40B4-BE49-F238E27FC236}">
                <a16:creationId xmlns:a16="http://schemas.microsoft.com/office/drawing/2014/main" id="{85499DD3-DCFA-0AB9-50FD-50AAD25DE5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4" y="-515561"/>
            <a:ext cx="3581494" cy="2677646"/>
          </a:xfrm>
          <a:prstGeom prst="rect">
            <a:avLst/>
          </a:prstGeom>
        </p:spPr>
      </p:pic>
      <p:pic>
        <p:nvPicPr>
          <p:cNvPr id="6" name="Picture 5">
            <a:extLst>
              <a:ext uri="{FF2B5EF4-FFF2-40B4-BE49-F238E27FC236}">
                <a16:creationId xmlns:a16="http://schemas.microsoft.com/office/drawing/2014/main" id="{2D95EB18-F679-90AF-170F-E7BA45A7B9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5" y="3287755"/>
            <a:ext cx="3581494" cy="2677646"/>
          </a:xfrm>
          <a:prstGeom prst="rect">
            <a:avLst/>
          </a:prstGeom>
        </p:spPr>
      </p:pic>
    </p:spTree>
    <p:extLst>
      <p:ext uri="{BB962C8B-B14F-4D97-AF65-F5344CB8AC3E}">
        <p14:creationId xmlns:p14="http://schemas.microsoft.com/office/powerpoint/2010/main" val="425192543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9495-DD32-2300-9BD4-ACBBA4C9741D}"/>
              </a:ext>
            </a:extLst>
          </p:cNvPr>
          <p:cNvSpPr>
            <a:spLocks noGrp="1"/>
          </p:cNvSpPr>
          <p:nvPr>
            <p:ph type="title"/>
          </p:nvPr>
        </p:nvSpPr>
        <p:spPr>
          <a:xfrm>
            <a:off x="628650" y="1955429"/>
            <a:ext cx="7886700" cy="1232641"/>
          </a:xfrm>
        </p:spPr>
        <p:txBody>
          <a:bodyPr/>
          <a:lstStyle/>
          <a:p>
            <a:r>
              <a:rPr lang="en-US" dirty="0">
                <a:solidFill>
                  <a:schemeClr val="accent4">
                    <a:lumMod val="50000"/>
                  </a:schemeClr>
                </a:solidFill>
              </a:rPr>
              <a:t>The following slides may be triggering to viewers</a:t>
            </a:r>
          </a:p>
        </p:txBody>
      </p:sp>
    </p:spTree>
    <p:extLst>
      <p:ext uri="{BB962C8B-B14F-4D97-AF65-F5344CB8AC3E}">
        <p14:creationId xmlns:p14="http://schemas.microsoft.com/office/powerpoint/2010/main" val="251689736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275A70"/>
                </a:solidFill>
              </a:rPr>
              <a:t>Question of the Day      </a:t>
            </a:r>
          </a:p>
        </p:txBody>
      </p:sp>
      <p:sp>
        <p:nvSpPr>
          <p:cNvPr id="3" name="Content Placeholder 2"/>
          <p:cNvSpPr>
            <a:spLocks noGrp="1"/>
          </p:cNvSpPr>
          <p:nvPr>
            <p:ph type="body" sz="quarter" idx="10"/>
          </p:nvPr>
        </p:nvSpPr>
        <p:spPr>
          <a:xfrm>
            <a:off x="457200" y="967666"/>
            <a:ext cx="8120270" cy="3666478"/>
          </a:xfrm>
        </p:spPr>
        <p:txBody>
          <a:bodyPr/>
          <a:lstStyle/>
          <a:p>
            <a:pPr marL="0" indent="0">
              <a:buNone/>
            </a:pPr>
            <a:r>
              <a:rPr lang="en-US" sz="3200" dirty="0">
                <a:solidFill>
                  <a:schemeClr val="accent4">
                    <a:lumMod val="50000"/>
                  </a:schemeClr>
                </a:solidFill>
              </a:rPr>
              <a:t>How do you feel when you hear someone your age making sexual comments about someone else in public?</a:t>
            </a:r>
          </a:p>
          <a:p>
            <a:pPr marL="0" indent="0">
              <a:buNone/>
            </a:pPr>
            <a:endParaRPr lang="en-US" sz="1800" dirty="0">
              <a:solidFill>
                <a:schemeClr val="accent4">
                  <a:lumMod val="50000"/>
                </a:schemeClr>
              </a:solidFill>
            </a:endParaRPr>
          </a:p>
          <a:p>
            <a:pPr marL="742950" indent="-742950">
              <a:buAutoNum type="alphaUcParenR"/>
            </a:pPr>
            <a:r>
              <a:rPr lang="en-US" sz="3200" dirty="0">
                <a:solidFill>
                  <a:schemeClr val="accent4">
                    <a:lumMod val="50000"/>
                  </a:schemeClr>
                </a:solidFill>
              </a:rPr>
              <a:t>I want it to stop</a:t>
            </a:r>
          </a:p>
          <a:p>
            <a:pPr marL="742950" indent="-742950">
              <a:buAutoNum type="alphaUcParenR"/>
            </a:pPr>
            <a:r>
              <a:rPr lang="en-US" sz="3200" dirty="0">
                <a:solidFill>
                  <a:schemeClr val="accent4">
                    <a:lumMod val="50000"/>
                  </a:schemeClr>
                </a:solidFill>
              </a:rPr>
              <a:t>I think it is funny</a:t>
            </a:r>
          </a:p>
          <a:p>
            <a:pPr marL="742950" indent="-742950">
              <a:buAutoNum type="alphaUcParenR"/>
            </a:pPr>
            <a:r>
              <a:rPr lang="en-US" sz="3200" dirty="0">
                <a:solidFill>
                  <a:schemeClr val="accent4">
                    <a:lumMod val="50000"/>
                  </a:schemeClr>
                </a:solidFill>
              </a:rPr>
              <a:t>I do not care</a:t>
            </a:r>
          </a:p>
          <a:p>
            <a:pPr marL="0" indent="0" algn="ctr">
              <a:buNone/>
            </a:pPr>
            <a:endParaRPr lang="en-US" sz="2800" dirty="0"/>
          </a:p>
        </p:txBody>
      </p:sp>
    </p:spTree>
    <p:extLst>
      <p:ext uri="{BB962C8B-B14F-4D97-AF65-F5344CB8AC3E}">
        <p14:creationId xmlns:p14="http://schemas.microsoft.com/office/powerpoint/2010/main" val="213572971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49D-41DB-4546-94BE-2154FD120DEF}"/>
              </a:ext>
            </a:extLst>
          </p:cNvPr>
          <p:cNvSpPr>
            <a:spLocks noGrp="1"/>
          </p:cNvSpPr>
          <p:nvPr>
            <p:ph type="title"/>
          </p:nvPr>
        </p:nvSpPr>
        <p:spPr/>
        <p:txBody>
          <a:bodyPr/>
          <a:lstStyle/>
          <a:p>
            <a:r>
              <a:rPr lang="en-US" dirty="0"/>
              <a:t>Sexual Violence</a:t>
            </a:r>
          </a:p>
        </p:txBody>
      </p:sp>
      <p:sp>
        <p:nvSpPr>
          <p:cNvPr id="3" name="Text Placeholder 2">
            <a:extLst>
              <a:ext uri="{FF2B5EF4-FFF2-40B4-BE49-F238E27FC236}">
                <a16:creationId xmlns:a16="http://schemas.microsoft.com/office/drawing/2014/main" id="{61C40027-E4D9-4A68-84DE-2A576A161855}"/>
              </a:ext>
            </a:extLst>
          </p:cNvPr>
          <p:cNvSpPr>
            <a:spLocks noGrp="1"/>
          </p:cNvSpPr>
          <p:nvPr>
            <p:ph type="body" sz="quarter" idx="10"/>
          </p:nvPr>
        </p:nvSpPr>
        <p:spPr>
          <a:xfrm>
            <a:off x="457200" y="1158875"/>
            <a:ext cx="7684265" cy="3341688"/>
          </a:xfrm>
        </p:spPr>
        <p:txBody>
          <a:bodyPr/>
          <a:lstStyle/>
          <a:p>
            <a:r>
              <a:rPr lang="en-US" dirty="0">
                <a:solidFill>
                  <a:schemeClr val="accent4">
                    <a:lumMod val="50000"/>
                  </a:schemeClr>
                </a:solidFill>
              </a:rPr>
              <a:t>One type of sexual violence– </a:t>
            </a:r>
            <a:r>
              <a:rPr lang="en-US" b="1" dirty="0">
                <a:solidFill>
                  <a:schemeClr val="accent4">
                    <a:lumMod val="50000"/>
                  </a:schemeClr>
                </a:solidFill>
              </a:rPr>
              <a:t>sexual coercion</a:t>
            </a:r>
          </a:p>
          <a:p>
            <a:r>
              <a:rPr lang="en-US" dirty="0">
                <a:solidFill>
                  <a:schemeClr val="accent4">
                    <a:lumMod val="50000"/>
                  </a:schemeClr>
                </a:solidFill>
              </a:rPr>
              <a:t>We are going to talk about:</a:t>
            </a:r>
          </a:p>
          <a:p>
            <a:pPr lvl="1"/>
            <a:r>
              <a:rPr lang="en-US" dirty="0">
                <a:solidFill>
                  <a:schemeClr val="accent4">
                    <a:lumMod val="50000"/>
                  </a:schemeClr>
                </a:solidFill>
              </a:rPr>
              <a:t>Consent</a:t>
            </a:r>
          </a:p>
          <a:p>
            <a:pPr lvl="1"/>
            <a:r>
              <a:rPr lang="en-US" dirty="0">
                <a:solidFill>
                  <a:schemeClr val="accent4">
                    <a:lumMod val="50000"/>
                  </a:schemeClr>
                </a:solidFill>
              </a:rPr>
              <a:t>Some things you can do to help keep yourself safe when dating or hanging out with others</a:t>
            </a:r>
          </a:p>
          <a:p>
            <a:pPr lvl="1"/>
            <a:endParaRPr lang="en-US" dirty="0">
              <a:solidFill>
                <a:schemeClr val="accent4">
                  <a:lumMod val="50000"/>
                </a:schemeClr>
              </a:solidFill>
            </a:endParaRPr>
          </a:p>
          <a:p>
            <a:pPr marL="457200" lvl="1" indent="0">
              <a:buNone/>
            </a:pPr>
            <a:r>
              <a:rPr lang="en-US" b="1" dirty="0">
                <a:solidFill>
                  <a:schemeClr val="accent4">
                    <a:lumMod val="50000"/>
                  </a:schemeClr>
                </a:solidFill>
              </a:rPr>
              <a:t>Like all forms of sexual violence, sexual coercion is a RED LIGHT situation!</a:t>
            </a:r>
          </a:p>
        </p:txBody>
      </p:sp>
    </p:spTree>
    <p:extLst>
      <p:ext uri="{BB962C8B-B14F-4D97-AF65-F5344CB8AC3E}">
        <p14:creationId xmlns:p14="http://schemas.microsoft.com/office/powerpoint/2010/main" val="88439793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AC8E-A546-4406-A9D4-A0ECD1CC7A3D}"/>
              </a:ext>
            </a:extLst>
          </p:cNvPr>
          <p:cNvSpPr>
            <a:spLocks noGrp="1"/>
          </p:cNvSpPr>
          <p:nvPr>
            <p:ph type="title"/>
          </p:nvPr>
        </p:nvSpPr>
        <p:spPr/>
        <p:txBody>
          <a:bodyPr/>
          <a:lstStyle/>
          <a:p>
            <a:r>
              <a:rPr lang="en-US" dirty="0"/>
              <a:t>Sexual Violence </a:t>
            </a:r>
          </a:p>
        </p:txBody>
      </p:sp>
      <p:sp>
        <p:nvSpPr>
          <p:cNvPr id="3" name="Text Placeholder 2">
            <a:extLst>
              <a:ext uri="{FF2B5EF4-FFF2-40B4-BE49-F238E27FC236}">
                <a16:creationId xmlns:a16="http://schemas.microsoft.com/office/drawing/2014/main" id="{92BE6C66-0093-40D1-AD7D-D4A2294E8476}"/>
              </a:ext>
            </a:extLst>
          </p:cNvPr>
          <p:cNvSpPr>
            <a:spLocks noGrp="1"/>
          </p:cNvSpPr>
          <p:nvPr>
            <p:ph type="body" sz="quarter" idx="10"/>
          </p:nvPr>
        </p:nvSpPr>
        <p:spPr/>
        <p:txBody>
          <a:bodyPr/>
          <a:lstStyle/>
          <a:p>
            <a:pPr marL="0" indent="0">
              <a:buNone/>
            </a:pPr>
            <a:r>
              <a:rPr lang="en-US" b="1" dirty="0">
                <a:solidFill>
                  <a:schemeClr val="accent4">
                    <a:lumMod val="50000"/>
                  </a:schemeClr>
                </a:solidFill>
              </a:rPr>
              <a:t>Sexual violence </a:t>
            </a:r>
            <a:r>
              <a:rPr lang="en-US" dirty="0">
                <a:solidFill>
                  <a:schemeClr val="accent4">
                    <a:lumMod val="50000"/>
                  </a:schemeClr>
                </a:solidFill>
              </a:rPr>
              <a:t>is not just rape. It includes forcing any type of sexual act, including:</a:t>
            </a:r>
          </a:p>
          <a:p>
            <a:pPr lvl="1"/>
            <a:r>
              <a:rPr lang="en-US" dirty="0">
                <a:solidFill>
                  <a:schemeClr val="accent4">
                    <a:lumMod val="50000"/>
                  </a:schemeClr>
                </a:solidFill>
              </a:rPr>
              <a:t>Touching</a:t>
            </a:r>
          </a:p>
          <a:p>
            <a:pPr lvl="1"/>
            <a:r>
              <a:rPr lang="en-US" dirty="0">
                <a:solidFill>
                  <a:schemeClr val="accent4">
                    <a:lumMod val="50000"/>
                  </a:schemeClr>
                </a:solidFill>
              </a:rPr>
              <a:t>Kissing</a:t>
            </a:r>
          </a:p>
          <a:p>
            <a:pPr lvl="1"/>
            <a:r>
              <a:rPr lang="en-US" dirty="0">
                <a:solidFill>
                  <a:schemeClr val="accent4">
                    <a:lumMod val="50000"/>
                  </a:schemeClr>
                </a:solidFill>
              </a:rPr>
              <a:t>Sex</a:t>
            </a:r>
          </a:p>
        </p:txBody>
      </p:sp>
    </p:spTree>
    <p:extLst>
      <p:ext uri="{BB962C8B-B14F-4D97-AF65-F5344CB8AC3E}">
        <p14:creationId xmlns:p14="http://schemas.microsoft.com/office/powerpoint/2010/main" val="212371775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76E5-0C4B-4191-A616-6A829E25FC47}"/>
              </a:ext>
            </a:extLst>
          </p:cNvPr>
          <p:cNvSpPr>
            <a:spLocks noGrp="1"/>
          </p:cNvSpPr>
          <p:nvPr>
            <p:ph type="title"/>
          </p:nvPr>
        </p:nvSpPr>
        <p:spPr/>
        <p:txBody>
          <a:bodyPr/>
          <a:lstStyle/>
          <a:p>
            <a:r>
              <a:rPr lang="en-US" dirty="0"/>
              <a:t>Sexual Coercion</a:t>
            </a:r>
          </a:p>
        </p:txBody>
      </p:sp>
      <p:sp>
        <p:nvSpPr>
          <p:cNvPr id="3" name="Text Placeholder 2">
            <a:extLst>
              <a:ext uri="{FF2B5EF4-FFF2-40B4-BE49-F238E27FC236}">
                <a16:creationId xmlns:a16="http://schemas.microsoft.com/office/drawing/2014/main" id="{5F2D5D79-DB74-4609-AA8D-A8032FE3845E}"/>
              </a:ext>
            </a:extLst>
          </p:cNvPr>
          <p:cNvSpPr>
            <a:spLocks noGrp="1"/>
          </p:cNvSpPr>
          <p:nvPr>
            <p:ph type="body" sz="quarter" idx="10"/>
          </p:nvPr>
        </p:nvSpPr>
        <p:spPr>
          <a:xfrm>
            <a:off x="457200" y="1007813"/>
            <a:ext cx="8229600" cy="3437334"/>
          </a:xfrm>
        </p:spPr>
        <p:txBody>
          <a:bodyPr/>
          <a:lstStyle/>
          <a:p>
            <a:r>
              <a:rPr lang="en-US" dirty="0">
                <a:solidFill>
                  <a:schemeClr val="accent4">
                    <a:lumMod val="50000"/>
                  </a:schemeClr>
                </a:solidFill>
              </a:rPr>
              <a:t>Sexual coercion is a form of sexual violence. </a:t>
            </a:r>
          </a:p>
          <a:p>
            <a:r>
              <a:rPr lang="en-US" dirty="0">
                <a:solidFill>
                  <a:schemeClr val="accent4">
                    <a:lumMod val="50000"/>
                  </a:schemeClr>
                </a:solidFill>
              </a:rPr>
              <a:t>It involves using pressure (like asking over and over again) or alcohol or drugs to get someone to do something sexual that they do not want to do. </a:t>
            </a:r>
          </a:p>
          <a:p>
            <a:r>
              <a:rPr lang="en-US" dirty="0">
                <a:solidFill>
                  <a:schemeClr val="accent4">
                    <a:lumMod val="50000"/>
                  </a:schemeClr>
                </a:solidFill>
              </a:rPr>
              <a:t>This form of sexual violence, using pressure, may not be obvious even to the person who is being pressured.</a:t>
            </a:r>
          </a:p>
          <a:p>
            <a:r>
              <a:rPr lang="en-US" dirty="0">
                <a:solidFill>
                  <a:schemeClr val="accent4">
                    <a:lumMod val="50000"/>
                  </a:schemeClr>
                </a:solidFill>
              </a:rPr>
              <a:t>Emotional pressure is used more often than physical force or verbal pressure in sexual situations.</a:t>
            </a:r>
          </a:p>
          <a:p>
            <a:endParaRPr lang="en-US" dirty="0"/>
          </a:p>
        </p:txBody>
      </p:sp>
    </p:spTree>
    <p:extLst>
      <p:ext uri="{BB962C8B-B14F-4D97-AF65-F5344CB8AC3E}">
        <p14:creationId xmlns:p14="http://schemas.microsoft.com/office/powerpoint/2010/main" val="38496289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87CAC"/>
                </a:solidFill>
              </a:rPr>
              <a:t>Healthy Friendship Recipe</a:t>
            </a:r>
          </a:p>
        </p:txBody>
      </p:sp>
      <p:pic>
        <p:nvPicPr>
          <p:cNvPr id="6" name="Picture 5" descr="Overhead view of several items including an open carton of eggs, a spiral notebook with a recipe written in it, a container of flour, someone’s hands breaking an egg into a bowl, a rolling pin, butter and a knife on a plate, a hand towel, a spoon, and a drink. ">
            <a:extLst>
              <a:ext uri="{FF2B5EF4-FFF2-40B4-BE49-F238E27FC236}">
                <a16:creationId xmlns:a16="http://schemas.microsoft.com/office/drawing/2014/main" id="{AC7C9D6C-807E-4DEB-ACCC-A8232B728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569720" y="752172"/>
            <a:ext cx="5979346" cy="3987467"/>
          </a:xfrm>
          <a:prstGeom prst="rect">
            <a:avLst/>
          </a:prstGeom>
        </p:spPr>
      </p:pic>
    </p:spTree>
    <p:extLst>
      <p:ext uri="{BB962C8B-B14F-4D97-AF65-F5344CB8AC3E}">
        <p14:creationId xmlns:p14="http://schemas.microsoft.com/office/powerpoint/2010/main" val="21640609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EA638-085F-4A0B-A6B5-E9CB835B7403}"/>
              </a:ext>
            </a:extLst>
          </p:cNvPr>
          <p:cNvSpPr>
            <a:spLocks noGrp="1"/>
          </p:cNvSpPr>
          <p:nvPr>
            <p:ph type="title"/>
          </p:nvPr>
        </p:nvSpPr>
        <p:spPr/>
        <p:txBody>
          <a:bodyPr/>
          <a:lstStyle/>
          <a:p>
            <a:r>
              <a:rPr lang="en-US" dirty="0"/>
              <a:t>Pressure Role-Play</a:t>
            </a:r>
          </a:p>
        </p:txBody>
      </p:sp>
      <p:pic>
        <p:nvPicPr>
          <p:cNvPr id="2" name="Picture 1" descr="A table of a role-play scenario between the instructor and a student. ">
            <a:extLst>
              <a:ext uri="{FF2B5EF4-FFF2-40B4-BE49-F238E27FC236}">
                <a16:creationId xmlns:a16="http://schemas.microsoft.com/office/drawing/2014/main" id="{F451E1DB-6A01-4970-B94F-B1B0EEEB75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8389" y="779378"/>
            <a:ext cx="6447221" cy="4158143"/>
          </a:xfrm>
          <a:prstGeom prst="rect">
            <a:avLst/>
          </a:prstGeom>
        </p:spPr>
      </p:pic>
    </p:spTree>
    <p:extLst>
      <p:ext uri="{BB962C8B-B14F-4D97-AF65-F5344CB8AC3E}">
        <p14:creationId xmlns:p14="http://schemas.microsoft.com/office/powerpoint/2010/main" val="359155898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5C22-928E-4FF3-977F-EAF890B7E35F}"/>
              </a:ext>
            </a:extLst>
          </p:cNvPr>
          <p:cNvSpPr>
            <a:spLocks noGrp="1"/>
          </p:cNvSpPr>
          <p:nvPr>
            <p:ph type="title"/>
          </p:nvPr>
        </p:nvSpPr>
        <p:spPr/>
        <p:txBody>
          <a:bodyPr/>
          <a:lstStyle/>
          <a:p>
            <a:r>
              <a:rPr lang="en-US" dirty="0"/>
              <a:t>Pressure Role-Play </a:t>
            </a:r>
          </a:p>
        </p:txBody>
      </p:sp>
      <p:sp>
        <p:nvSpPr>
          <p:cNvPr id="3" name="Text Placeholder 2">
            <a:extLst>
              <a:ext uri="{FF2B5EF4-FFF2-40B4-BE49-F238E27FC236}">
                <a16:creationId xmlns:a16="http://schemas.microsoft.com/office/drawing/2014/main" id="{3EA13D1F-B866-4812-92B5-5AE194BEFC28}"/>
              </a:ext>
            </a:extLst>
          </p:cNvPr>
          <p:cNvSpPr>
            <a:spLocks noGrp="1"/>
          </p:cNvSpPr>
          <p:nvPr>
            <p:ph type="body" sz="quarter" idx="10"/>
          </p:nvPr>
        </p:nvSpPr>
        <p:spPr>
          <a:xfrm>
            <a:off x="457200" y="900906"/>
            <a:ext cx="8229600" cy="3341688"/>
          </a:xfrm>
        </p:spPr>
        <p:txBody>
          <a:bodyPr/>
          <a:lstStyle/>
          <a:p>
            <a:r>
              <a:rPr lang="en-US" dirty="0">
                <a:solidFill>
                  <a:schemeClr val="accent4">
                    <a:lumMod val="50000"/>
                  </a:schemeClr>
                </a:solidFill>
              </a:rPr>
              <a:t>What type of pressure was used?</a:t>
            </a:r>
          </a:p>
          <a:p>
            <a:endParaRPr lang="en-US" dirty="0">
              <a:solidFill>
                <a:schemeClr val="accent4">
                  <a:lumMod val="50000"/>
                </a:schemeClr>
              </a:solidFill>
            </a:endParaRPr>
          </a:p>
          <a:p>
            <a:r>
              <a:rPr lang="en-US" dirty="0">
                <a:solidFill>
                  <a:schemeClr val="accent4">
                    <a:lumMod val="50000"/>
                  </a:schemeClr>
                </a:solidFill>
              </a:rPr>
              <a:t>How could this type of pressure be used in a sexual situation?</a:t>
            </a:r>
          </a:p>
          <a:p>
            <a:endParaRPr lang="en-US" dirty="0">
              <a:solidFill>
                <a:schemeClr val="accent4">
                  <a:lumMod val="50000"/>
                </a:schemeClr>
              </a:solidFill>
            </a:endParaRPr>
          </a:p>
          <a:p>
            <a:r>
              <a:rPr lang="en-US" dirty="0">
                <a:solidFill>
                  <a:schemeClr val="accent4">
                    <a:lumMod val="50000"/>
                  </a:schemeClr>
                </a:solidFill>
              </a:rPr>
              <a:t>Pressure– especially emotional pressure– can be very subtle. But that does not make it okay.</a:t>
            </a:r>
          </a:p>
          <a:p>
            <a:pPr marL="341313" indent="0">
              <a:buNone/>
            </a:pPr>
            <a:r>
              <a:rPr lang="en-US" b="1" dirty="0">
                <a:solidFill>
                  <a:schemeClr val="accent4">
                    <a:lumMod val="50000"/>
                  </a:schemeClr>
                </a:solidFill>
              </a:rPr>
              <a:t>Remember: When used in a sexual situation, this is still sexual violence!</a:t>
            </a:r>
          </a:p>
        </p:txBody>
      </p:sp>
    </p:spTree>
    <p:extLst>
      <p:ext uri="{BB962C8B-B14F-4D97-AF65-F5344CB8AC3E}">
        <p14:creationId xmlns:p14="http://schemas.microsoft.com/office/powerpoint/2010/main" val="2542744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697F-B738-A53F-BF00-B601C535FE44}"/>
              </a:ext>
            </a:extLst>
          </p:cNvPr>
          <p:cNvSpPr>
            <a:spLocks noGrp="1"/>
          </p:cNvSpPr>
          <p:nvPr>
            <p:ph type="title"/>
          </p:nvPr>
        </p:nvSpPr>
        <p:spPr>
          <a:xfrm>
            <a:off x="457200" y="-857250"/>
            <a:ext cx="8229600" cy="857250"/>
          </a:xfrm>
        </p:spPr>
        <p:txBody>
          <a:bodyPr anchor="b" anchorCtr="0"/>
          <a:lstStyle/>
          <a:p>
            <a:r>
              <a:rPr lang="en-US" dirty="0"/>
              <a:t>The 4 C’s of Consent</a:t>
            </a:r>
          </a:p>
        </p:txBody>
      </p:sp>
      <p:pic>
        <p:nvPicPr>
          <p:cNvPr id="8" name="Picture 7" descr="A table of the 4 C’s of Consent. 1. Clear. 2. Continuous. 3. Free from Coercion. 4. Conscious.">
            <a:extLst>
              <a:ext uri="{FF2B5EF4-FFF2-40B4-BE49-F238E27FC236}">
                <a16:creationId xmlns:a16="http://schemas.microsoft.com/office/drawing/2014/main" id="{7DD43BEC-17B3-4BA5-B455-B4868B4C88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06" y="205442"/>
            <a:ext cx="8482988" cy="4732614"/>
          </a:xfrm>
          <a:prstGeom prst="rect">
            <a:avLst/>
          </a:prstGeom>
        </p:spPr>
      </p:pic>
    </p:spTree>
    <p:extLst>
      <p:ext uri="{BB962C8B-B14F-4D97-AF65-F5344CB8AC3E}">
        <p14:creationId xmlns:p14="http://schemas.microsoft.com/office/powerpoint/2010/main" val="247392945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BB6E-3CA3-4F48-A100-471418BB5608}"/>
              </a:ext>
            </a:extLst>
          </p:cNvPr>
          <p:cNvSpPr>
            <a:spLocks noGrp="1"/>
          </p:cNvSpPr>
          <p:nvPr>
            <p:ph type="title"/>
          </p:nvPr>
        </p:nvSpPr>
        <p:spPr/>
        <p:txBody>
          <a:bodyPr/>
          <a:lstStyle/>
          <a:p>
            <a:r>
              <a:rPr lang="en-US" dirty="0"/>
              <a:t>Consent Checklist</a:t>
            </a:r>
          </a:p>
        </p:txBody>
      </p:sp>
      <p:pic>
        <p:nvPicPr>
          <p:cNvPr id="4" name="Picture 3" descr="A table showing three scenarios and asking if each one uses the 4 C’s of Consent or not. ">
            <a:extLst>
              <a:ext uri="{FF2B5EF4-FFF2-40B4-BE49-F238E27FC236}">
                <a16:creationId xmlns:a16="http://schemas.microsoft.com/office/drawing/2014/main" id="{7FD65BC4-5326-493F-BB5E-C178279E48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0535" y="793390"/>
            <a:ext cx="6453357" cy="4107046"/>
          </a:xfrm>
          <a:prstGeom prst="rect">
            <a:avLst/>
          </a:prstGeom>
        </p:spPr>
      </p:pic>
    </p:spTree>
    <p:extLst>
      <p:ext uri="{BB962C8B-B14F-4D97-AF65-F5344CB8AC3E}">
        <p14:creationId xmlns:p14="http://schemas.microsoft.com/office/powerpoint/2010/main" val="340367492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44B3-13A3-49C9-9F13-13EAFFF6359B}"/>
              </a:ext>
            </a:extLst>
          </p:cNvPr>
          <p:cNvSpPr>
            <a:spLocks noGrp="1"/>
          </p:cNvSpPr>
          <p:nvPr>
            <p:ph type="title"/>
          </p:nvPr>
        </p:nvSpPr>
        <p:spPr/>
        <p:txBody>
          <a:bodyPr/>
          <a:lstStyle/>
          <a:p>
            <a:r>
              <a:rPr lang="en-US" dirty="0"/>
              <a:t>Dating Safety Tips</a:t>
            </a:r>
          </a:p>
        </p:txBody>
      </p:sp>
      <p:sp>
        <p:nvSpPr>
          <p:cNvPr id="3" name="Text Placeholder 2">
            <a:extLst>
              <a:ext uri="{FF2B5EF4-FFF2-40B4-BE49-F238E27FC236}">
                <a16:creationId xmlns:a16="http://schemas.microsoft.com/office/drawing/2014/main" id="{D7469117-739A-4C2F-8BA0-F4260033F7E5}"/>
              </a:ext>
            </a:extLst>
          </p:cNvPr>
          <p:cNvSpPr>
            <a:spLocks noGrp="1"/>
          </p:cNvSpPr>
          <p:nvPr>
            <p:ph type="body" sz="quarter" idx="10"/>
          </p:nvPr>
        </p:nvSpPr>
        <p:spPr/>
        <p:txBody>
          <a:bodyPr/>
          <a:lstStyle/>
          <a:p>
            <a:r>
              <a:rPr lang="en-US" dirty="0">
                <a:solidFill>
                  <a:schemeClr val="accent4">
                    <a:lumMod val="50000"/>
                  </a:schemeClr>
                </a:solidFill>
              </a:rPr>
              <a:t>Think about your own limits regarding sexual contact.</a:t>
            </a:r>
          </a:p>
          <a:p>
            <a:r>
              <a:rPr lang="en-US" dirty="0">
                <a:solidFill>
                  <a:schemeClr val="accent4">
                    <a:lumMod val="50000"/>
                  </a:schemeClr>
                </a:solidFill>
              </a:rPr>
              <a:t>Do things in groups (dates or hanging out with someone for the first time).</a:t>
            </a:r>
          </a:p>
          <a:p>
            <a:r>
              <a:rPr lang="en-US" dirty="0">
                <a:solidFill>
                  <a:schemeClr val="accent4">
                    <a:lumMod val="50000"/>
                  </a:schemeClr>
                </a:solidFill>
              </a:rPr>
              <a:t>Look out for your friends.</a:t>
            </a:r>
          </a:p>
          <a:p>
            <a:r>
              <a:rPr lang="en-US" dirty="0">
                <a:solidFill>
                  <a:schemeClr val="accent4">
                    <a:lumMod val="50000"/>
                  </a:schemeClr>
                </a:solidFill>
              </a:rPr>
              <a:t>Tell someone (a parent, a trusted adult, a friend) the 4 </a:t>
            </a:r>
            <a:r>
              <a:rPr lang="en-US" b="1" dirty="0" err="1">
                <a:solidFill>
                  <a:schemeClr val="accent4">
                    <a:lumMod val="50000"/>
                  </a:schemeClr>
                </a:solidFill>
              </a:rPr>
              <a:t>Ws</a:t>
            </a:r>
            <a:r>
              <a:rPr lang="en-US" dirty="0">
                <a:solidFill>
                  <a:schemeClr val="accent4">
                    <a:lumMod val="50000"/>
                  </a:schemeClr>
                </a:solidFill>
              </a:rPr>
              <a:t> when you go out:</a:t>
            </a:r>
          </a:p>
          <a:p>
            <a:pPr lvl="1"/>
            <a:r>
              <a:rPr lang="en-US" b="1" dirty="0">
                <a:solidFill>
                  <a:schemeClr val="accent4">
                    <a:lumMod val="50000"/>
                  </a:schemeClr>
                </a:solidFill>
              </a:rPr>
              <a:t>WHO</a:t>
            </a:r>
            <a:r>
              <a:rPr lang="en-US" dirty="0">
                <a:solidFill>
                  <a:schemeClr val="accent4">
                    <a:lumMod val="50000"/>
                  </a:schemeClr>
                </a:solidFill>
              </a:rPr>
              <a:t> you are going with</a:t>
            </a:r>
          </a:p>
          <a:p>
            <a:pPr lvl="1"/>
            <a:r>
              <a:rPr lang="en-US" b="1" dirty="0">
                <a:solidFill>
                  <a:schemeClr val="accent4">
                    <a:lumMod val="50000"/>
                  </a:schemeClr>
                </a:solidFill>
              </a:rPr>
              <a:t>WHERE</a:t>
            </a:r>
            <a:r>
              <a:rPr lang="en-US" dirty="0">
                <a:solidFill>
                  <a:schemeClr val="accent4">
                    <a:lumMod val="50000"/>
                  </a:schemeClr>
                </a:solidFill>
              </a:rPr>
              <a:t> you are going</a:t>
            </a:r>
          </a:p>
          <a:p>
            <a:pPr lvl="1"/>
            <a:r>
              <a:rPr lang="en-US" b="1" dirty="0">
                <a:solidFill>
                  <a:schemeClr val="accent4">
                    <a:lumMod val="50000"/>
                  </a:schemeClr>
                </a:solidFill>
              </a:rPr>
              <a:t>WHAT</a:t>
            </a:r>
            <a:r>
              <a:rPr lang="en-US" dirty="0">
                <a:solidFill>
                  <a:schemeClr val="accent4">
                    <a:lumMod val="50000"/>
                  </a:schemeClr>
                </a:solidFill>
              </a:rPr>
              <a:t> you are doing</a:t>
            </a:r>
          </a:p>
          <a:p>
            <a:pPr lvl="1"/>
            <a:r>
              <a:rPr lang="en-US" b="1" dirty="0">
                <a:solidFill>
                  <a:schemeClr val="accent4">
                    <a:lumMod val="50000"/>
                  </a:schemeClr>
                </a:solidFill>
              </a:rPr>
              <a:t>WHEN</a:t>
            </a:r>
            <a:r>
              <a:rPr lang="en-US" dirty="0">
                <a:solidFill>
                  <a:schemeClr val="accent4">
                    <a:lumMod val="50000"/>
                  </a:schemeClr>
                </a:solidFill>
              </a:rPr>
              <a:t> you will be home</a:t>
            </a:r>
          </a:p>
        </p:txBody>
      </p:sp>
    </p:spTree>
    <p:extLst>
      <p:ext uri="{BB962C8B-B14F-4D97-AF65-F5344CB8AC3E}">
        <p14:creationId xmlns:p14="http://schemas.microsoft.com/office/powerpoint/2010/main" val="290448185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afe move or think again scenario that reads, “He must really like me! His parents are out of town and he invited me over to hang out with him alone tonight. It will be our first date. I know I do not want to have sex—that is something I have already thought about.”">
            <a:extLst>
              <a:ext uri="{FF2B5EF4-FFF2-40B4-BE49-F238E27FC236}">
                <a16:creationId xmlns:a16="http://schemas.microsoft.com/office/drawing/2014/main" id="{4BD42BEA-D835-4331-A794-158DB660BE8E}"/>
              </a:ext>
            </a:extLst>
          </p:cNvPr>
          <p:cNvPicPr>
            <a:picLocks noChangeAspect="1"/>
          </p:cNvPicPr>
          <p:nvPr/>
        </p:nvPicPr>
        <p:blipFill rotWithShape="1">
          <a:blip r:embed="rId3"/>
          <a:srcRect t="18625" r="50000" b="39142"/>
          <a:stretch/>
        </p:blipFill>
        <p:spPr>
          <a:xfrm>
            <a:off x="1387214" y="948958"/>
            <a:ext cx="6369572" cy="3988563"/>
          </a:xfrm>
          <a:prstGeom prst="rect">
            <a:avLst/>
          </a:prstGeom>
        </p:spPr>
      </p:pic>
      <p:sp>
        <p:nvSpPr>
          <p:cNvPr id="11" name="Title 10">
            <a:extLst>
              <a:ext uri="{FF2B5EF4-FFF2-40B4-BE49-F238E27FC236}">
                <a16:creationId xmlns:a16="http://schemas.microsoft.com/office/drawing/2014/main" id="{A7010C47-E680-4E2A-B1B6-B7B274BFBEAF}"/>
              </a:ext>
            </a:extLst>
          </p:cNvPr>
          <p:cNvSpPr>
            <a:spLocks noGrp="1"/>
          </p:cNvSpPr>
          <p:nvPr>
            <p:ph type="title"/>
          </p:nvPr>
        </p:nvSpPr>
        <p:spPr/>
        <p:txBody>
          <a:bodyPr/>
          <a:lstStyle/>
          <a:p>
            <a:r>
              <a:rPr lang="en-US" dirty="0"/>
              <a:t>Safe Move or Think Again?</a:t>
            </a:r>
          </a:p>
        </p:txBody>
      </p:sp>
    </p:spTree>
    <p:extLst>
      <p:ext uri="{BB962C8B-B14F-4D97-AF65-F5344CB8AC3E}">
        <p14:creationId xmlns:p14="http://schemas.microsoft.com/office/powerpoint/2010/main" val="173942654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5ED2-0AE1-4F6A-83AF-EC3331C7EE2A}"/>
              </a:ext>
            </a:extLst>
          </p:cNvPr>
          <p:cNvSpPr>
            <a:spLocks noGrp="1"/>
          </p:cNvSpPr>
          <p:nvPr>
            <p:ph type="title"/>
          </p:nvPr>
        </p:nvSpPr>
        <p:spPr/>
        <p:txBody>
          <a:bodyPr/>
          <a:lstStyle/>
          <a:p>
            <a:r>
              <a:rPr lang="en-US" dirty="0"/>
              <a:t>Safe Move or Think Again? </a:t>
            </a:r>
          </a:p>
        </p:txBody>
      </p:sp>
      <p:pic>
        <p:nvPicPr>
          <p:cNvPr id="4" name="Picture 3" descr="Safe move or think again scenario that reads, “I have been talking to someone online for the last two months (and almost every day). I feel like I know almost everything about him. We are going to meet tonight at a pizza place. I do not want to tell anyone I am meeting him, just in case it does not work out. I do not want to have to hear about it from my friends. But, I will have my cell phone on me.”">
            <a:extLst>
              <a:ext uri="{FF2B5EF4-FFF2-40B4-BE49-F238E27FC236}">
                <a16:creationId xmlns:a16="http://schemas.microsoft.com/office/drawing/2014/main" id="{02B26297-E387-4A24-8D13-4608D1D46206}"/>
              </a:ext>
            </a:extLst>
          </p:cNvPr>
          <p:cNvPicPr>
            <a:picLocks noChangeAspect="1"/>
          </p:cNvPicPr>
          <p:nvPr/>
        </p:nvPicPr>
        <p:blipFill rotWithShape="1">
          <a:blip r:embed="rId3"/>
          <a:srcRect t="61086" r="51185"/>
          <a:stretch/>
        </p:blipFill>
        <p:spPr>
          <a:xfrm>
            <a:off x="1314105" y="1086734"/>
            <a:ext cx="6515789" cy="3850787"/>
          </a:xfrm>
          <a:prstGeom prst="rect">
            <a:avLst/>
          </a:prstGeom>
        </p:spPr>
      </p:pic>
    </p:spTree>
    <p:extLst>
      <p:ext uri="{BB962C8B-B14F-4D97-AF65-F5344CB8AC3E}">
        <p14:creationId xmlns:p14="http://schemas.microsoft.com/office/powerpoint/2010/main" val="350293983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B8998-9F2F-41C3-9F5B-E69B6C421FD4}"/>
              </a:ext>
            </a:extLst>
          </p:cNvPr>
          <p:cNvSpPr>
            <a:spLocks noGrp="1"/>
          </p:cNvSpPr>
          <p:nvPr>
            <p:ph type="title"/>
          </p:nvPr>
        </p:nvSpPr>
        <p:spPr/>
        <p:txBody>
          <a:bodyPr/>
          <a:lstStyle/>
          <a:p>
            <a:r>
              <a:rPr lang="en-US" dirty="0"/>
              <a:t>Safe Move or Think Again?  </a:t>
            </a:r>
          </a:p>
        </p:txBody>
      </p:sp>
      <p:pic>
        <p:nvPicPr>
          <p:cNvPr id="4" name="Picture 3" descr="Safe move or think again scenario that reads, “I was so excited that this guy asked me out. He is really popular and everyone thinks he is really nice and an all-around great guy. When we went out, he paid for my movie ticket. Then he said I should come back to his house to return the favor. His mom and grandma are apparently out of town. He kept saying weird things and I just felt funny. But, everyone likes him, so maybe it is just me, and I am the weird one.”">
            <a:extLst>
              <a:ext uri="{FF2B5EF4-FFF2-40B4-BE49-F238E27FC236}">
                <a16:creationId xmlns:a16="http://schemas.microsoft.com/office/drawing/2014/main" id="{963B5139-8BC8-463D-86A7-F2BE3E2BEFF7}"/>
              </a:ext>
            </a:extLst>
          </p:cNvPr>
          <p:cNvPicPr>
            <a:picLocks noChangeAspect="1"/>
          </p:cNvPicPr>
          <p:nvPr/>
        </p:nvPicPr>
        <p:blipFill rotWithShape="1">
          <a:blip r:embed="rId3"/>
          <a:srcRect l="51185" t="18742" r="582" b="39142"/>
          <a:stretch/>
        </p:blipFill>
        <p:spPr>
          <a:xfrm>
            <a:off x="1467133" y="1047221"/>
            <a:ext cx="6009702" cy="3890300"/>
          </a:xfrm>
          <a:prstGeom prst="rect">
            <a:avLst/>
          </a:prstGeom>
        </p:spPr>
      </p:pic>
    </p:spTree>
    <p:extLst>
      <p:ext uri="{BB962C8B-B14F-4D97-AF65-F5344CB8AC3E}">
        <p14:creationId xmlns:p14="http://schemas.microsoft.com/office/powerpoint/2010/main" val="121512761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279DC-6BF3-48A2-9230-0A4625EAB5AC}"/>
              </a:ext>
            </a:extLst>
          </p:cNvPr>
          <p:cNvSpPr>
            <a:spLocks noGrp="1"/>
          </p:cNvSpPr>
          <p:nvPr>
            <p:ph type="title"/>
          </p:nvPr>
        </p:nvSpPr>
        <p:spPr/>
        <p:txBody>
          <a:bodyPr/>
          <a:lstStyle/>
          <a:p>
            <a:r>
              <a:rPr lang="en-US" dirty="0"/>
              <a:t>Safe Move or Think Again?   </a:t>
            </a:r>
          </a:p>
        </p:txBody>
      </p:sp>
      <p:pic>
        <p:nvPicPr>
          <p:cNvPr id="4" name="Picture 3" descr="Safe move or think again scenario that reads, “I am going out with a girl I like and a bunch of our friends. I told my mom when she can expect me back home. I told her we are going to hang out at a friend’s house down the street, but we will probably take a bus to another part of town.”">
            <a:extLst>
              <a:ext uri="{FF2B5EF4-FFF2-40B4-BE49-F238E27FC236}">
                <a16:creationId xmlns:a16="http://schemas.microsoft.com/office/drawing/2014/main" id="{308852F6-9965-4B00-B190-7E0998F251C6}"/>
              </a:ext>
            </a:extLst>
          </p:cNvPr>
          <p:cNvPicPr>
            <a:picLocks noChangeAspect="1"/>
          </p:cNvPicPr>
          <p:nvPr/>
        </p:nvPicPr>
        <p:blipFill rotWithShape="1">
          <a:blip r:embed="rId3"/>
          <a:srcRect l="51354" t="61086"/>
          <a:stretch/>
        </p:blipFill>
        <p:spPr>
          <a:xfrm>
            <a:off x="1359980" y="1039801"/>
            <a:ext cx="6466903" cy="3835192"/>
          </a:xfrm>
          <a:prstGeom prst="rect">
            <a:avLst/>
          </a:prstGeom>
        </p:spPr>
      </p:pic>
    </p:spTree>
    <p:extLst>
      <p:ext uri="{BB962C8B-B14F-4D97-AF65-F5344CB8AC3E}">
        <p14:creationId xmlns:p14="http://schemas.microsoft.com/office/powerpoint/2010/main" val="193113065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5A50-50BE-48F2-9E06-ECBE82FDC279}"/>
              </a:ext>
            </a:extLst>
          </p:cNvPr>
          <p:cNvSpPr>
            <a:spLocks noGrp="1"/>
          </p:cNvSpPr>
          <p:nvPr>
            <p:ph type="title"/>
          </p:nvPr>
        </p:nvSpPr>
        <p:spPr/>
        <p:txBody>
          <a:bodyPr/>
          <a:lstStyle/>
          <a:p>
            <a:r>
              <a:rPr lang="en-US" dirty="0"/>
              <a:t>Recap &amp; Preview     </a:t>
            </a:r>
          </a:p>
        </p:txBody>
      </p:sp>
      <p:sp>
        <p:nvSpPr>
          <p:cNvPr id="3" name="Text Placeholder 2">
            <a:extLst>
              <a:ext uri="{FF2B5EF4-FFF2-40B4-BE49-F238E27FC236}">
                <a16:creationId xmlns:a16="http://schemas.microsoft.com/office/drawing/2014/main" id="{BF186004-A235-4E9E-805F-23BF34880413}"/>
              </a:ext>
            </a:extLst>
          </p:cNvPr>
          <p:cNvSpPr>
            <a:spLocks noGrp="1"/>
          </p:cNvSpPr>
          <p:nvPr>
            <p:ph type="body" sz="quarter" idx="10"/>
          </p:nvPr>
        </p:nvSpPr>
        <p:spPr>
          <a:xfrm>
            <a:off x="457200" y="1158875"/>
            <a:ext cx="6289829" cy="3341688"/>
          </a:xfrm>
        </p:spPr>
        <p:txBody>
          <a:bodyPr/>
          <a:lstStyle/>
          <a:p>
            <a:pPr marL="0" indent="0">
              <a:buNone/>
            </a:pPr>
            <a:r>
              <a:rPr lang="en-US" b="1" dirty="0">
                <a:solidFill>
                  <a:srgbClr val="275A70"/>
                </a:solidFill>
              </a:rPr>
              <a:t>Session 6:</a:t>
            </a:r>
          </a:p>
          <a:p>
            <a:r>
              <a:rPr lang="en-US" dirty="0">
                <a:solidFill>
                  <a:schemeClr val="accent4">
                    <a:lumMod val="50000"/>
                  </a:schemeClr>
                </a:solidFill>
              </a:rPr>
              <a:t>Sexual violence and dating safety</a:t>
            </a:r>
          </a:p>
          <a:p>
            <a:r>
              <a:rPr lang="en-US" dirty="0">
                <a:solidFill>
                  <a:schemeClr val="accent4">
                    <a:lumMod val="50000"/>
                  </a:schemeClr>
                </a:solidFill>
              </a:rPr>
              <a:t>Consent</a:t>
            </a:r>
          </a:p>
          <a:p>
            <a:pPr marL="0" indent="0">
              <a:buNone/>
            </a:pPr>
            <a:endParaRPr lang="en-US" sz="1600" dirty="0"/>
          </a:p>
          <a:p>
            <a:pPr marL="0" indent="0">
              <a:buNone/>
            </a:pPr>
            <a:r>
              <a:rPr lang="en-US" b="1" dirty="0">
                <a:solidFill>
                  <a:srgbClr val="638131"/>
                </a:solidFill>
              </a:rPr>
              <a:t>Session 7:</a:t>
            </a:r>
          </a:p>
          <a:p>
            <a:r>
              <a:rPr lang="en-US" dirty="0">
                <a:solidFill>
                  <a:schemeClr val="accent4">
                    <a:lumMod val="50000"/>
                  </a:schemeClr>
                </a:solidFill>
              </a:rPr>
              <a:t>Getting help and helping friends</a:t>
            </a:r>
          </a:p>
          <a:p>
            <a:r>
              <a:rPr lang="en-US" dirty="0">
                <a:solidFill>
                  <a:schemeClr val="accent4">
                    <a:lumMod val="50000"/>
                  </a:schemeClr>
                </a:solidFill>
              </a:rPr>
              <a:t>RESPECT ME Rights </a:t>
            </a:r>
          </a:p>
          <a:p>
            <a:r>
              <a:rPr lang="en-US" dirty="0">
                <a:solidFill>
                  <a:schemeClr val="accent4">
                    <a:lumMod val="50000"/>
                  </a:schemeClr>
                </a:solidFill>
              </a:rPr>
              <a:t>Parking Lot discussions</a:t>
            </a:r>
          </a:p>
          <a:p>
            <a:endParaRPr lang="en-US" dirty="0"/>
          </a:p>
        </p:txBody>
      </p:sp>
      <p:pic>
        <p:nvPicPr>
          <p:cNvPr id="4" name="Picture 3">
            <a:extLst>
              <a:ext uri="{FF2B5EF4-FFF2-40B4-BE49-F238E27FC236}">
                <a16:creationId xmlns:a16="http://schemas.microsoft.com/office/drawing/2014/main" id="{4D3F19F6-D0C4-8A1D-5A11-375416B573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6344048" y="3690877"/>
            <a:ext cx="3083591" cy="2305398"/>
          </a:xfrm>
          <a:prstGeom prst="rect">
            <a:avLst/>
          </a:prstGeom>
        </p:spPr>
      </p:pic>
    </p:spTree>
    <p:extLst>
      <p:ext uri="{BB962C8B-B14F-4D97-AF65-F5344CB8AC3E}">
        <p14:creationId xmlns:p14="http://schemas.microsoft.com/office/powerpoint/2010/main" val="302438293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ADE-071A-0A7F-9BEF-F81F7E315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F668B-9270-0617-EEF9-573FD4585F95}"/>
              </a:ext>
            </a:extLst>
          </p:cNvPr>
          <p:cNvSpPr>
            <a:spLocks noGrp="1"/>
          </p:cNvSpPr>
          <p:nvPr>
            <p:ph type="title"/>
          </p:nvPr>
        </p:nvSpPr>
        <p:spPr/>
        <p:txBody>
          <a:bodyPr/>
          <a:lstStyle/>
          <a:p>
            <a:r>
              <a:rPr lang="en-US" dirty="0">
                <a:solidFill>
                  <a:srgbClr val="387CAC"/>
                </a:solidFill>
              </a:rPr>
              <a:t>My Healthy Dating Relationship</a:t>
            </a:r>
          </a:p>
        </p:txBody>
      </p:sp>
      <p:pic>
        <p:nvPicPr>
          <p:cNvPr id="4" name="Picture 3" descr="Two prompts asking to fill in the blank. Each contains three blanks. The first one reads, “Three words to describe my ideal dating partner are:” and the second one reads, “When I am around my dating partner, I want to feel:” ">
            <a:extLst>
              <a:ext uri="{FF2B5EF4-FFF2-40B4-BE49-F238E27FC236}">
                <a16:creationId xmlns:a16="http://schemas.microsoft.com/office/drawing/2014/main" id="{A3CE0B7A-0D7D-9298-8B01-5DD1F2854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157" y="770335"/>
            <a:ext cx="7053685" cy="4244578"/>
          </a:xfrm>
          <a:prstGeom prst="rect">
            <a:avLst/>
          </a:prstGeom>
        </p:spPr>
      </p:pic>
    </p:spTree>
    <p:extLst>
      <p:ext uri="{BB962C8B-B14F-4D97-AF65-F5344CB8AC3E}">
        <p14:creationId xmlns:p14="http://schemas.microsoft.com/office/powerpoint/2010/main" val="55969184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A589A5-3531-4350-B623-8EEB754D3C29}"/>
              </a:ext>
            </a:extLst>
          </p:cNvPr>
          <p:cNvSpPr>
            <a:spLocks noGrp="1"/>
          </p:cNvSpPr>
          <p:nvPr>
            <p:ph type="title"/>
          </p:nvPr>
        </p:nvSpPr>
        <p:spPr>
          <a:xfrm>
            <a:off x="441063" y="2232603"/>
            <a:ext cx="8261873" cy="993775"/>
          </a:xfrm>
        </p:spPr>
        <p:txBody>
          <a:bodyPr/>
          <a:lstStyle/>
          <a:p>
            <a:r>
              <a:rPr lang="en-US" sz="4000" dirty="0">
                <a:solidFill>
                  <a:srgbClr val="638131"/>
                </a:solidFill>
              </a:rPr>
              <a:t>Session 7: Relationship Rights &amp; Getting Help</a:t>
            </a:r>
          </a:p>
        </p:txBody>
      </p:sp>
      <p:pic>
        <p:nvPicPr>
          <p:cNvPr id="2" name="Picture 1">
            <a:extLst>
              <a:ext uri="{FF2B5EF4-FFF2-40B4-BE49-F238E27FC236}">
                <a16:creationId xmlns:a16="http://schemas.microsoft.com/office/drawing/2014/main" id="{00EEBD44-4581-17D4-88D6-BADA040709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893" y="-515561"/>
            <a:ext cx="3581492" cy="2677646"/>
          </a:xfrm>
          <a:prstGeom prst="rect">
            <a:avLst/>
          </a:prstGeom>
        </p:spPr>
      </p:pic>
      <p:pic>
        <p:nvPicPr>
          <p:cNvPr id="3" name="Picture 2">
            <a:extLst>
              <a:ext uri="{FF2B5EF4-FFF2-40B4-BE49-F238E27FC236}">
                <a16:creationId xmlns:a16="http://schemas.microsoft.com/office/drawing/2014/main" id="{A9BC7C59-4307-58B2-95A6-166287CD96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9000000">
            <a:off x="5582446" y="3287755"/>
            <a:ext cx="3581492" cy="2677646"/>
          </a:xfrm>
          <a:prstGeom prst="rect">
            <a:avLst/>
          </a:prstGeom>
        </p:spPr>
      </p:pic>
    </p:spTree>
    <p:extLst>
      <p:ext uri="{BB962C8B-B14F-4D97-AF65-F5344CB8AC3E}">
        <p14:creationId xmlns:p14="http://schemas.microsoft.com/office/powerpoint/2010/main" val="104157016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638131"/>
                </a:solidFill>
              </a:rPr>
              <a:t>Question of the Day       </a:t>
            </a:r>
          </a:p>
        </p:txBody>
      </p:sp>
      <p:sp>
        <p:nvSpPr>
          <p:cNvPr id="3" name="Content Placeholder 2"/>
          <p:cNvSpPr>
            <a:spLocks noGrp="1"/>
          </p:cNvSpPr>
          <p:nvPr>
            <p:ph type="body" sz="quarter" idx="10"/>
          </p:nvPr>
        </p:nvSpPr>
        <p:spPr>
          <a:xfrm>
            <a:off x="819727" y="1168111"/>
            <a:ext cx="7504545" cy="3341688"/>
          </a:xfrm>
        </p:spPr>
        <p:txBody>
          <a:bodyPr/>
          <a:lstStyle/>
          <a:p>
            <a:pPr marL="0" indent="0" algn="ctr">
              <a:buNone/>
            </a:pPr>
            <a:r>
              <a:rPr lang="en-US" sz="4400" dirty="0">
                <a:solidFill>
                  <a:schemeClr val="accent4">
                    <a:lumMod val="50000"/>
                  </a:schemeClr>
                </a:solidFill>
              </a:rPr>
              <a:t>True or False? Most teenagers that experience dating violence usually do not tell anyone they were being hurt.</a:t>
            </a:r>
          </a:p>
        </p:txBody>
      </p:sp>
    </p:spTree>
    <p:extLst>
      <p:ext uri="{BB962C8B-B14F-4D97-AF65-F5344CB8AC3E}">
        <p14:creationId xmlns:p14="http://schemas.microsoft.com/office/powerpoint/2010/main" val="324330046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227B4-5B71-4AEA-A278-38344C3B1611}"/>
              </a:ext>
            </a:extLst>
          </p:cNvPr>
          <p:cNvSpPr>
            <a:spLocks noGrp="1"/>
          </p:cNvSpPr>
          <p:nvPr>
            <p:ph type="title"/>
          </p:nvPr>
        </p:nvSpPr>
        <p:spPr/>
        <p:txBody>
          <a:bodyPr/>
          <a:lstStyle/>
          <a:p>
            <a:r>
              <a:rPr lang="en-US" dirty="0">
                <a:solidFill>
                  <a:srgbClr val="638131"/>
                </a:solidFill>
              </a:rPr>
              <a:t>True</a:t>
            </a:r>
          </a:p>
        </p:txBody>
      </p:sp>
      <p:sp>
        <p:nvSpPr>
          <p:cNvPr id="5" name="Text Placeholder 4">
            <a:extLst>
              <a:ext uri="{FF2B5EF4-FFF2-40B4-BE49-F238E27FC236}">
                <a16:creationId xmlns:a16="http://schemas.microsoft.com/office/drawing/2014/main" id="{1B3EDCDA-C670-44FB-BA48-C7D8A2A12FC2}"/>
              </a:ext>
            </a:extLst>
          </p:cNvPr>
          <p:cNvSpPr>
            <a:spLocks noGrp="1"/>
          </p:cNvSpPr>
          <p:nvPr>
            <p:ph type="body" sz="quarter" idx="10"/>
          </p:nvPr>
        </p:nvSpPr>
        <p:spPr/>
        <p:txBody>
          <a:bodyPr/>
          <a:lstStyle/>
          <a:p>
            <a:r>
              <a:rPr lang="en-US" dirty="0">
                <a:solidFill>
                  <a:schemeClr val="accent4">
                    <a:lumMod val="50000"/>
                  </a:schemeClr>
                </a:solidFill>
              </a:rPr>
              <a:t>Most teens involved in dating violence do not tell their parents.</a:t>
            </a:r>
          </a:p>
          <a:p>
            <a:r>
              <a:rPr lang="en-US" dirty="0">
                <a:solidFill>
                  <a:schemeClr val="accent4">
                    <a:lumMod val="50000"/>
                  </a:schemeClr>
                </a:solidFill>
              </a:rPr>
              <a:t>The longer the young person has been in the relationship, the less likely it is that they will report the abuse. </a:t>
            </a:r>
          </a:p>
        </p:txBody>
      </p:sp>
    </p:spTree>
    <p:extLst>
      <p:ext uri="{BB962C8B-B14F-4D97-AF65-F5344CB8AC3E}">
        <p14:creationId xmlns:p14="http://schemas.microsoft.com/office/powerpoint/2010/main" val="99114299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A984-1B72-2F89-51C9-BA86F0D566B1}"/>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DACDE16-B02D-D989-9CC8-F2635D6D14B4}"/>
              </a:ext>
            </a:extLst>
          </p:cNvPr>
          <p:cNvSpPr>
            <a:spLocks noGrp="1"/>
          </p:cNvSpPr>
          <p:nvPr>
            <p:ph type="title"/>
          </p:nvPr>
        </p:nvSpPr>
        <p:spPr/>
        <p:txBody>
          <a:bodyPr/>
          <a:lstStyle/>
          <a:p>
            <a:r>
              <a:rPr lang="en-US" dirty="0">
                <a:solidFill>
                  <a:srgbClr val="638131"/>
                </a:solidFill>
              </a:rPr>
              <a:t>RESPECT ME Rights</a:t>
            </a:r>
          </a:p>
        </p:txBody>
      </p:sp>
      <p:pic>
        <p:nvPicPr>
          <p:cNvPr id="5" name="Picture 4" descr="A table showing the RESPECT ME Rights. ">
            <a:extLst>
              <a:ext uri="{FF2B5EF4-FFF2-40B4-BE49-F238E27FC236}">
                <a16:creationId xmlns:a16="http://schemas.microsoft.com/office/drawing/2014/main" id="{37BC8CEF-8BF8-5204-986F-F8FE1FD5A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18" y="769121"/>
            <a:ext cx="7128164" cy="4168400"/>
          </a:xfrm>
          <a:prstGeom prst="rect">
            <a:avLst/>
          </a:prstGeom>
        </p:spPr>
      </p:pic>
    </p:spTree>
    <p:extLst>
      <p:ext uri="{BB962C8B-B14F-4D97-AF65-F5344CB8AC3E}">
        <p14:creationId xmlns:p14="http://schemas.microsoft.com/office/powerpoint/2010/main" val="88011532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18B0-E850-47C5-8219-B0D7BCC9EE44}"/>
              </a:ext>
            </a:extLst>
          </p:cNvPr>
          <p:cNvSpPr>
            <a:spLocks noGrp="1"/>
          </p:cNvSpPr>
          <p:nvPr>
            <p:ph type="title"/>
          </p:nvPr>
        </p:nvSpPr>
        <p:spPr/>
        <p:txBody>
          <a:bodyPr/>
          <a:lstStyle/>
          <a:p>
            <a:r>
              <a:rPr lang="en-US" dirty="0">
                <a:solidFill>
                  <a:srgbClr val="638131"/>
                </a:solidFill>
              </a:rPr>
              <a:t>Helping Friends</a:t>
            </a:r>
          </a:p>
        </p:txBody>
      </p:sp>
      <p:sp>
        <p:nvSpPr>
          <p:cNvPr id="3" name="Text Placeholder 2">
            <a:extLst>
              <a:ext uri="{FF2B5EF4-FFF2-40B4-BE49-F238E27FC236}">
                <a16:creationId xmlns:a16="http://schemas.microsoft.com/office/drawing/2014/main" id="{5087084B-6F47-4480-A320-ECEE914A73AB}"/>
              </a:ext>
            </a:extLst>
          </p:cNvPr>
          <p:cNvSpPr>
            <a:spLocks noGrp="1"/>
          </p:cNvSpPr>
          <p:nvPr>
            <p:ph type="body" sz="quarter" idx="10"/>
          </p:nvPr>
        </p:nvSpPr>
        <p:spPr>
          <a:xfrm>
            <a:off x="457200" y="951345"/>
            <a:ext cx="8229600" cy="3466094"/>
          </a:xfrm>
        </p:spPr>
        <p:txBody>
          <a:bodyPr/>
          <a:lstStyle/>
          <a:p>
            <a:r>
              <a:rPr lang="en-US" dirty="0">
                <a:solidFill>
                  <a:schemeClr val="accent4">
                    <a:lumMod val="50000"/>
                  </a:schemeClr>
                </a:solidFill>
              </a:rPr>
              <a:t>Reach out</a:t>
            </a:r>
          </a:p>
          <a:p>
            <a:r>
              <a:rPr lang="en-US" dirty="0">
                <a:solidFill>
                  <a:schemeClr val="accent4">
                    <a:lumMod val="50000"/>
                  </a:schemeClr>
                </a:solidFill>
              </a:rPr>
              <a:t>Listen</a:t>
            </a:r>
          </a:p>
          <a:p>
            <a:r>
              <a:rPr lang="en-US" dirty="0">
                <a:solidFill>
                  <a:schemeClr val="accent4">
                    <a:lumMod val="50000"/>
                  </a:schemeClr>
                </a:solidFill>
              </a:rPr>
              <a:t>Believe</a:t>
            </a:r>
          </a:p>
          <a:p>
            <a:r>
              <a:rPr lang="en-US" dirty="0">
                <a:solidFill>
                  <a:schemeClr val="accent4">
                    <a:lumMod val="50000"/>
                  </a:schemeClr>
                </a:solidFill>
              </a:rPr>
              <a:t>Do not judge</a:t>
            </a:r>
          </a:p>
          <a:p>
            <a:r>
              <a:rPr lang="en-US" dirty="0">
                <a:solidFill>
                  <a:schemeClr val="accent4">
                    <a:lumMod val="50000"/>
                  </a:schemeClr>
                </a:solidFill>
              </a:rPr>
              <a:t>Repeat that violence or abuse is not their fault</a:t>
            </a:r>
          </a:p>
          <a:p>
            <a:r>
              <a:rPr lang="en-US" dirty="0">
                <a:solidFill>
                  <a:schemeClr val="accent4">
                    <a:lumMod val="50000"/>
                  </a:schemeClr>
                </a:solidFill>
              </a:rPr>
              <a:t>Connect them to a resource that can help</a:t>
            </a:r>
          </a:p>
        </p:txBody>
      </p:sp>
    </p:spTree>
    <p:extLst>
      <p:ext uri="{BB962C8B-B14F-4D97-AF65-F5344CB8AC3E}">
        <p14:creationId xmlns:p14="http://schemas.microsoft.com/office/powerpoint/2010/main" val="53367452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22E4-F06B-6434-08E1-49CB270A3B2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668DC93-AEAF-A043-CD00-992C5C61E809}"/>
              </a:ext>
            </a:extLst>
          </p:cNvPr>
          <p:cNvSpPr>
            <a:spLocks noGrp="1"/>
          </p:cNvSpPr>
          <p:nvPr>
            <p:ph type="title"/>
          </p:nvPr>
        </p:nvSpPr>
        <p:spPr/>
        <p:txBody>
          <a:bodyPr/>
          <a:lstStyle/>
          <a:p>
            <a:r>
              <a:rPr lang="en-US" dirty="0">
                <a:solidFill>
                  <a:srgbClr val="638131"/>
                </a:solidFill>
              </a:rPr>
              <a:t>Where Can I or My Friends Get Help?</a:t>
            </a:r>
          </a:p>
        </p:txBody>
      </p:sp>
      <p:pic>
        <p:nvPicPr>
          <p:cNvPr id="3" name="Picture 2" descr="A speech bubble with different resources inside. ">
            <a:extLst>
              <a:ext uri="{FF2B5EF4-FFF2-40B4-BE49-F238E27FC236}">
                <a16:creationId xmlns:a16="http://schemas.microsoft.com/office/drawing/2014/main" id="{8E6E0C0B-30DD-CB5D-D021-D455AE7D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798" y="693194"/>
            <a:ext cx="6088404" cy="4367177"/>
          </a:xfrm>
          <a:prstGeom prst="rect">
            <a:avLst/>
          </a:prstGeom>
        </p:spPr>
      </p:pic>
    </p:spTree>
    <p:extLst>
      <p:ext uri="{BB962C8B-B14F-4D97-AF65-F5344CB8AC3E}">
        <p14:creationId xmlns:p14="http://schemas.microsoft.com/office/powerpoint/2010/main" val="142342898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ECE8-77FE-4E4E-AD89-8E5CC52656AF}"/>
              </a:ext>
            </a:extLst>
          </p:cNvPr>
          <p:cNvSpPr>
            <a:spLocks noGrp="1"/>
          </p:cNvSpPr>
          <p:nvPr>
            <p:ph type="title"/>
          </p:nvPr>
        </p:nvSpPr>
        <p:spPr/>
        <p:txBody>
          <a:bodyPr/>
          <a:lstStyle/>
          <a:p>
            <a:r>
              <a:rPr lang="en-US" dirty="0">
                <a:solidFill>
                  <a:srgbClr val="638131"/>
                </a:solidFill>
              </a:rPr>
              <a:t>RESPECT ME Rights Rewind</a:t>
            </a:r>
          </a:p>
        </p:txBody>
      </p:sp>
      <p:sp>
        <p:nvSpPr>
          <p:cNvPr id="3" name="Text Placeholder 2">
            <a:extLst>
              <a:ext uri="{FF2B5EF4-FFF2-40B4-BE49-F238E27FC236}">
                <a16:creationId xmlns:a16="http://schemas.microsoft.com/office/drawing/2014/main" id="{105FECB2-0A14-4799-89AF-FD80755A778D}"/>
              </a:ext>
            </a:extLst>
          </p:cNvPr>
          <p:cNvSpPr>
            <a:spLocks noGrp="1"/>
          </p:cNvSpPr>
          <p:nvPr>
            <p:ph type="body" sz="quarter" idx="10"/>
          </p:nvPr>
        </p:nvSpPr>
        <p:spPr/>
        <p:txBody>
          <a:bodyPr/>
          <a:lstStyle/>
          <a:p>
            <a:r>
              <a:rPr lang="en-US" dirty="0">
                <a:solidFill>
                  <a:schemeClr val="accent4">
                    <a:lumMod val="50000"/>
                  </a:schemeClr>
                </a:solidFill>
              </a:rPr>
              <a:t>Each group or individual will have the rest of the class time to create a piece of artwork (on your computer or on a blank piece of paper) that focuses on one of the RESPECT ME Rights.</a:t>
            </a:r>
          </a:p>
          <a:p>
            <a:r>
              <a:rPr lang="en-US" dirty="0">
                <a:solidFill>
                  <a:schemeClr val="accent4">
                    <a:lumMod val="50000"/>
                  </a:schemeClr>
                </a:solidFill>
              </a:rPr>
              <a:t>For example: you can write a poem, draw a picture or comic, cut out pictures from magazines, “cut and paste” images online onto a slide or Word doc. </a:t>
            </a:r>
          </a:p>
          <a:p>
            <a:r>
              <a:rPr lang="en-US" dirty="0">
                <a:solidFill>
                  <a:schemeClr val="accent4">
                    <a:lumMod val="50000"/>
                  </a:schemeClr>
                </a:solidFill>
              </a:rPr>
              <a:t>Each group/individual will have 5 mins to perform/present in the next class</a:t>
            </a:r>
          </a:p>
        </p:txBody>
      </p:sp>
    </p:spTree>
    <p:extLst>
      <p:ext uri="{BB962C8B-B14F-4D97-AF65-F5344CB8AC3E}">
        <p14:creationId xmlns:p14="http://schemas.microsoft.com/office/powerpoint/2010/main" val="309489217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3126-02C4-46F1-B442-B74467A57CBA}"/>
              </a:ext>
            </a:extLst>
          </p:cNvPr>
          <p:cNvSpPr>
            <a:spLocks noGrp="1"/>
          </p:cNvSpPr>
          <p:nvPr>
            <p:ph type="title"/>
          </p:nvPr>
        </p:nvSpPr>
        <p:spPr/>
        <p:txBody>
          <a:bodyPr/>
          <a:lstStyle/>
          <a:p>
            <a:r>
              <a:rPr lang="en-US" dirty="0">
                <a:solidFill>
                  <a:srgbClr val="638131"/>
                </a:solidFill>
              </a:rPr>
              <a:t>Parking Lot </a:t>
            </a:r>
          </a:p>
        </p:txBody>
      </p:sp>
      <p:sp>
        <p:nvSpPr>
          <p:cNvPr id="3" name="Text Placeholder 2">
            <a:extLst>
              <a:ext uri="{FF2B5EF4-FFF2-40B4-BE49-F238E27FC236}">
                <a16:creationId xmlns:a16="http://schemas.microsoft.com/office/drawing/2014/main" id="{BFAA7E9A-F614-473C-A3F9-4C288D627CE7}"/>
              </a:ext>
            </a:extLst>
          </p:cNvPr>
          <p:cNvSpPr>
            <a:spLocks noGrp="1"/>
          </p:cNvSpPr>
          <p:nvPr>
            <p:ph type="body" sz="quarter" idx="10"/>
          </p:nvPr>
        </p:nvSpPr>
        <p:spPr/>
        <p:txBody>
          <a:bodyPr/>
          <a:lstStyle/>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a:buSzPct val="200000"/>
              <a:buBlip>
                <a:blip r:embed="rId3">
                  <a:extLst>
                    <a:ext uri="{96DAC541-7B7A-43D3-8B79-37D633B846F1}">
                      <asvg:svgBlip xmlns:asvg="http://schemas.microsoft.com/office/drawing/2016/SVG/main" r:embed="rId4"/>
                    </a:ext>
                  </a:extLst>
                </a:blip>
              </a:buBlip>
            </a:pPr>
            <a:r>
              <a:rPr lang="en-US" dirty="0">
                <a:solidFill>
                  <a:schemeClr val="tx2">
                    <a:lumMod val="65000"/>
                  </a:schemeClr>
                </a:solidFill>
              </a:rPr>
              <a:t>[insert topic for later discussion]</a:t>
            </a:r>
          </a:p>
          <a:p>
            <a:pPr marL="0" indent="0">
              <a:buSzPct val="200000"/>
              <a:buNone/>
            </a:pPr>
            <a:endParaRPr lang="en-US" dirty="0"/>
          </a:p>
          <a:p>
            <a:pPr>
              <a:buSzPct val="200000"/>
              <a:buBlip>
                <a:blip r:embed="rId3">
                  <a:extLst>
                    <a:ext uri="{96DAC541-7B7A-43D3-8B79-37D633B846F1}">
                      <asvg:svgBlip xmlns:asvg="http://schemas.microsoft.com/office/drawing/2016/SVG/main" r:embed="rId4"/>
                    </a:ext>
                  </a:extLst>
                </a:blip>
              </a:buBlip>
            </a:pPr>
            <a:endParaRPr lang="en-US" dirty="0"/>
          </a:p>
        </p:txBody>
      </p:sp>
    </p:spTree>
    <p:extLst>
      <p:ext uri="{BB962C8B-B14F-4D97-AF65-F5344CB8AC3E}">
        <p14:creationId xmlns:p14="http://schemas.microsoft.com/office/powerpoint/2010/main" val="211924545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71D82F-8D89-4BEA-901B-D6D53095FAE6}"/>
              </a:ext>
            </a:extLst>
          </p:cNvPr>
          <p:cNvSpPr>
            <a:spLocks noGrp="1"/>
          </p:cNvSpPr>
          <p:nvPr>
            <p:ph type="title"/>
          </p:nvPr>
        </p:nvSpPr>
        <p:spPr/>
        <p:txBody>
          <a:bodyPr/>
          <a:lstStyle/>
          <a:p>
            <a:r>
              <a:rPr lang="en-US" dirty="0"/>
              <a:t>CONGRATULATIONS!!!</a:t>
            </a:r>
          </a:p>
        </p:txBody>
      </p:sp>
    </p:spTree>
    <p:extLst>
      <p:ext uri="{BB962C8B-B14F-4D97-AF65-F5344CB8AC3E}">
        <p14:creationId xmlns:p14="http://schemas.microsoft.com/office/powerpoint/2010/main" val="19782629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DA2B-D10A-A928-FE04-1B3282176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F621C-F7CF-DFC6-D7E6-A730D9A10065}"/>
              </a:ext>
            </a:extLst>
          </p:cNvPr>
          <p:cNvSpPr>
            <a:spLocks noGrp="1"/>
          </p:cNvSpPr>
          <p:nvPr>
            <p:ph type="title"/>
          </p:nvPr>
        </p:nvSpPr>
        <p:spPr/>
        <p:txBody>
          <a:bodyPr/>
          <a:lstStyle/>
          <a:p>
            <a:r>
              <a:rPr lang="en-US" dirty="0">
                <a:solidFill>
                  <a:srgbClr val="387CAC"/>
                </a:solidFill>
              </a:rPr>
              <a:t>My Healthy Dating Relationship </a:t>
            </a:r>
          </a:p>
        </p:txBody>
      </p:sp>
      <p:pic>
        <p:nvPicPr>
          <p:cNvPr id="4" name="Picture 3" descr="Three more prompts. The first one reads, “When I am upset about something, I want the person I am dating to:” The second one reads, “My dating partner will know and respect that [blank] and [blank] are important to me” and the third one reads, “The three most important things to me in a dating relationship are:”">
            <a:extLst>
              <a:ext uri="{FF2B5EF4-FFF2-40B4-BE49-F238E27FC236}">
                <a16:creationId xmlns:a16="http://schemas.microsoft.com/office/drawing/2014/main" id="{D70D4380-BF6A-59B8-760A-306B71DB7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700" y="757656"/>
            <a:ext cx="6754599" cy="4269615"/>
          </a:xfrm>
          <a:prstGeom prst="rect">
            <a:avLst/>
          </a:prstGeom>
        </p:spPr>
      </p:pic>
    </p:spTree>
    <p:extLst>
      <p:ext uri="{BB962C8B-B14F-4D97-AF65-F5344CB8AC3E}">
        <p14:creationId xmlns:p14="http://schemas.microsoft.com/office/powerpoint/2010/main" val="4238829284"/>
      </p:ext>
    </p:extLst>
  </p:cSld>
  <p:clrMapOvr>
    <a:masterClrMapping/>
  </p:clrMapOvr>
  <p:transition>
    <p:fade/>
  </p:transition>
</p:sld>
</file>

<file path=ppt/theme/theme1.xml><?xml version="1.0" encoding="utf-8"?>
<a:theme xmlns:a="http://schemas.openxmlformats.org/drawingml/2006/main" name="NCEH_ATSDR_combined">
  <a:themeElements>
    <a:clrScheme name="Custom 9">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17888</TotalTime>
  <Words>4243</Words>
  <Application>Microsoft Macintosh PowerPoint</Application>
  <PresentationFormat>On-screen Show (16:9)</PresentationFormat>
  <Paragraphs>681</Paragraphs>
  <Slides>88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Myriad Web Pro</vt:lpstr>
      <vt:lpstr>Wingdings</vt:lpstr>
      <vt:lpstr>Arial</vt:lpstr>
      <vt:lpstr>Calibri</vt:lpstr>
      <vt:lpstr>NCEH_ATSDR_combined</vt:lpstr>
      <vt:lpstr>7th Grade</vt:lpstr>
      <vt:lpstr>Session 1: Healthy Relationships</vt:lpstr>
      <vt:lpstr>Question of the Day</vt:lpstr>
      <vt:lpstr>Group Agreements</vt:lpstr>
      <vt:lpstr>Parking Lot</vt:lpstr>
      <vt:lpstr>Go-To Trusted Adults</vt:lpstr>
      <vt:lpstr>Healthy Friendship Recipe</vt:lpstr>
      <vt:lpstr>My Healthy Dating Relationship</vt:lpstr>
      <vt:lpstr>My Healthy Dating Relationship </vt:lpstr>
      <vt:lpstr>Recap &amp; Preview</vt:lpstr>
      <vt:lpstr>Session 2: Understanding Feelings</vt:lpstr>
      <vt:lpstr>Question of the Day </vt:lpstr>
      <vt:lpstr>Feelings</vt:lpstr>
      <vt:lpstr>How Would You Feel?</vt:lpstr>
      <vt:lpstr>Physical Clues</vt:lpstr>
      <vt:lpstr>Physical Clues </vt:lpstr>
      <vt:lpstr>Devon’s Story</vt:lpstr>
      <vt:lpstr>Devon’s Story </vt:lpstr>
      <vt:lpstr>Staying in Control of Your Feelings: 4 Steps</vt:lpstr>
      <vt:lpstr>Recap &amp; Preview </vt:lpstr>
      <vt:lpstr>Session 3: Staying in Control of Feelings &amp; Making Healthy Decisions</vt:lpstr>
      <vt:lpstr>Question of the Day  </vt:lpstr>
      <vt:lpstr>Physical Clues  </vt:lpstr>
      <vt:lpstr>Staying in Control of Your Feelings: 4 Steps </vt:lpstr>
      <vt:lpstr>Calming Down</vt:lpstr>
      <vt:lpstr>Negative Self-Talk, Positive Self-Talk</vt:lpstr>
      <vt:lpstr>We Enjoy…</vt:lpstr>
      <vt:lpstr>Question of the Day   </vt:lpstr>
      <vt:lpstr>Alcohol and Drugs</vt:lpstr>
      <vt:lpstr>Alcohol and Drugs (continued)</vt:lpstr>
      <vt:lpstr>My Views</vt:lpstr>
      <vt:lpstr>Recap &amp; Preview   </vt:lpstr>
      <vt:lpstr>Session 4: Healthy Communication</vt:lpstr>
      <vt:lpstr>Question of the Day    </vt:lpstr>
      <vt:lpstr>Ingredients of a Healthy Friendship</vt:lpstr>
      <vt:lpstr>Two ways we can communicate</vt:lpstr>
      <vt:lpstr>Nonverbal Clues</vt:lpstr>
      <vt:lpstr>Skills for Healthy Communication</vt:lpstr>
      <vt:lpstr>Nonverbal Communication Skills</vt:lpstr>
      <vt:lpstr>Verbal Communication Skills</vt:lpstr>
      <vt:lpstr>“I” Am Important</vt:lpstr>
      <vt:lpstr>“I” Am Important (continued)</vt:lpstr>
      <vt:lpstr>Communication Practice</vt:lpstr>
      <vt:lpstr>Communication Situation 1</vt:lpstr>
      <vt:lpstr>Communication Situation 2</vt:lpstr>
      <vt:lpstr>Communication Situation 3</vt:lpstr>
      <vt:lpstr>Communication Situation 4</vt:lpstr>
      <vt:lpstr>Recap &amp; Preview    </vt:lpstr>
      <vt:lpstr>Session 5: Unhealthy &amp; Unsafe Relationships</vt:lpstr>
      <vt:lpstr>Question of the Day     </vt:lpstr>
      <vt:lpstr>Ingredients of a Healthy Friendship </vt:lpstr>
      <vt:lpstr>Unhealthy Relationship Behaviors</vt:lpstr>
      <vt:lpstr>Healthy, Unhealthy, and Unsafe Behaviors</vt:lpstr>
      <vt:lpstr>What is Teen Dating Violence?</vt:lpstr>
      <vt:lpstr>Understanding Teen Dating Violence</vt:lpstr>
      <vt:lpstr>Teen Dating Violence: True or False?</vt:lpstr>
      <vt:lpstr>Teen Dating Violence: True or False Answers</vt:lpstr>
      <vt:lpstr>Red-Yellow-Green Light</vt:lpstr>
      <vt:lpstr>Red-Yellow-Green Light </vt:lpstr>
      <vt:lpstr>Red-Yellow-Green Light  </vt:lpstr>
      <vt:lpstr>Red-Yellow-Green Light   </vt:lpstr>
      <vt:lpstr>Red-Yellow-Green Light    </vt:lpstr>
      <vt:lpstr>Recap &amp; Preview  </vt:lpstr>
      <vt:lpstr>Session 6: Sexual Violence &amp; Dating Safety</vt:lpstr>
      <vt:lpstr>The following slides may be triggering to viewers</vt:lpstr>
      <vt:lpstr>Question of the Day      </vt:lpstr>
      <vt:lpstr>Sexual Violence</vt:lpstr>
      <vt:lpstr>Sexual Violence </vt:lpstr>
      <vt:lpstr>Sexual Coercion</vt:lpstr>
      <vt:lpstr>Pressure Role-Play</vt:lpstr>
      <vt:lpstr>Pressure Role-Play </vt:lpstr>
      <vt:lpstr>The 4 C’s of Consent</vt:lpstr>
      <vt:lpstr>Consent Checklist</vt:lpstr>
      <vt:lpstr>Dating Safety Tips</vt:lpstr>
      <vt:lpstr>Safe Move or Think Again?</vt:lpstr>
      <vt:lpstr>Safe Move or Think Again? </vt:lpstr>
      <vt:lpstr>Safe Move or Think Again?  </vt:lpstr>
      <vt:lpstr>Safe Move or Think Again?   </vt:lpstr>
      <vt:lpstr>Recap &amp; Preview     </vt:lpstr>
      <vt:lpstr>Session 7: Relationship Rights &amp; Getting Help</vt:lpstr>
      <vt:lpstr>Question of the Day       </vt:lpstr>
      <vt:lpstr>True</vt:lpstr>
      <vt:lpstr>RESPECT ME Rights</vt:lpstr>
      <vt:lpstr>Helping Friends</vt:lpstr>
      <vt:lpstr>Where Can I or My Friends Get Help?</vt:lpstr>
      <vt:lpstr>RESPECT ME Rights Rewind</vt:lpstr>
      <vt:lpstr>Parking Lot </vt:lpstr>
      <vt:lpstr>CONGRATULATIONS!!!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Kelly Giardino</cp:lastModifiedBy>
  <cp:revision>350</cp:revision>
  <dcterms:created xsi:type="dcterms:W3CDTF">2011-03-17T17:43:16Z</dcterms:created>
  <dcterms:modified xsi:type="dcterms:W3CDTF">2025-09-08T14:24:01Z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2020-11-03T20:54:49Z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3f33c6d3-3522-422e-860f-e14918674082</vt:lpwstr>
  </property>
  <property fmtid="{D5CDD505-2E9C-101B-9397-08002B2CF9AE}" pid="9" name="MSIP_Label_7b94a7b8-f06c-4dfe-bdcc-9b548fd58c31_ContentBits">
    <vt:lpwstr>0</vt:lpwstr>
  </property>
</Properties>
</file>