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Play" pitchFamily="2" charset="0"/>
      <p:regular r:id="rId14"/>
      <p:bold r:id="rId15"/>
    </p:embeddedFont>
    <p:embeddedFont>
      <p:font typeface="Poppins" pitchFamily="2" charset="77"/>
      <p:regular r:id="rId16"/>
      <p:bold r:id="rId17"/>
      <p:italic r:id="rId18"/>
      <p:boldItalic r:id="rId19"/>
    </p:embeddedFont>
    <p:embeddedFont>
      <p:font typeface="Poppins Medium" panose="020B0604020202020204" pitchFamily="34" charset="0"/>
      <p:regular r:id="rId20"/>
      <p:bold r:id="rId21"/>
      <p:italic r:id="rId22"/>
      <p:boldItalic r:id="rId23"/>
    </p:embeddedFont>
    <p:embeddedFont>
      <p:font typeface="Poppins SemiBold" panose="020B0604020202020204" pitchFamily="34" charset="0"/>
      <p:regular r:id="rId24"/>
      <p:bold r:id="rId25"/>
      <p:italic r:id="rId26"/>
      <p:boldItalic r:id="rId27"/>
    </p:embeddedFont>
    <p:embeddedFont>
      <p:font typeface="Sriracha" pitchFamily="2" charset="-34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hHZNlO8PWOQ9AzFO8rafxPoxtr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0"/>
    <p:restoredTop sz="94722"/>
  </p:normalViewPr>
  <p:slideViewPr>
    <p:cSldViewPr snapToGrid="0">
      <p:cViewPr varScale="1">
        <p:scale>
          <a:sx n="139" d="100"/>
          <a:sy n="139" d="100"/>
        </p:scale>
        <p:origin x="1000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/>
          <p:nvPr/>
        </p:nvSpPr>
        <p:spPr>
          <a:xfrm>
            <a:off x="0" y="6655182"/>
            <a:ext cx="12203090" cy="216673"/>
          </a:xfrm>
          <a:prstGeom prst="rect">
            <a:avLst/>
          </a:prstGeom>
          <a:solidFill>
            <a:srgbClr val="3C3C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746760" y="3950617"/>
            <a:ext cx="10646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4" name="Google Shape;14;p13"/>
          <p:cNvPicPr preferRelativeResize="0"/>
          <p:nvPr/>
        </p:nvPicPr>
        <p:blipFill rotWithShape="1">
          <a:blip r:embed="rId2">
            <a:alphaModFix/>
          </a:blip>
          <a:srcRect l="14013" t="67948" r="31795" b="-1"/>
          <a:stretch/>
        </p:blipFill>
        <p:spPr>
          <a:xfrm>
            <a:off x="-1" y="-1"/>
            <a:ext cx="12203091" cy="6613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5;p13"/>
          <p:cNvCxnSpPr/>
          <p:nvPr/>
        </p:nvCxnSpPr>
        <p:spPr>
          <a:xfrm>
            <a:off x="-176980" y="649001"/>
            <a:ext cx="12550877" cy="0"/>
          </a:xfrm>
          <a:prstGeom prst="straightConnector1">
            <a:avLst/>
          </a:prstGeom>
          <a:noFill/>
          <a:ln w="38100" cap="flat" cmpd="sng">
            <a:solidFill>
              <a:srgbClr val="D0D0D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" name="Google Shape;16;p13"/>
          <p:cNvSpPr/>
          <p:nvPr/>
        </p:nvSpPr>
        <p:spPr>
          <a:xfrm>
            <a:off x="0" y="0"/>
            <a:ext cx="12203090" cy="166255"/>
          </a:xfrm>
          <a:prstGeom prst="rect">
            <a:avLst/>
          </a:prstGeom>
          <a:solidFill>
            <a:srgbClr val="35B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_2">
  <p:cSld name="Blank slide_2">
    <p:bg>
      <p:bgPr>
        <a:blipFill rotWithShape="1">
          <a:blip r:embed="rId2">
            <a:alphaModFix amt="16800"/>
          </a:blip>
          <a:tile tx="0" ty="0" sx="100000" sy="100000" flip="none" algn="tl"/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22" descr="A heart shaped blue and purple squar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92760" y="6024479"/>
            <a:ext cx="564151" cy="45688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2"/>
          <p:cNvSpPr/>
          <p:nvPr/>
        </p:nvSpPr>
        <p:spPr>
          <a:xfrm>
            <a:off x="0" y="6655182"/>
            <a:ext cx="12203090" cy="216673"/>
          </a:xfrm>
          <a:prstGeom prst="rect">
            <a:avLst/>
          </a:prstGeom>
          <a:solidFill>
            <a:srgbClr val="3C3C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-slide_2">
  <p:cSld name="Divider-slide_2">
    <p:bg>
      <p:bgPr>
        <a:blipFill rotWithShape="1">
          <a:blip r:embed="rId2">
            <a:alphaModFix amt="16800"/>
          </a:blip>
          <a:tile tx="0" ty="0" sx="100000" sy="100000" flip="none" algn="tl"/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3"/>
          <p:cNvSpPr txBox="1">
            <a:spLocks noGrp="1"/>
          </p:cNvSpPr>
          <p:nvPr>
            <p:ph type="ctrTitle"/>
          </p:nvPr>
        </p:nvSpPr>
        <p:spPr>
          <a:xfrm>
            <a:off x="746760" y="2235200"/>
            <a:ext cx="10646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riracha"/>
              <a:buNone/>
              <a:defRPr sz="6000" b="1" i="0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/>
          <p:nvPr/>
        </p:nvSpPr>
        <p:spPr>
          <a:xfrm>
            <a:off x="0" y="0"/>
            <a:ext cx="12203090" cy="166255"/>
          </a:xfrm>
          <a:prstGeom prst="rect">
            <a:avLst/>
          </a:prstGeom>
          <a:solidFill>
            <a:srgbClr val="35B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Table of contents/Misc">
  <p:cSld name="Title/Table of contents/Misc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4" descr="A heart shaped blue and purple squar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92760" y="6024479"/>
            <a:ext cx="564151" cy="456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4"/>
          <p:cNvPicPr preferRelativeResize="0"/>
          <p:nvPr/>
        </p:nvPicPr>
        <p:blipFill rotWithShape="1">
          <a:blip r:embed="rId3">
            <a:alphaModFix/>
          </a:blip>
          <a:srcRect l="13301" t="14085" r="31195"/>
          <a:stretch/>
        </p:blipFill>
        <p:spPr>
          <a:xfrm>
            <a:off x="-145774" y="-176464"/>
            <a:ext cx="12498195" cy="177278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4"/>
          <p:cNvSpPr/>
          <p:nvPr/>
        </p:nvSpPr>
        <p:spPr>
          <a:xfrm>
            <a:off x="0" y="0"/>
            <a:ext cx="12203090" cy="166255"/>
          </a:xfrm>
          <a:prstGeom prst="rect">
            <a:avLst/>
          </a:prstGeom>
          <a:solidFill>
            <a:srgbClr val="35B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4"/>
          <p:cNvSpPr/>
          <p:nvPr/>
        </p:nvSpPr>
        <p:spPr>
          <a:xfrm>
            <a:off x="-145774" y="1128223"/>
            <a:ext cx="12348864" cy="775516"/>
          </a:xfrm>
          <a:custGeom>
            <a:avLst/>
            <a:gdLst/>
            <a:ahLst/>
            <a:cxnLst/>
            <a:rect l="l" t="t" r="r" b="b"/>
            <a:pathLst>
              <a:path w="12203090" h="775516" extrusionOk="0">
                <a:moveTo>
                  <a:pt x="0" y="0"/>
                </a:moveTo>
                <a:lnTo>
                  <a:pt x="12195070" y="445732"/>
                </a:lnTo>
                <a:cubicBezTo>
                  <a:pt x="12194047" y="551988"/>
                  <a:pt x="12204040" y="669260"/>
                  <a:pt x="12203017" y="775516"/>
                </a:cubicBezTo>
                <a:lnTo>
                  <a:pt x="0" y="764499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" name="Google Shape;22;p14"/>
          <p:cNvCxnSpPr>
            <a:endCxn id="21" idx="1"/>
          </p:cNvCxnSpPr>
          <p:nvPr/>
        </p:nvCxnSpPr>
        <p:spPr>
          <a:xfrm>
            <a:off x="0" y="1128223"/>
            <a:ext cx="12195000" cy="445800"/>
          </a:xfrm>
          <a:prstGeom prst="straightConnector1">
            <a:avLst/>
          </a:prstGeom>
          <a:noFill/>
          <a:ln w="38100" cap="flat" cmpd="sng">
            <a:solidFill>
              <a:srgbClr val="D0D0D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14"/>
          <p:cNvSpPr/>
          <p:nvPr/>
        </p:nvSpPr>
        <p:spPr>
          <a:xfrm>
            <a:off x="0" y="6655182"/>
            <a:ext cx="12203090" cy="216673"/>
          </a:xfrm>
          <a:prstGeom prst="rect">
            <a:avLst/>
          </a:prstGeom>
          <a:solidFill>
            <a:srgbClr val="3C3C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14" descr="A black and yellow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3611" y="448304"/>
            <a:ext cx="3331108" cy="587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slide_1">
  <p:cSld name="Comparison slide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763588" y="978941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body" idx="2"/>
          </p:nvPr>
        </p:nvSpPr>
        <p:spPr>
          <a:xfrm>
            <a:off x="763588" y="1802853"/>
            <a:ext cx="5157787" cy="4221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0" i="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 i="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b="0" i="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b="0" i="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body" idx="3"/>
          </p:nvPr>
        </p:nvSpPr>
        <p:spPr>
          <a:xfrm>
            <a:off x="6158630" y="978941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4"/>
          </p:nvPr>
        </p:nvSpPr>
        <p:spPr>
          <a:xfrm>
            <a:off x="6158630" y="1802853"/>
            <a:ext cx="5183188" cy="4221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0" i="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 i="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b="0" i="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b="0" i="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15" descr="A heart shaped blue and purple squar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92760" y="6024479"/>
            <a:ext cx="564151" cy="456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15"/>
          <p:cNvPicPr preferRelativeResize="0"/>
          <p:nvPr/>
        </p:nvPicPr>
        <p:blipFill rotWithShape="1">
          <a:blip r:embed="rId3">
            <a:alphaModFix/>
          </a:blip>
          <a:srcRect l="14013" t="67948" r="31795" b="-1"/>
          <a:stretch/>
        </p:blipFill>
        <p:spPr>
          <a:xfrm>
            <a:off x="-1" y="-1"/>
            <a:ext cx="12203091" cy="6613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15"/>
          <p:cNvCxnSpPr/>
          <p:nvPr/>
        </p:nvCxnSpPr>
        <p:spPr>
          <a:xfrm>
            <a:off x="-176980" y="649001"/>
            <a:ext cx="12550877" cy="0"/>
          </a:xfrm>
          <a:prstGeom prst="straightConnector1">
            <a:avLst/>
          </a:prstGeom>
          <a:noFill/>
          <a:ln w="38100" cap="flat" cmpd="sng">
            <a:solidFill>
              <a:srgbClr val="D0D0D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" name="Google Shape;33;p15"/>
          <p:cNvSpPr/>
          <p:nvPr/>
        </p:nvSpPr>
        <p:spPr>
          <a:xfrm>
            <a:off x="0" y="0"/>
            <a:ext cx="12203090" cy="166255"/>
          </a:xfrm>
          <a:prstGeom prst="rect">
            <a:avLst/>
          </a:prstGeom>
          <a:solidFill>
            <a:srgbClr val="35B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" name="Google Shape;34;p15"/>
          <p:cNvCxnSpPr/>
          <p:nvPr/>
        </p:nvCxnSpPr>
        <p:spPr>
          <a:xfrm>
            <a:off x="6030673" y="1145275"/>
            <a:ext cx="0" cy="5098093"/>
          </a:xfrm>
          <a:prstGeom prst="straightConnector1">
            <a:avLst/>
          </a:prstGeom>
          <a:noFill/>
          <a:ln w="19050" cap="flat" cmpd="sng">
            <a:solidFill>
              <a:srgbClr val="F3AB1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" name="Google Shape;35;p15"/>
          <p:cNvSpPr/>
          <p:nvPr/>
        </p:nvSpPr>
        <p:spPr>
          <a:xfrm>
            <a:off x="0" y="6655182"/>
            <a:ext cx="12203090" cy="216673"/>
          </a:xfrm>
          <a:prstGeom prst="rect">
            <a:avLst/>
          </a:prstGeom>
          <a:solidFill>
            <a:srgbClr val="3C3C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-slide_1">
  <p:cSld name="Divider-slid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ctrTitle"/>
          </p:nvPr>
        </p:nvSpPr>
        <p:spPr>
          <a:xfrm>
            <a:off x="746760" y="2235200"/>
            <a:ext cx="10646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Sriracha"/>
              <a:buNone/>
              <a:defRPr sz="6000" b="1" i="0">
                <a:solidFill>
                  <a:schemeClr val="lt1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/>
          <p:nvPr/>
        </p:nvSpPr>
        <p:spPr>
          <a:xfrm>
            <a:off x="0" y="0"/>
            <a:ext cx="12203090" cy="166255"/>
          </a:xfrm>
          <a:prstGeom prst="rect">
            <a:avLst/>
          </a:prstGeom>
          <a:solidFill>
            <a:srgbClr val="F3AB1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Title Slide">
  <p:cSld name="Simple 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/>
          <p:nvPr/>
        </p:nvSpPr>
        <p:spPr>
          <a:xfrm>
            <a:off x="-145774" y="-83127"/>
            <a:ext cx="12448610" cy="1769423"/>
          </a:xfrm>
          <a:prstGeom prst="rect">
            <a:avLst/>
          </a:prstGeom>
          <a:blipFill rotWithShape="1">
            <a:blip r:embed="rId2">
              <a:alphaModFix amt="40000"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7"/>
          <p:cNvSpPr/>
          <p:nvPr/>
        </p:nvSpPr>
        <p:spPr>
          <a:xfrm>
            <a:off x="0" y="0"/>
            <a:ext cx="12203090" cy="166255"/>
          </a:xfrm>
          <a:prstGeom prst="rect">
            <a:avLst/>
          </a:prstGeom>
          <a:solidFill>
            <a:srgbClr val="35B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7"/>
          <p:cNvSpPr/>
          <p:nvPr/>
        </p:nvSpPr>
        <p:spPr>
          <a:xfrm>
            <a:off x="0" y="6655182"/>
            <a:ext cx="12203090" cy="216673"/>
          </a:xfrm>
          <a:prstGeom prst="rect">
            <a:avLst/>
          </a:prstGeom>
          <a:solidFill>
            <a:srgbClr val="3C3C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7"/>
          <p:cNvSpPr txBox="1">
            <a:spLocks noGrp="1"/>
          </p:cNvSpPr>
          <p:nvPr>
            <p:ph type="subTitle" idx="1"/>
          </p:nvPr>
        </p:nvSpPr>
        <p:spPr>
          <a:xfrm>
            <a:off x="746760" y="3950617"/>
            <a:ext cx="10646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" name="Google Shape;44;p17"/>
          <p:cNvSpPr/>
          <p:nvPr/>
        </p:nvSpPr>
        <p:spPr>
          <a:xfrm>
            <a:off x="-145774" y="1128223"/>
            <a:ext cx="12348864" cy="775516"/>
          </a:xfrm>
          <a:custGeom>
            <a:avLst/>
            <a:gdLst/>
            <a:ahLst/>
            <a:cxnLst/>
            <a:rect l="l" t="t" r="r" b="b"/>
            <a:pathLst>
              <a:path w="12203090" h="775516" extrusionOk="0">
                <a:moveTo>
                  <a:pt x="0" y="0"/>
                </a:moveTo>
                <a:lnTo>
                  <a:pt x="12195070" y="445732"/>
                </a:lnTo>
                <a:cubicBezTo>
                  <a:pt x="12194047" y="551988"/>
                  <a:pt x="12204040" y="669260"/>
                  <a:pt x="12203017" y="775516"/>
                </a:cubicBezTo>
                <a:lnTo>
                  <a:pt x="0" y="764499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" name="Google Shape;45;p17"/>
          <p:cNvCxnSpPr>
            <a:endCxn id="44" idx="1"/>
          </p:cNvCxnSpPr>
          <p:nvPr/>
        </p:nvCxnSpPr>
        <p:spPr>
          <a:xfrm>
            <a:off x="0" y="1128223"/>
            <a:ext cx="12195000" cy="445800"/>
          </a:xfrm>
          <a:prstGeom prst="straightConnector1">
            <a:avLst/>
          </a:prstGeom>
          <a:noFill/>
          <a:ln w="38100" cap="flat" cmpd="sng">
            <a:solidFill>
              <a:srgbClr val="D0D0D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" name="Google Shape;46;p17"/>
          <p:cNvSpPr txBox="1">
            <a:spLocks noGrp="1"/>
          </p:cNvSpPr>
          <p:nvPr>
            <p:ph type="ctrTitle"/>
          </p:nvPr>
        </p:nvSpPr>
        <p:spPr>
          <a:xfrm>
            <a:off x="746760" y="1470942"/>
            <a:ext cx="10646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"/>
              <a:buNone/>
              <a:defRPr sz="4800" b="1" i="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1">
  <p:cSld name="Title Slide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8"/>
          <p:cNvSpPr/>
          <p:nvPr/>
        </p:nvSpPr>
        <p:spPr>
          <a:xfrm>
            <a:off x="-145774" y="-83127"/>
            <a:ext cx="12448610" cy="1769423"/>
          </a:xfrm>
          <a:prstGeom prst="rect">
            <a:avLst/>
          </a:prstGeom>
          <a:blipFill rotWithShape="1">
            <a:blip r:embed="rId2">
              <a:alphaModFix amt="40000"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8"/>
          <p:cNvSpPr/>
          <p:nvPr/>
        </p:nvSpPr>
        <p:spPr>
          <a:xfrm>
            <a:off x="0" y="0"/>
            <a:ext cx="12203090" cy="166255"/>
          </a:xfrm>
          <a:prstGeom prst="rect">
            <a:avLst/>
          </a:prstGeom>
          <a:solidFill>
            <a:srgbClr val="35B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8"/>
          <p:cNvSpPr txBox="1">
            <a:spLocks noGrp="1"/>
          </p:cNvSpPr>
          <p:nvPr>
            <p:ph type="subTitle" idx="1"/>
          </p:nvPr>
        </p:nvSpPr>
        <p:spPr>
          <a:xfrm>
            <a:off x="1090863" y="5016744"/>
            <a:ext cx="10010274" cy="1002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1" name="Google Shape;51;p18"/>
          <p:cNvSpPr/>
          <p:nvPr/>
        </p:nvSpPr>
        <p:spPr>
          <a:xfrm>
            <a:off x="-145774" y="1128223"/>
            <a:ext cx="12348864" cy="775516"/>
          </a:xfrm>
          <a:custGeom>
            <a:avLst/>
            <a:gdLst/>
            <a:ahLst/>
            <a:cxnLst/>
            <a:rect l="l" t="t" r="r" b="b"/>
            <a:pathLst>
              <a:path w="12203090" h="775516" extrusionOk="0">
                <a:moveTo>
                  <a:pt x="0" y="0"/>
                </a:moveTo>
                <a:lnTo>
                  <a:pt x="12195070" y="445732"/>
                </a:lnTo>
                <a:cubicBezTo>
                  <a:pt x="12194047" y="551988"/>
                  <a:pt x="12204040" y="669260"/>
                  <a:pt x="12203017" y="775516"/>
                </a:cubicBezTo>
                <a:lnTo>
                  <a:pt x="0" y="764499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Google Shape;52;p18"/>
          <p:cNvCxnSpPr>
            <a:endCxn id="51" idx="1"/>
          </p:cNvCxnSpPr>
          <p:nvPr/>
        </p:nvCxnSpPr>
        <p:spPr>
          <a:xfrm>
            <a:off x="0" y="1128223"/>
            <a:ext cx="12195000" cy="445800"/>
          </a:xfrm>
          <a:prstGeom prst="straightConnector1">
            <a:avLst/>
          </a:prstGeom>
          <a:noFill/>
          <a:ln w="38100" cap="flat" cmpd="sng">
            <a:solidFill>
              <a:srgbClr val="D0D0D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3" name="Google Shape;53;p18"/>
          <p:cNvSpPr/>
          <p:nvPr/>
        </p:nvSpPr>
        <p:spPr>
          <a:xfrm>
            <a:off x="2820397" y="1966964"/>
            <a:ext cx="6416522" cy="253616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8"/>
          <p:cNvSpPr/>
          <p:nvPr/>
        </p:nvSpPr>
        <p:spPr>
          <a:xfrm>
            <a:off x="2947195" y="2133600"/>
            <a:ext cx="6196805" cy="2261419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96820">
            <a:off x="8971968" y="2690800"/>
            <a:ext cx="317500" cy="10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0399060">
            <a:off x="2695525" y="2778572"/>
            <a:ext cx="317500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8"/>
          <p:cNvSpPr/>
          <p:nvPr/>
        </p:nvSpPr>
        <p:spPr>
          <a:xfrm>
            <a:off x="0" y="6655182"/>
            <a:ext cx="12203090" cy="216673"/>
          </a:xfrm>
          <a:prstGeom prst="rect">
            <a:avLst/>
          </a:prstGeom>
          <a:solidFill>
            <a:srgbClr val="3C3C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_1">
  <p:cSld name="Content slide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9"/>
          <p:cNvPicPr preferRelativeResize="0"/>
          <p:nvPr/>
        </p:nvPicPr>
        <p:blipFill rotWithShape="1">
          <a:blip r:embed="rId2">
            <a:alphaModFix/>
          </a:blip>
          <a:srcRect l="14013" t="67948" r="31795" b="-1"/>
          <a:stretch/>
        </p:blipFill>
        <p:spPr>
          <a:xfrm>
            <a:off x="-1" y="-1"/>
            <a:ext cx="12203091" cy="66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9" descr="A heart shaped blue and purple squar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92760" y="6024479"/>
            <a:ext cx="564151" cy="4568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" name="Google Shape;61;p19"/>
          <p:cNvCxnSpPr/>
          <p:nvPr/>
        </p:nvCxnSpPr>
        <p:spPr>
          <a:xfrm>
            <a:off x="-176980" y="649001"/>
            <a:ext cx="12550877" cy="0"/>
          </a:xfrm>
          <a:prstGeom prst="straightConnector1">
            <a:avLst/>
          </a:prstGeom>
          <a:noFill/>
          <a:ln w="38100" cap="flat" cmpd="sng">
            <a:solidFill>
              <a:srgbClr val="D0D0D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2" name="Google Shape;62;p19"/>
          <p:cNvSpPr/>
          <p:nvPr/>
        </p:nvSpPr>
        <p:spPr>
          <a:xfrm>
            <a:off x="0" y="0"/>
            <a:ext cx="12203090" cy="166255"/>
          </a:xfrm>
          <a:prstGeom prst="rect">
            <a:avLst/>
          </a:prstGeom>
          <a:solidFill>
            <a:srgbClr val="35B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1"/>
          </p:nvPr>
        </p:nvSpPr>
        <p:spPr>
          <a:xfrm>
            <a:off x="484238" y="1310350"/>
            <a:ext cx="9710640" cy="486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/>
          <p:nvPr/>
        </p:nvSpPr>
        <p:spPr>
          <a:xfrm>
            <a:off x="0" y="6655182"/>
            <a:ext cx="12203090" cy="216673"/>
          </a:xfrm>
          <a:prstGeom prst="rect">
            <a:avLst/>
          </a:prstGeom>
          <a:solidFill>
            <a:srgbClr val="3C3C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20" descr="A heart shaped blue and purple squar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92760" y="6024479"/>
            <a:ext cx="564151" cy="45688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0"/>
          <p:cNvSpPr/>
          <p:nvPr/>
        </p:nvSpPr>
        <p:spPr>
          <a:xfrm>
            <a:off x="0" y="6655182"/>
            <a:ext cx="12203090" cy="216673"/>
          </a:xfrm>
          <a:prstGeom prst="rect">
            <a:avLst/>
          </a:prstGeom>
          <a:solidFill>
            <a:srgbClr val="3C3C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_1">
  <p:cSld name="Content with Caption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/>
          <p:nvPr/>
        </p:nvSpPr>
        <p:spPr>
          <a:xfrm>
            <a:off x="0" y="0"/>
            <a:ext cx="4631961" cy="6858000"/>
          </a:xfrm>
          <a:prstGeom prst="rect">
            <a:avLst/>
          </a:prstGeom>
          <a:blipFill rotWithShape="1">
            <a:blip r:embed="rId2">
              <a:alphaModFix amt="25395"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21" descr="A heart shaped blue and purple squar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92760" y="6024479"/>
            <a:ext cx="564151" cy="456883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1"/>
          <p:cNvSpPr/>
          <p:nvPr/>
        </p:nvSpPr>
        <p:spPr>
          <a:xfrm>
            <a:off x="-8389" y="0"/>
            <a:ext cx="4640350" cy="166255"/>
          </a:xfrm>
          <a:prstGeom prst="rect">
            <a:avLst/>
          </a:prstGeom>
          <a:solidFill>
            <a:srgbClr val="35B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" name="Google Shape;72;p21"/>
          <p:cNvCxnSpPr/>
          <p:nvPr/>
        </p:nvCxnSpPr>
        <p:spPr>
          <a:xfrm>
            <a:off x="4631961" y="-56726"/>
            <a:ext cx="0" cy="6973888"/>
          </a:xfrm>
          <a:prstGeom prst="straightConnector1">
            <a:avLst/>
          </a:prstGeom>
          <a:noFill/>
          <a:ln w="38100" cap="flat" cmpd="sng">
            <a:solidFill>
              <a:srgbClr val="D0D0D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484188" y="885586"/>
            <a:ext cx="35931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SemiBold"/>
              <a:buNone/>
              <a:defRPr sz="3200" b="1" i="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>
            <a:off x="484188" y="2758190"/>
            <a:ext cx="3593137" cy="353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body" idx="2"/>
          </p:nvPr>
        </p:nvSpPr>
        <p:spPr>
          <a:xfrm>
            <a:off x="4827588" y="885586"/>
            <a:ext cx="6370064" cy="5411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subTitle" idx="1"/>
          </p:nvPr>
        </p:nvSpPr>
        <p:spPr>
          <a:xfrm>
            <a:off x="746760" y="3950617"/>
            <a:ext cx="10646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Poppins Medium"/>
                <a:ea typeface="Poppins Medium"/>
                <a:cs typeface="Poppins Medium"/>
                <a:sym typeface="Poppins Medium"/>
              </a:rPr>
              <a:t>Safe Dates – 8</a:t>
            </a:r>
            <a:r>
              <a:rPr lang="en-US" baseline="30000" dirty="0">
                <a:latin typeface="Poppins Medium"/>
                <a:ea typeface="Poppins Medium"/>
                <a:cs typeface="Poppins Medium"/>
                <a:sym typeface="Poppins Medium"/>
              </a:rPr>
              <a:t>th</a:t>
            </a:r>
            <a:r>
              <a:rPr lang="en-US" dirty="0">
                <a:latin typeface="Poppins Medium"/>
                <a:ea typeface="Poppins Medium"/>
                <a:cs typeface="Poppins Medium"/>
                <a:sym typeface="Poppins Medium"/>
              </a:rPr>
              <a:t> Grade</a:t>
            </a:r>
            <a:endParaRPr dirty="0"/>
          </a:p>
        </p:txBody>
      </p:sp>
      <p:pic>
        <p:nvPicPr>
          <p:cNvPr id="88" name="Google Shape;88;p1" descr="Healthy Relationships Toolkit, Empowering Teens to Build Safe &amp; Supportive Relationshi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3481" y="1973581"/>
            <a:ext cx="7745038" cy="13667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5CB9BFA-8BBE-2414-922F-AE1CFB5F31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sz="2000" dirty="0"/>
              <a:t>Healthy Relationships Toolkit, Empowering Teens to Build Safe &amp; Supportive Relationships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"/>
          <p:cNvSpPr txBox="1">
            <a:spLocks noGrp="1"/>
          </p:cNvSpPr>
          <p:nvPr>
            <p:ph type="body" idx="1"/>
          </p:nvPr>
        </p:nvSpPr>
        <p:spPr>
          <a:xfrm>
            <a:off x="763588" y="978941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>
                <a:solidFill>
                  <a:schemeClr val="dk2"/>
                </a:solidFill>
              </a:rPr>
              <a:t>FOR VICTIMS</a:t>
            </a:r>
            <a:endParaRPr dirty="0"/>
          </a:p>
        </p:txBody>
      </p:sp>
      <p:sp>
        <p:nvSpPr>
          <p:cNvPr id="238" name="Google Shape;238;p10"/>
          <p:cNvSpPr txBox="1">
            <a:spLocks noGrp="1"/>
          </p:cNvSpPr>
          <p:nvPr>
            <p:ph type="body" idx="2"/>
          </p:nvPr>
        </p:nvSpPr>
        <p:spPr>
          <a:xfrm>
            <a:off x="763588" y="1802853"/>
            <a:ext cx="5157787" cy="4221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dirty="0">
                <a:solidFill>
                  <a:schemeClr val="dk2"/>
                </a:solidFill>
              </a:rPr>
              <a:t>Click to edit text or input an image</a:t>
            </a:r>
            <a:endParaRPr dirty="0"/>
          </a:p>
        </p:txBody>
      </p:sp>
      <p:sp>
        <p:nvSpPr>
          <p:cNvPr id="239" name="Google Shape;239;p10"/>
          <p:cNvSpPr txBox="1">
            <a:spLocks noGrp="1"/>
          </p:cNvSpPr>
          <p:nvPr>
            <p:ph type="body" idx="3"/>
          </p:nvPr>
        </p:nvSpPr>
        <p:spPr>
          <a:xfrm>
            <a:off x="6158630" y="978941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dirty="0">
                <a:solidFill>
                  <a:schemeClr val="dk2"/>
                </a:solidFill>
              </a:rPr>
              <a:t>FOR ABUSIVE PARENTS</a:t>
            </a:r>
            <a:endParaRPr dirty="0"/>
          </a:p>
        </p:txBody>
      </p:sp>
      <p:sp>
        <p:nvSpPr>
          <p:cNvPr id="240" name="Google Shape;240;p10"/>
          <p:cNvSpPr txBox="1">
            <a:spLocks noGrp="1"/>
          </p:cNvSpPr>
          <p:nvPr>
            <p:ph type="body" idx="4"/>
          </p:nvPr>
        </p:nvSpPr>
        <p:spPr>
          <a:xfrm>
            <a:off x="6158630" y="1802853"/>
            <a:ext cx="5183188" cy="4221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dirty="0">
                <a:solidFill>
                  <a:schemeClr val="dk2"/>
                </a:solidFill>
              </a:rPr>
              <a:t>Click to edit text or input an image</a:t>
            </a:r>
          </a:p>
        </p:txBody>
      </p:sp>
      <p:pic>
        <p:nvPicPr>
          <p:cNvPr id="241" name="Google Shape;241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556" y="282727"/>
            <a:ext cx="3569970" cy="77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9380" y="282727"/>
            <a:ext cx="3569970" cy="771193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0"/>
          <p:cNvSpPr txBox="1">
            <a:spLocks noGrp="1"/>
          </p:cNvSpPr>
          <p:nvPr>
            <p:ph type="title" idx="4294967295"/>
          </p:nvPr>
        </p:nvSpPr>
        <p:spPr>
          <a:xfrm>
            <a:off x="521556" y="487594"/>
            <a:ext cx="4425348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riracha"/>
                <a:ea typeface="Sriracha"/>
                <a:cs typeface="Sriracha"/>
                <a:sym typeface="Sriracha"/>
              </a:rPr>
              <a:t>DATING ABUSE RED FLAGS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556" y="742799"/>
            <a:ext cx="3569970" cy="77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540" y="742799"/>
            <a:ext cx="3569970" cy="77119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1"/>
          <p:cNvSpPr txBox="1">
            <a:spLocks noGrp="1"/>
          </p:cNvSpPr>
          <p:nvPr>
            <p:ph type="title" idx="4294967295"/>
          </p:nvPr>
        </p:nvSpPr>
        <p:spPr>
          <a:xfrm>
            <a:off x="521556" y="947666"/>
            <a:ext cx="4535076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riracha"/>
                <a:ea typeface="Sriracha"/>
                <a:cs typeface="Sriracha"/>
                <a:sym typeface="Sriracha"/>
              </a:rPr>
              <a:t>BARRIERS TO GETTING HELP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1"/>
          <p:cNvSpPr txBox="1"/>
          <p:nvPr/>
        </p:nvSpPr>
        <p:spPr>
          <a:xfrm>
            <a:off x="1124712" y="2084832"/>
            <a:ext cx="9070166" cy="4092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1207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Insert student responses here…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556" y="742799"/>
            <a:ext cx="3569970" cy="77119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>
            <a:spLocks noGrp="1"/>
          </p:cNvSpPr>
          <p:nvPr>
            <p:ph type="title" idx="4294967295"/>
          </p:nvPr>
        </p:nvSpPr>
        <p:spPr>
          <a:xfrm>
            <a:off x="521556" y="947666"/>
            <a:ext cx="3569969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riracha"/>
                <a:ea typeface="Sriracha"/>
                <a:cs typeface="Sriracha"/>
                <a:sym typeface="Sriracha"/>
              </a:rPr>
              <a:t>GROUND RULES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124712" y="2084832"/>
            <a:ext cx="9070166" cy="4092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1207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Confidentiality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207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Listen when others are talking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207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Be respectful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207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No criticism of others’ ideas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207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Use respectful language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207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Sharing is optional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207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[Suggested topics listed; edit with your rules]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556" y="742799"/>
            <a:ext cx="3569970" cy="77119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"/>
          <p:cNvSpPr txBox="1">
            <a:spLocks noGrp="1"/>
          </p:cNvSpPr>
          <p:nvPr>
            <p:ph type="title" idx="4294967295"/>
          </p:nvPr>
        </p:nvSpPr>
        <p:spPr>
          <a:xfrm>
            <a:off x="521556" y="947666"/>
            <a:ext cx="3569969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riracha"/>
                <a:ea typeface="Sriracha"/>
                <a:cs typeface="Sriracha"/>
                <a:sym typeface="Sriracha"/>
              </a:rPr>
              <a:t>PARKING LOT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1124712" y="2084832"/>
            <a:ext cx="9070166" cy="4092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1207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Insert items here…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556" y="742799"/>
            <a:ext cx="1691292" cy="77119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"/>
          <p:cNvSpPr txBox="1">
            <a:spLocks noGrp="1"/>
          </p:cNvSpPr>
          <p:nvPr>
            <p:ph type="title" idx="4294967295"/>
          </p:nvPr>
        </p:nvSpPr>
        <p:spPr>
          <a:xfrm>
            <a:off x="521557" y="947666"/>
            <a:ext cx="1691292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riracha"/>
                <a:ea typeface="Sriracha"/>
                <a:cs typeface="Sriracha"/>
                <a:sym typeface="Sriracha"/>
              </a:rPr>
              <a:t>POLL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2402586" y="2916936"/>
            <a:ext cx="7386828" cy="326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156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Which characteristics and qualities do you think are most important in someone you’d date?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556" y="742799"/>
            <a:ext cx="3569970" cy="77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1156" y="742799"/>
            <a:ext cx="3569970" cy="77119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"/>
          <p:cNvSpPr txBox="1">
            <a:spLocks noGrp="1"/>
          </p:cNvSpPr>
          <p:nvPr>
            <p:ph type="title" idx="4294967295"/>
          </p:nvPr>
        </p:nvSpPr>
        <p:spPr>
          <a:xfrm>
            <a:off x="521556" y="947666"/>
            <a:ext cx="4179570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riracha"/>
                <a:ea typeface="Sriracha"/>
                <a:cs typeface="Sriracha"/>
                <a:sym typeface="Sriracha"/>
              </a:rPr>
              <a:t>CARING RELATIONSHIPS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1161288" y="1929384"/>
            <a:ext cx="7178040" cy="424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List people in your life who have helped you feel good about yourself. </a:t>
            </a:r>
            <a:endParaRPr/>
          </a:p>
          <a:p>
            <a:pPr marL="685800" marR="0" lvl="1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712077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These people may be family members or friends.</a:t>
            </a:r>
            <a:endParaRPr/>
          </a:p>
          <a:p>
            <a:pPr marL="685800" marR="0" lvl="1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712077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They may have been in your life for a short time or a long time.</a:t>
            </a:r>
            <a:endParaRPr/>
          </a:p>
          <a:p>
            <a:pPr marL="685800" marR="0" lvl="1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712077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They may be part of your life right now, or they may not be part of your life anymore. </a:t>
            </a:r>
            <a:endParaRPr/>
          </a:p>
          <a:p>
            <a:pPr marL="685800" marR="0" lvl="1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712077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 can list names or the person’s relationship to you (such as father, mother, or history teacher).</a:t>
            </a:r>
            <a:endParaRPr/>
          </a:p>
          <a:p>
            <a:pPr marL="685800" marR="0" lvl="1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712077"/>
              </a:buClr>
              <a:buSzPts val="2000"/>
              <a:buFont typeface="Arial"/>
              <a:buChar char="•"/>
            </a:pPr>
            <a:r>
              <a:rPr lang="en-US" sz="2000" b="0" i="1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No one will see this list except you.</a:t>
            </a:r>
            <a:endParaRPr sz="2000" b="0" i="1" u="none" strike="noStrike" cap="non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8" name="Google Shape;158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93964" y="2760247"/>
            <a:ext cx="2460775" cy="206431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" descr="A Black teen girl hugging her elderly Black grandmother."/>
          <p:cNvSpPr/>
          <p:nvPr/>
        </p:nvSpPr>
        <p:spPr>
          <a:xfrm>
            <a:off x="8764479" y="2343727"/>
            <a:ext cx="2119746" cy="2119746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 l="-35997" r="-37996"/>
            </a:stretch>
          </a:blipFill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"/>
          <p:cNvSpPr txBox="1"/>
          <p:nvPr/>
        </p:nvSpPr>
        <p:spPr>
          <a:xfrm>
            <a:off x="1161288" y="2389447"/>
            <a:ext cx="6007608" cy="3312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 have written down the names of some people who have helped you feel good about yourself.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Now think about what these people did to help you feel this way.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In your notes, describe some of the ways they treated you.</a:t>
            </a:r>
            <a:endParaRPr dirty="0"/>
          </a:p>
        </p:txBody>
      </p:sp>
      <p:pic>
        <p:nvPicPr>
          <p:cNvPr id="175" name="Google Shape;175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93964" y="2760247"/>
            <a:ext cx="2460775" cy="206431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6" descr="A Black teen girl hugging her elderly Black grandmother."/>
          <p:cNvSpPr/>
          <p:nvPr/>
        </p:nvSpPr>
        <p:spPr>
          <a:xfrm>
            <a:off x="8764479" y="2343727"/>
            <a:ext cx="2119746" cy="2119746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l="-35997" r="-37996"/>
            </a:stretch>
          </a:blipFill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1556" y="742799"/>
            <a:ext cx="3569970" cy="77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1156" y="742799"/>
            <a:ext cx="3569970" cy="77119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6"/>
          <p:cNvSpPr txBox="1">
            <a:spLocks noGrp="1"/>
          </p:cNvSpPr>
          <p:nvPr>
            <p:ph type="title" idx="4294967295"/>
          </p:nvPr>
        </p:nvSpPr>
        <p:spPr>
          <a:xfrm>
            <a:off x="521556" y="947666"/>
            <a:ext cx="4179570" cy="4616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riracha"/>
                <a:ea typeface="Sriracha"/>
                <a:cs typeface="Sriracha"/>
                <a:sym typeface="Sriracha"/>
              </a:rPr>
              <a:t>CARING RELATIONSHIPS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riracha"/>
                <a:ea typeface="Sriracha"/>
                <a:cs typeface="Sriracha"/>
                <a:sym typeface="Sriracha"/>
              </a:rPr>
              <a:t>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556" y="742799"/>
            <a:ext cx="3569970" cy="77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3116" y="742799"/>
            <a:ext cx="3569970" cy="771193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7"/>
          <p:cNvSpPr txBox="1">
            <a:spLocks noGrp="1"/>
          </p:cNvSpPr>
          <p:nvPr>
            <p:ph type="title" idx="4294967295"/>
          </p:nvPr>
        </p:nvSpPr>
        <p:spPr>
          <a:xfrm>
            <a:off x="521556" y="947666"/>
            <a:ext cx="4635660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riracha"/>
                <a:ea typeface="Sriracha"/>
                <a:cs typeface="Sriracha"/>
                <a:sym typeface="Sriracha"/>
              </a:rPr>
              <a:t>HOW I WANT TO BE TREATED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7"/>
          <p:cNvSpPr txBox="1">
            <a:spLocks/>
          </p:cNvSpPr>
          <p:nvPr/>
        </p:nvSpPr>
        <p:spPr>
          <a:xfrm>
            <a:off x="2158365" y="2743200"/>
            <a:ext cx="7875270" cy="326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156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What are some of the ways that people have treated you that have helped you feel good about yourself?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156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defTabSz="914400" rtl="0" eaLnBrk="1" fontAlgn="auto" latinLnBrk="0" hangingPunct="1">
              <a:lnSpc>
                <a:spcPct val="135416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Type your answer into the chat box.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"/>
          <p:cNvSpPr txBox="1">
            <a:spLocks noGrp="1"/>
          </p:cNvSpPr>
          <p:nvPr>
            <p:ph type="body" idx="1"/>
          </p:nvPr>
        </p:nvSpPr>
        <p:spPr>
          <a:xfrm>
            <a:off x="763588" y="978941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>
                <a:solidFill>
                  <a:schemeClr val="dk2"/>
                </a:solidFill>
              </a:rPr>
              <a:t>PHYSICAL HARM</a:t>
            </a:r>
            <a:endParaRPr/>
          </a:p>
        </p:txBody>
      </p:sp>
      <p:sp>
        <p:nvSpPr>
          <p:cNvPr id="203" name="Google Shape;203;p8"/>
          <p:cNvSpPr txBox="1">
            <a:spLocks noGrp="1"/>
          </p:cNvSpPr>
          <p:nvPr>
            <p:ph type="body" idx="2"/>
          </p:nvPr>
        </p:nvSpPr>
        <p:spPr>
          <a:xfrm>
            <a:off x="763588" y="1802853"/>
            <a:ext cx="5157787" cy="4221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>
                <a:solidFill>
                  <a:schemeClr val="dk2"/>
                </a:solidFill>
              </a:rPr>
              <a:t>Click to edit text or input an image</a:t>
            </a:r>
            <a:endParaRPr/>
          </a:p>
        </p:txBody>
      </p:sp>
      <p:sp>
        <p:nvSpPr>
          <p:cNvPr id="204" name="Google Shape;204;p8"/>
          <p:cNvSpPr txBox="1">
            <a:spLocks noGrp="1"/>
          </p:cNvSpPr>
          <p:nvPr>
            <p:ph type="body" idx="3"/>
          </p:nvPr>
        </p:nvSpPr>
        <p:spPr>
          <a:xfrm>
            <a:off x="6158630" y="978941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>
                <a:solidFill>
                  <a:schemeClr val="dk2"/>
                </a:solidFill>
              </a:rPr>
              <a:t>EMOTIONAL HARM</a:t>
            </a:r>
            <a:endParaRPr/>
          </a:p>
        </p:txBody>
      </p:sp>
      <p:sp>
        <p:nvSpPr>
          <p:cNvPr id="205" name="Google Shape;205;p8"/>
          <p:cNvSpPr txBox="1">
            <a:spLocks noGrp="1"/>
          </p:cNvSpPr>
          <p:nvPr>
            <p:ph type="body" idx="4"/>
          </p:nvPr>
        </p:nvSpPr>
        <p:spPr>
          <a:xfrm>
            <a:off x="6158630" y="1802853"/>
            <a:ext cx="5183188" cy="4221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>
                <a:solidFill>
                  <a:schemeClr val="dk2"/>
                </a:solidFill>
              </a:rPr>
              <a:t>Click to edit text or input an image</a:t>
            </a:r>
            <a:endParaRPr/>
          </a:p>
        </p:txBody>
      </p:sp>
      <p:pic>
        <p:nvPicPr>
          <p:cNvPr id="206" name="Google Shape;206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556" y="282727"/>
            <a:ext cx="3569970" cy="771193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8"/>
          <p:cNvSpPr txBox="1">
            <a:spLocks noGrp="1"/>
          </p:cNvSpPr>
          <p:nvPr>
            <p:ph type="title" idx="4294967295"/>
          </p:nvPr>
        </p:nvSpPr>
        <p:spPr>
          <a:xfrm>
            <a:off x="521556" y="487594"/>
            <a:ext cx="3569969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riracha"/>
                <a:ea typeface="Sriracha"/>
                <a:cs typeface="Sriracha"/>
                <a:sym typeface="Sriracha"/>
              </a:rPr>
              <a:t>HARMFUL BEHAVIORS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1522" y="2876550"/>
            <a:ext cx="317500" cy="10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9022" y="2876550"/>
            <a:ext cx="4470306" cy="10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63730" y="2876550"/>
            <a:ext cx="317500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9"/>
          <p:cNvSpPr txBox="1">
            <a:spLocks noGrp="1"/>
          </p:cNvSpPr>
          <p:nvPr>
            <p:ph type="title" idx="4294967295"/>
          </p:nvPr>
        </p:nvSpPr>
        <p:spPr>
          <a:xfrm>
            <a:off x="3727878" y="3200307"/>
            <a:ext cx="4736244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riracha"/>
                <a:ea typeface="Sriracha"/>
                <a:cs typeface="Sriracha"/>
                <a:sym typeface="Sriracha"/>
              </a:rPr>
              <a:t>WHY DO PEOPLE ABUSE?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RT">
  <a:themeElements>
    <a:clrScheme name="Healthy Relationships Toolkit_1">
      <a:dk1>
        <a:srgbClr val="000000"/>
      </a:dk1>
      <a:lt1>
        <a:srgbClr val="FFFFFF"/>
      </a:lt1>
      <a:dk2>
        <a:srgbClr val="363538"/>
      </a:dk2>
      <a:lt2>
        <a:srgbClr val="E8E8E8"/>
      </a:lt2>
      <a:accent1>
        <a:srgbClr val="1B7A9B"/>
      </a:accent1>
      <a:accent2>
        <a:srgbClr val="E34B2B"/>
      </a:accent2>
      <a:accent3>
        <a:srgbClr val="008484"/>
      </a:accent3>
      <a:accent4>
        <a:srgbClr val="F3AB1A"/>
      </a:accent4>
      <a:accent5>
        <a:srgbClr val="712076"/>
      </a:accent5>
      <a:accent6>
        <a:srgbClr val="3D3169"/>
      </a:accent6>
      <a:hlink>
        <a:srgbClr val="36BBBE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RT_8th-Grade-Youth-Slides_TEMPLATE" id="{A774EECE-9FAB-B243-AE9E-66688FD563F3}" vid="{A1B862FF-2D38-5541-BA95-9D54A666AC67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305</Words>
  <Application>Microsoft Macintosh PowerPoint</Application>
  <PresentationFormat>Widescreen</PresentationFormat>
  <Paragraphs>42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Play</vt:lpstr>
      <vt:lpstr>Poppins Medium</vt:lpstr>
      <vt:lpstr>Arial</vt:lpstr>
      <vt:lpstr>Poppins SemiBold</vt:lpstr>
      <vt:lpstr>Poppins</vt:lpstr>
      <vt:lpstr>Sriracha</vt:lpstr>
      <vt:lpstr>HRT</vt:lpstr>
      <vt:lpstr>Healthy Relationships Toolkit, Empowering Teens to Build Safe &amp; Supportive Relationships</vt:lpstr>
      <vt:lpstr>GROUND RULES</vt:lpstr>
      <vt:lpstr>PARKING LOT</vt:lpstr>
      <vt:lpstr>POLL</vt:lpstr>
      <vt:lpstr>CARING RELATIONSHIPS</vt:lpstr>
      <vt:lpstr>CARING RELATIONSHIPS </vt:lpstr>
      <vt:lpstr>HOW I WANT TO BE TREATED</vt:lpstr>
      <vt:lpstr>HARMFUL BEHAVIORS</vt:lpstr>
      <vt:lpstr>WHY DO PEOPLE ABUSE?</vt:lpstr>
      <vt:lpstr>DATING ABUSE RED FLAGS</vt:lpstr>
      <vt:lpstr>BARRIERS TO GETTING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Theophile Mathius</dc:creator>
  <cp:lastModifiedBy>Bill Marchant</cp:lastModifiedBy>
  <cp:revision>3</cp:revision>
  <dcterms:created xsi:type="dcterms:W3CDTF">2024-08-02T19:15:16Z</dcterms:created>
  <dcterms:modified xsi:type="dcterms:W3CDTF">2024-11-04T17:06:16Z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2024-10-09T16:57:23Z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69f48584-1788-44ba-ab86-f855592a8367</vt:lpwstr>
  </property>
  <property fmtid="{D5CDD505-2E9C-101B-9397-08002B2CF9AE}" pid="8" name="MSIP_Label_7b94a7b8-f06c-4dfe-bdcc-9b548fd58c31_ContentBits">
    <vt:lpwstr>0</vt:lpwstr>
  </property>
</Properties>
</file>